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5" r:id="rId16"/>
    <p:sldId id="273" r:id="rId17"/>
    <p:sldId id="274"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830"/>
  </p:normalViewPr>
  <p:slideViewPr>
    <p:cSldViewPr snapToGrid="0" snapToObjects="1">
      <p:cViewPr varScale="1">
        <p:scale>
          <a:sx n="109" d="100"/>
          <a:sy n="109" d="100"/>
        </p:scale>
        <p:origin x="216"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3A8C32F-C952-4B4F-9FD7-63FF927B679F}"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314360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3A8C32F-C952-4B4F-9FD7-63FF927B679F}"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261997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3A8C32F-C952-4B4F-9FD7-63FF927B679F}"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2493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3A8C32F-C952-4B4F-9FD7-63FF927B679F}"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108820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3A8C32F-C952-4B4F-9FD7-63FF927B679F}" type="datetimeFigureOut">
              <a:rPr lang="en-US" smtClean="0"/>
              <a:t>6/27/22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34348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3A8C32F-C952-4B4F-9FD7-63FF927B679F}" type="datetimeFigureOut">
              <a:rPr lang="en-US" smtClean="0"/>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98274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3A8C32F-C952-4B4F-9FD7-63FF927B679F}" type="datetimeFigureOut">
              <a:rPr lang="en-US" smtClean="0"/>
              <a:t>6/27/22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421373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3A8C32F-C952-4B4F-9FD7-63FF927B679F}" type="datetimeFigureOut">
              <a:rPr lang="en-US" smtClean="0"/>
              <a:t>6/27/22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201137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8C32F-C952-4B4F-9FD7-63FF927B679F}" type="datetimeFigureOut">
              <a:rPr lang="en-US" smtClean="0"/>
              <a:t>6/27/22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56322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3A8C32F-C952-4B4F-9FD7-63FF927B679F}" type="datetimeFigureOut">
              <a:rPr lang="en-US" smtClean="0"/>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268524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3A8C32F-C952-4B4F-9FD7-63FF927B679F}" type="datetimeFigureOut">
              <a:rPr lang="en-US" smtClean="0"/>
              <a:t>6/27/22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9F5D6-37AF-9F43-9D63-42B7398383AC}" type="slidenum">
              <a:rPr lang="en-US" smtClean="0"/>
              <a:t>‹#›</a:t>
            </a:fld>
            <a:endParaRPr lang="en-US"/>
          </a:p>
        </p:txBody>
      </p:sp>
    </p:spTree>
    <p:extLst>
      <p:ext uri="{BB962C8B-B14F-4D97-AF65-F5344CB8AC3E}">
        <p14:creationId xmlns:p14="http://schemas.microsoft.com/office/powerpoint/2010/main" val="125064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8C32F-C952-4B4F-9FD7-63FF927B679F}" type="datetimeFigureOut">
              <a:rPr lang="en-US" smtClean="0"/>
              <a:t>6/27/22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9F5D6-37AF-9F43-9D63-42B7398383AC}" type="slidenum">
              <a:rPr lang="en-US" smtClean="0"/>
              <a:t>‹#›</a:t>
            </a:fld>
            <a:endParaRPr lang="en-US"/>
          </a:p>
        </p:txBody>
      </p:sp>
    </p:spTree>
    <p:extLst>
      <p:ext uri="{BB962C8B-B14F-4D97-AF65-F5344CB8AC3E}">
        <p14:creationId xmlns:p14="http://schemas.microsoft.com/office/powerpoint/2010/main" val="3372527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068E-E7C8-F39F-C6FA-2FF284D061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09B4FBA-E358-5A36-A536-67995714BD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893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70A3-2358-B02D-7AA6-1CC90BAF5152}"/>
              </a:ext>
            </a:extLst>
          </p:cNvPr>
          <p:cNvSpPr>
            <a:spLocks noGrp="1"/>
          </p:cNvSpPr>
          <p:nvPr>
            <p:ph type="title"/>
          </p:nvPr>
        </p:nvSpPr>
        <p:spPr/>
        <p:txBody>
          <a:bodyPr/>
          <a:lstStyle/>
          <a:p>
            <a:r>
              <a:rPr lang="en-US" dirty="0"/>
              <a:t>2.  Honoring God’s Name</a:t>
            </a:r>
          </a:p>
        </p:txBody>
      </p:sp>
      <p:sp>
        <p:nvSpPr>
          <p:cNvPr id="3" name="Content Placeholder 2">
            <a:extLst>
              <a:ext uri="{FF2B5EF4-FFF2-40B4-BE49-F238E27FC236}">
                <a16:creationId xmlns:a16="http://schemas.microsoft.com/office/drawing/2014/main" id="{C14B14C5-0CAF-E4A3-0ACA-3E5CA730FEA0}"/>
              </a:ext>
            </a:extLst>
          </p:cNvPr>
          <p:cNvSpPr>
            <a:spLocks noGrp="1"/>
          </p:cNvSpPr>
          <p:nvPr>
            <p:ph idx="1"/>
          </p:nvPr>
        </p:nvSpPr>
        <p:spPr/>
        <p:txBody>
          <a:bodyPr>
            <a:normAutofit/>
          </a:bodyPr>
          <a:lstStyle/>
          <a:p>
            <a:r>
              <a:rPr lang="en-US" sz="4400" dirty="0"/>
              <a:t>“Therefore go and make disciples of all nations, baptizing them </a:t>
            </a:r>
            <a:r>
              <a:rPr lang="en-US" sz="4400" i="1" dirty="0">
                <a:solidFill>
                  <a:srgbClr val="FFC000"/>
                </a:solidFill>
              </a:rPr>
              <a:t>in(to)</a:t>
            </a:r>
            <a:r>
              <a:rPr lang="en-US" sz="4400" dirty="0"/>
              <a:t> the name of the Father and of the Son and of the Holy Spirit…” (Matt 28:19)</a:t>
            </a:r>
          </a:p>
        </p:txBody>
      </p:sp>
    </p:spTree>
    <p:extLst>
      <p:ext uri="{BB962C8B-B14F-4D97-AF65-F5344CB8AC3E}">
        <p14:creationId xmlns:p14="http://schemas.microsoft.com/office/powerpoint/2010/main" val="297516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70A3-2358-B02D-7AA6-1CC90BAF5152}"/>
              </a:ext>
            </a:extLst>
          </p:cNvPr>
          <p:cNvSpPr>
            <a:spLocks noGrp="1"/>
          </p:cNvSpPr>
          <p:nvPr>
            <p:ph type="title"/>
          </p:nvPr>
        </p:nvSpPr>
        <p:spPr/>
        <p:txBody>
          <a:bodyPr/>
          <a:lstStyle/>
          <a:p>
            <a:r>
              <a:rPr lang="en-US" dirty="0"/>
              <a:t>2.  Honoring God’s Name</a:t>
            </a:r>
          </a:p>
        </p:txBody>
      </p:sp>
      <p:sp>
        <p:nvSpPr>
          <p:cNvPr id="3" name="Content Placeholder 2">
            <a:extLst>
              <a:ext uri="{FF2B5EF4-FFF2-40B4-BE49-F238E27FC236}">
                <a16:creationId xmlns:a16="http://schemas.microsoft.com/office/drawing/2014/main" id="{C14B14C5-0CAF-E4A3-0ACA-3E5CA730FEA0}"/>
              </a:ext>
            </a:extLst>
          </p:cNvPr>
          <p:cNvSpPr>
            <a:spLocks noGrp="1"/>
          </p:cNvSpPr>
          <p:nvPr>
            <p:ph idx="1"/>
          </p:nvPr>
        </p:nvSpPr>
        <p:spPr/>
        <p:txBody>
          <a:bodyPr>
            <a:normAutofit/>
          </a:bodyPr>
          <a:lstStyle/>
          <a:p>
            <a:r>
              <a:rPr lang="en-US" sz="4400" dirty="0"/>
              <a:t>At the name of Jesus every knee should bow in heaven and on earth and under the earth and every tongue acknowledge that Jesus Christ is Lord, to the glory of God the Father” (Phil 2:10-11).  </a:t>
            </a:r>
          </a:p>
        </p:txBody>
      </p:sp>
    </p:spTree>
    <p:extLst>
      <p:ext uri="{BB962C8B-B14F-4D97-AF65-F5344CB8AC3E}">
        <p14:creationId xmlns:p14="http://schemas.microsoft.com/office/powerpoint/2010/main" val="23300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70A3-2358-B02D-7AA6-1CC90BAF5152}"/>
              </a:ext>
            </a:extLst>
          </p:cNvPr>
          <p:cNvSpPr>
            <a:spLocks noGrp="1"/>
          </p:cNvSpPr>
          <p:nvPr>
            <p:ph type="title"/>
          </p:nvPr>
        </p:nvSpPr>
        <p:spPr/>
        <p:txBody>
          <a:bodyPr/>
          <a:lstStyle/>
          <a:p>
            <a:r>
              <a:rPr lang="en-US" dirty="0"/>
              <a:t>2.  Honoring God’s Name</a:t>
            </a:r>
          </a:p>
        </p:txBody>
      </p:sp>
      <p:sp>
        <p:nvSpPr>
          <p:cNvPr id="3" name="Content Placeholder 2">
            <a:extLst>
              <a:ext uri="{FF2B5EF4-FFF2-40B4-BE49-F238E27FC236}">
                <a16:creationId xmlns:a16="http://schemas.microsoft.com/office/drawing/2014/main" id="{C14B14C5-0CAF-E4A3-0ACA-3E5CA730FEA0}"/>
              </a:ext>
            </a:extLst>
          </p:cNvPr>
          <p:cNvSpPr>
            <a:spLocks noGrp="1"/>
          </p:cNvSpPr>
          <p:nvPr>
            <p:ph idx="1"/>
          </p:nvPr>
        </p:nvSpPr>
        <p:spPr/>
        <p:txBody>
          <a:bodyPr>
            <a:normAutofit/>
          </a:bodyPr>
          <a:lstStyle/>
          <a:p>
            <a:r>
              <a:rPr lang="en-US" sz="4400" dirty="0"/>
              <a:t>“And whatever you do, whether in word or deed, do it all in the name of the Lord Jesus, giving thanks to God the Father through him” (Col 3:17). </a:t>
            </a:r>
          </a:p>
        </p:txBody>
      </p:sp>
    </p:spTree>
    <p:extLst>
      <p:ext uri="{BB962C8B-B14F-4D97-AF65-F5344CB8AC3E}">
        <p14:creationId xmlns:p14="http://schemas.microsoft.com/office/powerpoint/2010/main" val="127557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Outgoing Chinese University chief Joseph Sung, hailed as 'Asian hero' in  2003 Sars fight, warns of dangers of a polarised Hong Kong | South China  Morning Post">
            <a:extLst>
              <a:ext uri="{FF2B5EF4-FFF2-40B4-BE49-F238E27FC236}">
                <a16:creationId xmlns:a16="http://schemas.microsoft.com/office/drawing/2014/main" id="{63577673-B31E-520A-2FBA-6B00E9502D9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5235"/>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5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Top Stolen Valor Moments (Marine Reacts) - YouTube">
            <a:extLst>
              <a:ext uri="{FF2B5EF4-FFF2-40B4-BE49-F238E27FC236}">
                <a16:creationId xmlns:a16="http://schemas.microsoft.com/office/drawing/2014/main" id="{D85F1B83-8EEF-93B3-B6D4-0CC0A05D0F1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866"/>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5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wearing a uniform&#10;&#10;Description automatically generated with low confidence">
            <a:extLst>
              <a:ext uri="{FF2B5EF4-FFF2-40B4-BE49-F238E27FC236}">
                <a16:creationId xmlns:a16="http://schemas.microsoft.com/office/drawing/2014/main" id="{7B5B12D6-9137-9BDE-7EBE-E404023EC71C}"/>
              </a:ext>
            </a:extLst>
          </p:cNvPr>
          <p:cNvPicPr>
            <a:picLocks noGrp="1" noChangeAspect="1"/>
          </p:cNvPicPr>
          <p:nvPr>
            <p:ph idx="1"/>
          </p:nvPr>
        </p:nvPicPr>
        <p:blipFill rotWithShape="1">
          <a:blip r:embed="rId2"/>
          <a:srcRect t="7776" b="7970"/>
          <a:stretch/>
        </p:blipFill>
        <p:spPr>
          <a:xfrm>
            <a:off x="20" y="1282"/>
            <a:ext cx="12191980" cy="6856718"/>
          </a:xfrm>
          <a:prstGeom prst="rect">
            <a:avLst/>
          </a:prstGeom>
        </p:spPr>
      </p:pic>
    </p:spTree>
    <p:extLst>
      <p:ext uri="{BB962C8B-B14F-4D97-AF65-F5344CB8AC3E}">
        <p14:creationId xmlns:p14="http://schemas.microsoft.com/office/powerpoint/2010/main" val="25155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Richard Nixon and Charles Colson - Students | Britannica Kids | Homework  Help">
            <a:extLst>
              <a:ext uri="{FF2B5EF4-FFF2-40B4-BE49-F238E27FC236}">
                <a16:creationId xmlns:a16="http://schemas.microsoft.com/office/drawing/2014/main" id="{D4E5DDE7-C3A0-F521-0A31-5DCDDDDD385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022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8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Watergate Figure Charles Colson Honored At National Cathedral | WAMU">
            <a:extLst>
              <a:ext uri="{FF2B5EF4-FFF2-40B4-BE49-F238E27FC236}">
                <a16:creationId xmlns:a16="http://schemas.microsoft.com/office/drawing/2014/main" id="{4E87E9A7-17B5-E385-2B20-3C7111E1B0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094"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2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4B14C5-0CAF-E4A3-0ACA-3E5CA730FEA0}"/>
              </a:ext>
            </a:extLst>
          </p:cNvPr>
          <p:cNvSpPr>
            <a:spLocks noGrp="1"/>
          </p:cNvSpPr>
          <p:nvPr>
            <p:ph idx="1"/>
          </p:nvPr>
        </p:nvSpPr>
        <p:spPr/>
        <p:txBody>
          <a:bodyPr>
            <a:normAutofit/>
          </a:bodyPr>
          <a:lstStyle/>
          <a:p>
            <a:pPr marL="0" indent="0" algn="ctr">
              <a:buNone/>
            </a:pPr>
            <a:r>
              <a:rPr lang="en-US" sz="8800" dirty="0"/>
              <a:t>Jesus:</a:t>
            </a:r>
          </a:p>
          <a:p>
            <a:pPr marL="0" indent="0" algn="ctr">
              <a:buNone/>
            </a:pPr>
            <a:r>
              <a:rPr lang="en-US" sz="8800" dirty="0"/>
              <a:t>YHWH Saves</a:t>
            </a:r>
          </a:p>
        </p:txBody>
      </p:sp>
    </p:spTree>
    <p:extLst>
      <p:ext uri="{BB962C8B-B14F-4D97-AF65-F5344CB8AC3E}">
        <p14:creationId xmlns:p14="http://schemas.microsoft.com/office/powerpoint/2010/main" val="64980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9994-7379-549D-438F-7926630AF27A}"/>
              </a:ext>
            </a:extLst>
          </p:cNvPr>
          <p:cNvSpPr>
            <a:spLocks noGrp="1"/>
          </p:cNvSpPr>
          <p:nvPr>
            <p:ph type="title"/>
          </p:nvPr>
        </p:nvSpPr>
        <p:spPr/>
        <p:txBody>
          <a:bodyPr/>
          <a:lstStyle/>
          <a:p>
            <a:endParaRPr lang="en-US"/>
          </a:p>
        </p:txBody>
      </p:sp>
      <p:pic>
        <p:nvPicPr>
          <p:cNvPr id="1026" name="Picture 2" descr="Pin on Luxury Cars">
            <a:extLst>
              <a:ext uri="{FF2B5EF4-FFF2-40B4-BE49-F238E27FC236}">
                <a16:creationId xmlns:a16="http://schemas.microsoft.com/office/drawing/2014/main" id="{F3076EBC-6492-9A34-D048-6108F22E20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955" y="-1143006"/>
            <a:ext cx="5187043" cy="9207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wall, indoor, green&#10;&#10;Description automatically generated">
            <a:extLst>
              <a:ext uri="{FF2B5EF4-FFF2-40B4-BE49-F238E27FC236}">
                <a16:creationId xmlns:a16="http://schemas.microsoft.com/office/drawing/2014/main" id="{D6344DA3-0595-82DF-6479-6508C2176011}"/>
              </a:ext>
            </a:extLst>
          </p:cNvPr>
          <p:cNvPicPr>
            <a:picLocks noChangeAspect="1"/>
          </p:cNvPicPr>
          <p:nvPr/>
        </p:nvPicPr>
        <p:blipFill>
          <a:blip r:embed="rId3"/>
          <a:stretch>
            <a:fillRect/>
          </a:stretch>
        </p:blipFill>
        <p:spPr>
          <a:xfrm rot="5400000">
            <a:off x="5080000" y="297543"/>
            <a:ext cx="8128000" cy="6096000"/>
          </a:xfrm>
          <a:prstGeom prst="rect">
            <a:avLst/>
          </a:prstGeom>
        </p:spPr>
      </p:pic>
      <p:sp>
        <p:nvSpPr>
          <p:cNvPr id="3" name="Rectangle 2">
            <a:extLst>
              <a:ext uri="{FF2B5EF4-FFF2-40B4-BE49-F238E27FC236}">
                <a16:creationId xmlns:a16="http://schemas.microsoft.com/office/drawing/2014/main" id="{35B7EE56-B2EC-31C7-7A7A-9273AFEFD8FC}"/>
              </a:ext>
            </a:extLst>
          </p:cNvPr>
          <p:cNvSpPr/>
          <p:nvPr/>
        </p:nvSpPr>
        <p:spPr>
          <a:xfrm>
            <a:off x="8323385" y="6400800"/>
            <a:ext cx="236806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16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he 10 Worst Cars Ever Made | Cool Material">
            <a:extLst>
              <a:ext uri="{FF2B5EF4-FFF2-40B4-BE49-F238E27FC236}">
                <a16:creationId xmlns:a16="http://schemas.microsoft.com/office/drawing/2014/main" id="{42406E44-DE9E-BF21-6051-D27B3BADE5E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12" r="358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F7C65DBC-EF7C-4158-7617-16531F932196}"/>
              </a:ext>
            </a:extLst>
          </p:cNvPr>
          <p:cNvPicPr>
            <a:picLocks noChangeAspect="1"/>
          </p:cNvPicPr>
          <p:nvPr/>
        </p:nvPicPr>
        <p:blipFill>
          <a:blip r:embed="rId3"/>
          <a:stretch>
            <a:fillRect/>
          </a:stretch>
        </p:blipFill>
        <p:spPr>
          <a:xfrm>
            <a:off x="3119628" y="3136678"/>
            <a:ext cx="1909572" cy="1074134"/>
          </a:xfrm>
          <a:prstGeom prst="rect">
            <a:avLst/>
          </a:prstGeom>
        </p:spPr>
      </p:pic>
    </p:spTree>
    <p:extLst>
      <p:ext uri="{BB962C8B-B14F-4D97-AF65-F5344CB8AC3E}">
        <p14:creationId xmlns:p14="http://schemas.microsoft.com/office/powerpoint/2010/main" val="304021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FE191-5EDD-DBA3-5426-C15C746E8801}"/>
              </a:ext>
            </a:extLst>
          </p:cNvPr>
          <p:cNvSpPr>
            <a:spLocks noGrp="1"/>
          </p:cNvSpPr>
          <p:nvPr>
            <p:ph idx="1"/>
          </p:nvPr>
        </p:nvSpPr>
        <p:spPr>
          <a:xfrm>
            <a:off x="838200" y="1253331"/>
            <a:ext cx="10515600" cy="4351338"/>
          </a:xfrm>
        </p:spPr>
        <p:txBody>
          <a:bodyPr>
            <a:normAutofit/>
          </a:bodyPr>
          <a:lstStyle/>
          <a:p>
            <a:pPr marL="0" indent="0" algn="ctr">
              <a:buNone/>
            </a:pPr>
            <a:r>
              <a:rPr lang="en-HK" sz="5400" b="1" baseline="30000" dirty="0"/>
              <a:t> </a:t>
            </a:r>
            <a:r>
              <a:rPr lang="en-HK" sz="5400" dirty="0"/>
              <a:t>“You shall not misuse the name of the </a:t>
            </a:r>
            <a:r>
              <a:rPr lang="en-HK" sz="5400" cap="small" dirty="0"/>
              <a:t>Lord</a:t>
            </a:r>
            <a:r>
              <a:rPr lang="en-HK" sz="5400" dirty="0"/>
              <a:t> your God, for the </a:t>
            </a:r>
            <a:r>
              <a:rPr lang="en-HK" sz="5400" cap="small" dirty="0"/>
              <a:t>Lord</a:t>
            </a:r>
            <a:r>
              <a:rPr lang="en-HK" sz="5400" dirty="0"/>
              <a:t> will not hold anyone guiltless who misuses his name.</a:t>
            </a:r>
          </a:p>
          <a:p>
            <a:pPr marL="0" indent="0" algn="ctr">
              <a:buNone/>
            </a:pPr>
            <a:r>
              <a:rPr lang="en-HK" sz="4000" dirty="0" err="1"/>
              <a:t>Deut</a:t>
            </a:r>
            <a:r>
              <a:rPr lang="en-HK" sz="4000" dirty="0"/>
              <a:t> 5:11</a:t>
            </a:r>
            <a:endParaRPr lang="en-US" sz="4000" dirty="0"/>
          </a:p>
        </p:txBody>
      </p:sp>
    </p:spTree>
    <p:extLst>
      <p:ext uri="{BB962C8B-B14F-4D97-AF65-F5344CB8AC3E}">
        <p14:creationId xmlns:p14="http://schemas.microsoft.com/office/powerpoint/2010/main" val="274987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70A3-2358-B02D-7AA6-1CC90BAF5152}"/>
              </a:ext>
            </a:extLst>
          </p:cNvPr>
          <p:cNvSpPr>
            <a:spLocks noGrp="1"/>
          </p:cNvSpPr>
          <p:nvPr>
            <p:ph type="title"/>
          </p:nvPr>
        </p:nvSpPr>
        <p:spPr/>
        <p:txBody>
          <a:bodyPr/>
          <a:lstStyle/>
          <a:p>
            <a:r>
              <a:rPr lang="en-US" dirty="0"/>
              <a:t>1.  Misusing God’s Name</a:t>
            </a:r>
          </a:p>
        </p:txBody>
      </p:sp>
      <p:sp>
        <p:nvSpPr>
          <p:cNvPr id="3" name="Content Placeholder 2">
            <a:extLst>
              <a:ext uri="{FF2B5EF4-FFF2-40B4-BE49-F238E27FC236}">
                <a16:creationId xmlns:a16="http://schemas.microsoft.com/office/drawing/2014/main" id="{C14B14C5-0CAF-E4A3-0ACA-3E5CA730FEA0}"/>
              </a:ext>
            </a:extLst>
          </p:cNvPr>
          <p:cNvSpPr>
            <a:spLocks noGrp="1"/>
          </p:cNvSpPr>
          <p:nvPr>
            <p:ph idx="1"/>
          </p:nvPr>
        </p:nvSpPr>
        <p:spPr/>
        <p:txBody>
          <a:bodyPr>
            <a:normAutofit/>
          </a:bodyPr>
          <a:lstStyle/>
          <a:p>
            <a:r>
              <a:rPr lang="en-US" sz="4800" dirty="0"/>
              <a:t>God’s name YHWH stands for who he is: “I am who I am.” </a:t>
            </a:r>
          </a:p>
        </p:txBody>
      </p:sp>
    </p:spTree>
    <p:extLst>
      <p:ext uri="{BB962C8B-B14F-4D97-AF65-F5344CB8AC3E}">
        <p14:creationId xmlns:p14="http://schemas.microsoft.com/office/powerpoint/2010/main" val="342865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70A3-2358-B02D-7AA6-1CC90BAF5152}"/>
              </a:ext>
            </a:extLst>
          </p:cNvPr>
          <p:cNvSpPr>
            <a:spLocks noGrp="1"/>
          </p:cNvSpPr>
          <p:nvPr>
            <p:ph type="title"/>
          </p:nvPr>
        </p:nvSpPr>
        <p:spPr/>
        <p:txBody>
          <a:bodyPr/>
          <a:lstStyle/>
          <a:p>
            <a:r>
              <a:rPr lang="en-US" dirty="0"/>
              <a:t>1.  Misusing God’s Name</a:t>
            </a:r>
          </a:p>
        </p:txBody>
      </p:sp>
      <p:sp>
        <p:nvSpPr>
          <p:cNvPr id="3" name="Content Placeholder 2">
            <a:extLst>
              <a:ext uri="{FF2B5EF4-FFF2-40B4-BE49-F238E27FC236}">
                <a16:creationId xmlns:a16="http://schemas.microsoft.com/office/drawing/2014/main" id="{C14B14C5-0CAF-E4A3-0ACA-3E5CA730FEA0}"/>
              </a:ext>
            </a:extLst>
          </p:cNvPr>
          <p:cNvSpPr>
            <a:spLocks noGrp="1"/>
          </p:cNvSpPr>
          <p:nvPr>
            <p:ph idx="1"/>
          </p:nvPr>
        </p:nvSpPr>
        <p:spPr/>
        <p:txBody>
          <a:bodyPr>
            <a:normAutofit/>
          </a:bodyPr>
          <a:lstStyle/>
          <a:p>
            <a:r>
              <a:rPr lang="en-US" sz="4400" dirty="0"/>
              <a:t> God’s name YHWH stands for who he is: “I am who I am.” </a:t>
            </a:r>
          </a:p>
          <a:p>
            <a:r>
              <a:rPr lang="en-US" sz="4400" dirty="0"/>
              <a:t> Misuse in the OT: sorcery, false prophecy, swearing by God’s name. </a:t>
            </a:r>
          </a:p>
        </p:txBody>
      </p:sp>
    </p:spTree>
    <p:extLst>
      <p:ext uri="{BB962C8B-B14F-4D97-AF65-F5344CB8AC3E}">
        <p14:creationId xmlns:p14="http://schemas.microsoft.com/office/powerpoint/2010/main" val="178295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FE191-5EDD-DBA3-5426-C15C746E8801}"/>
              </a:ext>
            </a:extLst>
          </p:cNvPr>
          <p:cNvSpPr>
            <a:spLocks noGrp="1"/>
          </p:cNvSpPr>
          <p:nvPr>
            <p:ph idx="1"/>
          </p:nvPr>
        </p:nvSpPr>
        <p:spPr>
          <a:xfrm>
            <a:off x="838200" y="1253331"/>
            <a:ext cx="10515600" cy="4351338"/>
          </a:xfrm>
        </p:spPr>
        <p:txBody>
          <a:bodyPr>
            <a:normAutofit/>
          </a:bodyPr>
          <a:lstStyle/>
          <a:p>
            <a:pPr marL="0" indent="0" algn="ctr">
              <a:buNone/>
            </a:pPr>
            <a:r>
              <a:rPr lang="en-HK" sz="5400" b="1" baseline="30000" dirty="0"/>
              <a:t> </a:t>
            </a:r>
            <a:r>
              <a:rPr lang="en-HK" sz="5400" dirty="0"/>
              <a:t>“You shall not misuse the name of the </a:t>
            </a:r>
            <a:r>
              <a:rPr lang="en-HK" sz="5400" cap="small" dirty="0"/>
              <a:t>Lord</a:t>
            </a:r>
            <a:r>
              <a:rPr lang="en-HK" sz="5400" dirty="0"/>
              <a:t> your God, </a:t>
            </a:r>
            <a:r>
              <a:rPr lang="en-HK" sz="5400" i="1" dirty="0"/>
              <a:t>for the </a:t>
            </a:r>
            <a:r>
              <a:rPr lang="en-HK" sz="5400" i="1" cap="small" dirty="0"/>
              <a:t>Lord</a:t>
            </a:r>
            <a:r>
              <a:rPr lang="en-HK" sz="5400" i="1" dirty="0"/>
              <a:t> will not hold anyone guiltless who misuses his name.</a:t>
            </a:r>
          </a:p>
          <a:p>
            <a:pPr marL="0" indent="0" algn="ctr">
              <a:buNone/>
            </a:pPr>
            <a:r>
              <a:rPr lang="en-HK" sz="4000" dirty="0" err="1"/>
              <a:t>Deut</a:t>
            </a:r>
            <a:r>
              <a:rPr lang="en-HK" sz="4000" dirty="0"/>
              <a:t> 5:11</a:t>
            </a:r>
            <a:endParaRPr lang="en-US" sz="4000" dirty="0"/>
          </a:p>
        </p:txBody>
      </p:sp>
    </p:spTree>
    <p:extLst>
      <p:ext uri="{BB962C8B-B14F-4D97-AF65-F5344CB8AC3E}">
        <p14:creationId xmlns:p14="http://schemas.microsoft.com/office/powerpoint/2010/main" val="121037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70A3-2358-B02D-7AA6-1CC90BAF5152}"/>
              </a:ext>
            </a:extLst>
          </p:cNvPr>
          <p:cNvSpPr>
            <a:spLocks noGrp="1"/>
          </p:cNvSpPr>
          <p:nvPr>
            <p:ph type="title"/>
          </p:nvPr>
        </p:nvSpPr>
        <p:spPr/>
        <p:txBody>
          <a:bodyPr/>
          <a:lstStyle/>
          <a:p>
            <a:r>
              <a:rPr lang="en-US" dirty="0"/>
              <a:t>1.  Misusing God’s Name</a:t>
            </a:r>
          </a:p>
        </p:txBody>
      </p:sp>
      <p:sp>
        <p:nvSpPr>
          <p:cNvPr id="3" name="Content Placeholder 2">
            <a:extLst>
              <a:ext uri="{FF2B5EF4-FFF2-40B4-BE49-F238E27FC236}">
                <a16:creationId xmlns:a16="http://schemas.microsoft.com/office/drawing/2014/main" id="{C14B14C5-0CAF-E4A3-0ACA-3E5CA730FEA0}"/>
              </a:ext>
            </a:extLst>
          </p:cNvPr>
          <p:cNvSpPr>
            <a:spLocks noGrp="1"/>
          </p:cNvSpPr>
          <p:nvPr>
            <p:ph idx="1"/>
          </p:nvPr>
        </p:nvSpPr>
        <p:spPr/>
        <p:txBody>
          <a:bodyPr>
            <a:normAutofit/>
          </a:bodyPr>
          <a:lstStyle/>
          <a:p>
            <a:r>
              <a:rPr lang="en-US" sz="4400" dirty="0"/>
              <a:t>God’s name YHWH stands for who he is: “I am who I am.” </a:t>
            </a:r>
          </a:p>
          <a:p>
            <a:r>
              <a:rPr lang="en-US" sz="4400" dirty="0"/>
              <a:t>Misuse in the OT: sorcery, false prophecy, swearing by God’s name. </a:t>
            </a:r>
          </a:p>
          <a:p>
            <a:r>
              <a:rPr lang="en-US" sz="4400" dirty="0"/>
              <a:t>Mission – draws people away or towards YHWH God. </a:t>
            </a:r>
          </a:p>
          <a:p>
            <a:endParaRPr lang="en-US" sz="4400" dirty="0"/>
          </a:p>
        </p:txBody>
      </p:sp>
    </p:spTree>
    <p:extLst>
      <p:ext uri="{BB962C8B-B14F-4D97-AF65-F5344CB8AC3E}">
        <p14:creationId xmlns:p14="http://schemas.microsoft.com/office/powerpoint/2010/main" val="151067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FE191-5EDD-DBA3-5426-C15C746E8801}"/>
              </a:ext>
            </a:extLst>
          </p:cNvPr>
          <p:cNvSpPr>
            <a:spLocks noGrp="1"/>
          </p:cNvSpPr>
          <p:nvPr>
            <p:ph idx="1"/>
          </p:nvPr>
        </p:nvSpPr>
        <p:spPr>
          <a:xfrm>
            <a:off x="838200" y="1253331"/>
            <a:ext cx="10515600" cy="4351338"/>
          </a:xfrm>
        </p:spPr>
        <p:txBody>
          <a:bodyPr>
            <a:normAutofit/>
          </a:bodyPr>
          <a:lstStyle/>
          <a:p>
            <a:pPr marL="0" indent="0" algn="ctr">
              <a:buNone/>
            </a:pPr>
            <a:r>
              <a:rPr lang="en-HK" sz="5400" b="1" baseline="30000" dirty="0"/>
              <a:t> </a:t>
            </a:r>
            <a:r>
              <a:rPr lang="en-HK" sz="5400" dirty="0"/>
              <a:t>“You shall not misuse the name of the </a:t>
            </a:r>
            <a:r>
              <a:rPr lang="en-HK" sz="5400" cap="small" dirty="0"/>
              <a:t>Lord</a:t>
            </a:r>
            <a:r>
              <a:rPr lang="en-HK" sz="5400" dirty="0"/>
              <a:t> your God, for the </a:t>
            </a:r>
            <a:r>
              <a:rPr lang="en-HK" sz="5400" cap="small" dirty="0"/>
              <a:t>Lord</a:t>
            </a:r>
            <a:r>
              <a:rPr lang="en-HK" sz="5400" dirty="0"/>
              <a:t> will not hold anyone guiltless who misuses his name.</a:t>
            </a:r>
          </a:p>
          <a:p>
            <a:pPr marL="0" indent="0" algn="ctr">
              <a:buNone/>
            </a:pPr>
            <a:r>
              <a:rPr lang="en-HK" sz="4000" dirty="0" err="1"/>
              <a:t>Deut</a:t>
            </a:r>
            <a:r>
              <a:rPr lang="en-HK" sz="4000" dirty="0"/>
              <a:t> 5:11</a:t>
            </a:r>
            <a:endParaRPr lang="en-US" sz="4000" dirty="0"/>
          </a:p>
        </p:txBody>
      </p:sp>
    </p:spTree>
    <p:extLst>
      <p:ext uri="{BB962C8B-B14F-4D97-AF65-F5344CB8AC3E}">
        <p14:creationId xmlns:p14="http://schemas.microsoft.com/office/powerpoint/2010/main" val="15723276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322</Words>
  <Application>Microsoft Macintosh PowerPoint</Application>
  <PresentationFormat>Widescreen</PresentationFormat>
  <Paragraphs>23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1.  Misusing God’s Name</vt:lpstr>
      <vt:lpstr>1.  Misusing God’s Name</vt:lpstr>
      <vt:lpstr>PowerPoint Presentation</vt:lpstr>
      <vt:lpstr>1.  Misusing God’s Name</vt:lpstr>
      <vt:lpstr>PowerPoint Presentation</vt:lpstr>
      <vt:lpstr>2.  Honoring God’s Name</vt:lpstr>
      <vt:lpstr>2.  Honoring God’s Name</vt:lpstr>
      <vt:lpstr>2.  Honoring God’s Name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Rhoda Chan</cp:lastModifiedBy>
  <cp:revision>4</cp:revision>
  <dcterms:created xsi:type="dcterms:W3CDTF">2022-06-24T06:43:51Z</dcterms:created>
  <dcterms:modified xsi:type="dcterms:W3CDTF">2022-06-26T17:48:09Z</dcterms:modified>
</cp:coreProperties>
</file>