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2" r:id="rId7"/>
    <p:sldId id="263" r:id="rId8"/>
    <p:sldId id="261"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03"/>
    <p:restoredTop sz="94694"/>
  </p:normalViewPr>
  <p:slideViewPr>
    <p:cSldViewPr snapToGrid="0" snapToObjects="1">
      <p:cViewPr varScale="1">
        <p:scale>
          <a:sx n="39" d="100"/>
          <a:sy n="39" d="100"/>
        </p:scale>
        <p:origin x="176" y="19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36F1250-6AF7-2A40-A5CE-A45D0392EF7E}" type="datetimeFigureOut">
              <a:rPr lang="en-US" smtClean="0"/>
              <a:t>7/2/22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20B7A-4199-4C43-9922-DF1B5E51C466}" type="slidenum">
              <a:rPr lang="en-US" smtClean="0"/>
              <a:t>‹#›</a:t>
            </a:fld>
            <a:endParaRPr lang="en-US"/>
          </a:p>
        </p:txBody>
      </p:sp>
    </p:spTree>
    <p:extLst>
      <p:ext uri="{BB962C8B-B14F-4D97-AF65-F5344CB8AC3E}">
        <p14:creationId xmlns:p14="http://schemas.microsoft.com/office/powerpoint/2010/main" val="64087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36F1250-6AF7-2A40-A5CE-A45D0392EF7E}" type="datetimeFigureOut">
              <a:rPr lang="en-US" smtClean="0"/>
              <a:t>7/2/22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20B7A-4199-4C43-9922-DF1B5E51C466}" type="slidenum">
              <a:rPr lang="en-US" smtClean="0"/>
              <a:t>‹#›</a:t>
            </a:fld>
            <a:endParaRPr lang="en-US"/>
          </a:p>
        </p:txBody>
      </p:sp>
    </p:spTree>
    <p:extLst>
      <p:ext uri="{BB962C8B-B14F-4D97-AF65-F5344CB8AC3E}">
        <p14:creationId xmlns:p14="http://schemas.microsoft.com/office/powerpoint/2010/main" val="4167732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36F1250-6AF7-2A40-A5CE-A45D0392EF7E}" type="datetimeFigureOut">
              <a:rPr lang="en-US" smtClean="0"/>
              <a:t>7/2/22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20B7A-4199-4C43-9922-DF1B5E51C466}" type="slidenum">
              <a:rPr lang="en-US" smtClean="0"/>
              <a:t>‹#›</a:t>
            </a:fld>
            <a:endParaRPr lang="en-US"/>
          </a:p>
        </p:txBody>
      </p:sp>
    </p:spTree>
    <p:extLst>
      <p:ext uri="{BB962C8B-B14F-4D97-AF65-F5344CB8AC3E}">
        <p14:creationId xmlns:p14="http://schemas.microsoft.com/office/powerpoint/2010/main" val="1565165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36F1250-6AF7-2A40-A5CE-A45D0392EF7E}" type="datetimeFigureOut">
              <a:rPr lang="en-US" smtClean="0"/>
              <a:t>7/2/22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20B7A-4199-4C43-9922-DF1B5E51C466}" type="slidenum">
              <a:rPr lang="en-US" smtClean="0"/>
              <a:t>‹#›</a:t>
            </a:fld>
            <a:endParaRPr lang="en-US"/>
          </a:p>
        </p:txBody>
      </p:sp>
    </p:spTree>
    <p:extLst>
      <p:ext uri="{BB962C8B-B14F-4D97-AF65-F5344CB8AC3E}">
        <p14:creationId xmlns:p14="http://schemas.microsoft.com/office/powerpoint/2010/main" val="726995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36F1250-6AF7-2A40-A5CE-A45D0392EF7E}" type="datetimeFigureOut">
              <a:rPr lang="en-US" smtClean="0"/>
              <a:t>7/2/22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20B7A-4199-4C43-9922-DF1B5E51C466}" type="slidenum">
              <a:rPr lang="en-US" smtClean="0"/>
              <a:t>‹#›</a:t>
            </a:fld>
            <a:endParaRPr lang="en-US"/>
          </a:p>
        </p:txBody>
      </p:sp>
    </p:spTree>
    <p:extLst>
      <p:ext uri="{BB962C8B-B14F-4D97-AF65-F5344CB8AC3E}">
        <p14:creationId xmlns:p14="http://schemas.microsoft.com/office/powerpoint/2010/main" val="4089506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36F1250-6AF7-2A40-A5CE-A45D0392EF7E}" type="datetimeFigureOut">
              <a:rPr lang="en-US" smtClean="0"/>
              <a:t>7/2/22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20B7A-4199-4C43-9922-DF1B5E51C466}" type="slidenum">
              <a:rPr lang="en-US" smtClean="0"/>
              <a:t>‹#›</a:t>
            </a:fld>
            <a:endParaRPr lang="en-US"/>
          </a:p>
        </p:txBody>
      </p:sp>
    </p:spTree>
    <p:extLst>
      <p:ext uri="{BB962C8B-B14F-4D97-AF65-F5344CB8AC3E}">
        <p14:creationId xmlns:p14="http://schemas.microsoft.com/office/powerpoint/2010/main" val="284178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36F1250-6AF7-2A40-A5CE-A45D0392EF7E}" type="datetimeFigureOut">
              <a:rPr lang="en-US" smtClean="0"/>
              <a:t>7/2/22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320B7A-4199-4C43-9922-DF1B5E51C466}" type="slidenum">
              <a:rPr lang="en-US" smtClean="0"/>
              <a:t>‹#›</a:t>
            </a:fld>
            <a:endParaRPr lang="en-US"/>
          </a:p>
        </p:txBody>
      </p:sp>
    </p:spTree>
    <p:extLst>
      <p:ext uri="{BB962C8B-B14F-4D97-AF65-F5344CB8AC3E}">
        <p14:creationId xmlns:p14="http://schemas.microsoft.com/office/powerpoint/2010/main" val="200916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36F1250-6AF7-2A40-A5CE-A45D0392EF7E}" type="datetimeFigureOut">
              <a:rPr lang="en-US" smtClean="0"/>
              <a:t>7/2/22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320B7A-4199-4C43-9922-DF1B5E51C466}" type="slidenum">
              <a:rPr lang="en-US" smtClean="0"/>
              <a:t>‹#›</a:t>
            </a:fld>
            <a:endParaRPr lang="en-US"/>
          </a:p>
        </p:txBody>
      </p:sp>
    </p:spTree>
    <p:extLst>
      <p:ext uri="{BB962C8B-B14F-4D97-AF65-F5344CB8AC3E}">
        <p14:creationId xmlns:p14="http://schemas.microsoft.com/office/powerpoint/2010/main" val="3896354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F1250-6AF7-2A40-A5CE-A45D0392EF7E}" type="datetimeFigureOut">
              <a:rPr lang="en-US" smtClean="0"/>
              <a:t>7/2/22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320B7A-4199-4C43-9922-DF1B5E51C466}" type="slidenum">
              <a:rPr lang="en-US" smtClean="0"/>
              <a:t>‹#›</a:t>
            </a:fld>
            <a:endParaRPr lang="en-US"/>
          </a:p>
        </p:txBody>
      </p:sp>
    </p:spTree>
    <p:extLst>
      <p:ext uri="{BB962C8B-B14F-4D97-AF65-F5344CB8AC3E}">
        <p14:creationId xmlns:p14="http://schemas.microsoft.com/office/powerpoint/2010/main" val="4006585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36F1250-6AF7-2A40-A5CE-A45D0392EF7E}" type="datetimeFigureOut">
              <a:rPr lang="en-US" smtClean="0"/>
              <a:t>7/2/22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20B7A-4199-4C43-9922-DF1B5E51C466}" type="slidenum">
              <a:rPr lang="en-US" smtClean="0"/>
              <a:t>‹#›</a:t>
            </a:fld>
            <a:endParaRPr lang="en-US"/>
          </a:p>
        </p:txBody>
      </p:sp>
    </p:spTree>
    <p:extLst>
      <p:ext uri="{BB962C8B-B14F-4D97-AF65-F5344CB8AC3E}">
        <p14:creationId xmlns:p14="http://schemas.microsoft.com/office/powerpoint/2010/main" val="4074338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36F1250-6AF7-2A40-A5CE-A45D0392EF7E}" type="datetimeFigureOut">
              <a:rPr lang="en-US" smtClean="0"/>
              <a:t>7/2/22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20B7A-4199-4C43-9922-DF1B5E51C466}" type="slidenum">
              <a:rPr lang="en-US" smtClean="0"/>
              <a:t>‹#›</a:t>
            </a:fld>
            <a:endParaRPr lang="en-US"/>
          </a:p>
        </p:txBody>
      </p:sp>
    </p:spTree>
    <p:extLst>
      <p:ext uri="{BB962C8B-B14F-4D97-AF65-F5344CB8AC3E}">
        <p14:creationId xmlns:p14="http://schemas.microsoft.com/office/powerpoint/2010/main" val="628015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F1250-6AF7-2A40-A5CE-A45D0392EF7E}" type="datetimeFigureOut">
              <a:rPr lang="en-US" smtClean="0"/>
              <a:t>7/2/22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20B7A-4199-4C43-9922-DF1B5E51C466}" type="slidenum">
              <a:rPr lang="en-US" smtClean="0"/>
              <a:t>‹#›</a:t>
            </a:fld>
            <a:endParaRPr lang="en-US"/>
          </a:p>
        </p:txBody>
      </p:sp>
    </p:spTree>
    <p:extLst>
      <p:ext uri="{BB962C8B-B14F-4D97-AF65-F5344CB8AC3E}">
        <p14:creationId xmlns:p14="http://schemas.microsoft.com/office/powerpoint/2010/main" val="416237722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rt road with trees on either side of it&#10;&#10;Description automatically generated with medium confidence">
            <a:extLst>
              <a:ext uri="{FF2B5EF4-FFF2-40B4-BE49-F238E27FC236}">
                <a16:creationId xmlns:a16="http://schemas.microsoft.com/office/drawing/2014/main" id="{FDB021F1-C512-4ADF-2CAD-D45DCBB0B37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37767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2DEED-CE75-967B-AF08-7E5A5E47B8EC}"/>
              </a:ext>
            </a:extLst>
          </p:cNvPr>
          <p:cNvSpPr>
            <a:spLocks noGrp="1"/>
          </p:cNvSpPr>
          <p:nvPr>
            <p:ph type="title"/>
          </p:nvPr>
        </p:nvSpPr>
        <p:spPr>
          <a:xfrm>
            <a:off x="836679" y="723898"/>
            <a:ext cx="6002110" cy="1495425"/>
          </a:xfrm>
        </p:spPr>
        <p:txBody>
          <a:bodyPr>
            <a:normAutofit/>
          </a:bodyPr>
          <a:lstStyle/>
          <a:p>
            <a:r>
              <a:rPr lang="en-US" sz="4000"/>
              <a:t>2. How do we keep it? </a:t>
            </a:r>
          </a:p>
        </p:txBody>
      </p:sp>
      <p:sp>
        <p:nvSpPr>
          <p:cNvPr id="3" name="Content Placeholder 2">
            <a:extLst>
              <a:ext uri="{FF2B5EF4-FFF2-40B4-BE49-F238E27FC236}">
                <a16:creationId xmlns:a16="http://schemas.microsoft.com/office/drawing/2014/main" id="{ADBDA3DE-9852-62E9-EC98-645757A910AA}"/>
              </a:ext>
            </a:extLst>
          </p:cNvPr>
          <p:cNvSpPr>
            <a:spLocks noGrp="1"/>
          </p:cNvSpPr>
          <p:nvPr>
            <p:ph idx="1"/>
          </p:nvPr>
        </p:nvSpPr>
        <p:spPr>
          <a:xfrm>
            <a:off x="836679" y="2405067"/>
            <a:ext cx="10234091" cy="3729034"/>
          </a:xfrm>
        </p:spPr>
        <p:txBody>
          <a:bodyPr>
            <a:normAutofit/>
          </a:bodyPr>
          <a:lstStyle/>
          <a:p>
            <a:r>
              <a:rPr lang="en-US" sz="4400" dirty="0"/>
              <a:t>Prepare – by working six days</a:t>
            </a:r>
          </a:p>
          <a:p>
            <a:r>
              <a:rPr lang="en-US" sz="4400" dirty="0"/>
              <a:t>Plan – to make it special </a:t>
            </a:r>
          </a:p>
          <a:p>
            <a:r>
              <a:rPr lang="en-US" sz="4400" dirty="0"/>
              <a:t>What – things that orientate you towards God</a:t>
            </a:r>
          </a:p>
        </p:txBody>
      </p:sp>
    </p:spTree>
    <p:extLst>
      <p:ext uri="{BB962C8B-B14F-4D97-AF65-F5344CB8AC3E}">
        <p14:creationId xmlns:p14="http://schemas.microsoft.com/office/powerpoint/2010/main" val="2203407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4756F9-5A6A-D16A-6423-3E384F1B6B60}"/>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3.  Jesus and Sabbath</a:t>
            </a:r>
          </a:p>
        </p:txBody>
      </p:sp>
    </p:spTree>
    <p:extLst>
      <p:ext uri="{BB962C8B-B14F-4D97-AF65-F5344CB8AC3E}">
        <p14:creationId xmlns:p14="http://schemas.microsoft.com/office/powerpoint/2010/main" val="81214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2DEED-CE75-967B-AF08-7E5A5E47B8EC}"/>
              </a:ext>
            </a:extLst>
          </p:cNvPr>
          <p:cNvSpPr>
            <a:spLocks noGrp="1"/>
          </p:cNvSpPr>
          <p:nvPr>
            <p:ph type="title"/>
          </p:nvPr>
        </p:nvSpPr>
        <p:spPr/>
        <p:txBody>
          <a:bodyPr/>
          <a:lstStyle/>
          <a:p>
            <a:r>
              <a:rPr lang="en-US" dirty="0"/>
              <a:t>3. Remembering Jesus</a:t>
            </a:r>
          </a:p>
        </p:txBody>
      </p:sp>
      <p:sp>
        <p:nvSpPr>
          <p:cNvPr id="3" name="Content Placeholder 2">
            <a:extLst>
              <a:ext uri="{FF2B5EF4-FFF2-40B4-BE49-F238E27FC236}">
                <a16:creationId xmlns:a16="http://schemas.microsoft.com/office/drawing/2014/main" id="{ADBDA3DE-9852-62E9-EC98-645757A910AA}"/>
              </a:ext>
            </a:extLst>
          </p:cNvPr>
          <p:cNvSpPr>
            <a:spLocks noGrp="1"/>
          </p:cNvSpPr>
          <p:nvPr>
            <p:ph idx="1"/>
          </p:nvPr>
        </p:nvSpPr>
        <p:spPr/>
        <p:txBody>
          <a:bodyPr>
            <a:normAutofit/>
          </a:bodyPr>
          <a:lstStyle/>
          <a:p>
            <a:r>
              <a:rPr lang="en-US" sz="4400" dirty="0"/>
              <a:t>Will keep us from becoming legalistic </a:t>
            </a:r>
          </a:p>
        </p:txBody>
      </p:sp>
    </p:spTree>
    <p:extLst>
      <p:ext uri="{BB962C8B-B14F-4D97-AF65-F5344CB8AC3E}">
        <p14:creationId xmlns:p14="http://schemas.microsoft.com/office/powerpoint/2010/main" val="340307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8283F-D367-6536-4205-BB2760C8C80E}"/>
              </a:ext>
            </a:extLst>
          </p:cNvPr>
          <p:cNvSpPr>
            <a:spLocks noGrp="1"/>
          </p:cNvSpPr>
          <p:nvPr>
            <p:ph idx="1"/>
          </p:nvPr>
        </p:nvSpPr>
        <p:spPr>
          <a:xfrm>
            <a:off x="838200" y="603504"/>
            <a:ext cx="10515600" cy="5961888"/>
          </a:xfrm>
        </p:spPr>
        <p:txBody>
          <a:bodyPr>
            <a:normAutofit/>
          </a:bodyPr>
          <a:lstStyle/>
          <a:p>
            <a:pPr marL="0" indent="0" algn="ctr">
              <a:buNone/>
            </a:pPr>
            <a:r>
              <a:rPr lang="en-US" sz="4800" dirty="0"/>
              <a:t>16 Therefore do not let anyone judge you by what you eat or drink, or with regard to a religious festival, a New Moon celebration or a Sabbath day. 17 These are a shadow of the things that were to come; the reality, however, is found in Christ. </a:t>
            </a:r>
          </a:p>
          <a:p>
            <a:pPr marL="0" indent="0" algn="ctr">
              <a:buNone/>
            </a:pPr>
            <a:r>
              <a:rPr lang="en-US" sz="4000" dirty="0"/>
              <a:t>- Col 2:16-17</a:t>
            </a:r>
          </a:p>
        </p:txBody>
      </p:sp>
    </p:spTree>
    <p:extLst>
      <p:ext uri="{BB962C8B-B14F-4D97-AF65-F5344CB8AC3E}">
        <p14:creationId xmlns:p14="http://schemas.microsoft.com/office/powerpoint/2010/main" val="1486958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8283F-D367-6536-4205-BB2760C8C80E}"/>
              </a:ext>
            </a:extLst>
          </p:cNvPr>
          <p:cNvSpPr>
            <a:spLocks noGrp="1"/>
          </p:cNvSpPr>
          <p:nvPr>
            <p:ph idx="1"/>
          </p:nvPr>
        </p:nvSpPr>
        <p:spPr>
          <a:xfrm>
            <a:off x="838200" y="603504"/>
            <a:ext cx="10515600" cy="5961888"/>
          </a:xfrm>
        </p:spPr>
        <p:txBody>
          <a:bodyPr>
            <a:normAutofit/>
          </a:bodyPr>
          <a:lstStyle/>
          <a:p>
            <a:pPr marL="0" indent="0" algn="ctr">
              <a:buNone/>
            </a:pPr>
            <a:r>
              <a:rPr lang="en-US" sz="6000" dirty="0"/>
              <a:t>Then he said to them, “The Sabbath was made for man, not man for the Sabbath. </a:t>
            </a:r>
          </a:p>
          <a:p>
            <a:pPr marL="0" indent="0" algn="ctr">
              <a:buNone/>
            </a:pPr>
            <a:r>
              <a:rPr lang="en-US" sz="4800" dirty="0"/>
              <a:t>- Mark 2:27</a:t>
            </a:r>
            <a:endParaRPr lang="en-US" sz="4000" dirty="0"/>
          </a:p>
        </p:txBody>
      </p:sp>
    </p:spTree>
    <p:extLst>
      <p:ext uri="{BB962C8B-B14F-4D97-AF65-F5344CB8AC3E}">
        <p14:creationId xmlns:p14="http://schemas.microsoft.com/office/powerpoint/2010/main" val="232443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2DEED-CE75-967B-AF08-7E5A5E47B8EC}"/>
              </a:ext>
            </a:extLst>
          </p:cNvPr>
          <p:cNvSpPr>
            <a:spLocks noGrp="1"/>
          </p:cNvSpPr>
          <p:nvPr>
            <p:ph type="title"/>
          </p:nvPr>
        </p:nvSpPr>
        <p:spPr/>
        <p:txBody>
          <a:bodyPr/>
          <a:lstStyle/>
          <a:p>
            <a:r>
              <a:rPr lang="en-US" dirty="0"/>
              <a:t>3. Remembering Jesus</a:t>
            </a:r>
          </a:p>
        </p:txBody>
      </p:sp>
      <p:sp>
        <p:nvSpPr>
          <p:cNvPr id="3" name="Content Placeholder 2">
            <a:extLst>
              <a:ext uri="{FF2B5EF4-FFF2-40B4-BE49-F238E27FC236}">
                <a16:creationId xmlns:a16="http://schemas.microsoft.com/office/drawing/2014/main" id="{ADBDA3DE-9852-62E9-EC98-645757A910AA}"/>
              </a:ext>
            </a:extLst>
          </p:cNvPr>
          <p:cNvSpPr>
            <a:spLocks noGrp="1"/>
          </p:cNvSpPr>
          <p:nvPr>
            <p:ph idx="1"/>
          </p:nvPr>
        </p:nvSpPr>
        <p:spPr/>
        <p:txBody>
          <a:bodyPr>
            <a:normAutofit/>
          </a:bodyPr>
          <a:lstStyle/>
          <a:p>
            <a:r>
              <a:rPr lang="en-US" sz="4400" dirty="0"/>
              <a:t>Will keep us from becoming legalistic </a:t>
            </a:r>
          </a:p>
          <a:p>
            <a:r>
              <a:rPr lang="en-US" sz="4400" dirty="0"/>
              <a:t>Is Remembering </a:t>
            </a:r>
            <a:r>
              <a:rPr lang="en-US" sz="4400" i="1" dirty="0"/>
              <a:t>he </a:t>
            </a:r>
            <a:r>
              <a:rPr lang="en-US" sz="4400" dirty="0"/>
              <a:t>provided this rest for us</a:t>
            </a:r>
          </a:p>
        </p:txBody>
      </p:sp>
    </p:spTree>
    <p:extLst>
      <p:ext uri="{BB962C8B-B14F-4D97-AF65-F5344CB8AC3E}">
        <p14:creationId xmlns:p14="http://schemas.microsoft.com/office/powerpoint/2010/main" val="3234811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ross on a mountain&#10;&#10;Description automatically generated with medium confidence">
            <a:extLst>
              <a:ext uri="{FF2B5EF4-FFF2-40B4-BE49-F238E27FC236}">
                <a16:creationId xmlns:a16="http://schemas.microsoft.com/office/drawing/2014/main" id="{7B0D2C3A-AE4C-B01B-B7C6-438A5C051606}"/>
              </a:ext>
            </a:extLst>
          </p:cNvPr>
          <p:cNvPicPr>
            <a:picLocks noGrp="1" noChangeAspect="1"/>
          </p:cNvPicPr>
          <p:nvPr>
            <p:ph idx="1"/>
          </p:nvPr>
        </p:nvPicPr>
        <p:blipFill rotWithShape="1">
          <a:blip r:embed="rId2"/>
          <a:srcRect t="15746"/>
          <a:stretch/>
        </p:blipFill>
        <p:spPr>
          <a:xfrm>
            <a:off x="20" y="1282"/>
            <a:ext cx="12191980" cy="6856718"/>
          </a:xfrm>
          <a:prstGeom prst="rect">
            <a:avLst/>
          </a:prstGeom>
        </p:spPr>
      </p:pic>
    </p:spTree>
    <p:extLst>
      <p:ext uri="{BB962C8B-B14F-4D97-AF65-F5344CB8AC3E}">
        <p14:creationId xmlns:p14="http://schemas.microsoft.com/office/powerpoint/2010/main" val="4153362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2DEED-CE75-967B-AF08-7E5A5E47B8EC}"/>
              </a:ext>
            </a:extLst>
          </p:cNvPr>
          <p:cNvSpPr>
            <a:spLocks noGrp="1"/>
          </p:cNvSpPr>
          <p:nvPr>
            <p:ph type="title"/>
          </p:nvPr>
        </p:nvSpPr>
        <p:spPr/>
        <p:txBody>
          <a:bodyPr/>
          <a:lstStyle/>
          <a:p>
            <a:r>
              <a:rPr lang="en-US" dirty="0"/>
              <a:t>3. Remembering Jesus</a:t>
            </a:r>
          </a:p>
        </p:txBody>
      </p:sp>
      <p:sp>
        <p:nvSpPr>
          <p:cNvPr id="3" name="Content Placeholder 2">
            <a:extLst>
              <a:ext uri="{FF2B5EF4-FFF2-40B4-BE49-F238E27FC236}">
                <a16:creationId xmlns:a16="http://schemas.microsoft.com/office/drawing/2014/main" id="{ADBDA3DE-9852-62E9-EC98-645757A910AA}"/>
              </a:ext>
            </a:extLst>
          </p:cNvPr>
          <p:cNvSpPr>
            <a:spLocks noGrp="1"/>
          </p:cNvSpPr>
          <p:nvPr>
            <p:ph idx="1"/>
          </p:nvPr>
        </p:nvSpPr>
        <p:spPr/>
        <p:txBody>
          <a:bodyPr>
            <a:normAutofit/>
          </a:bodyPr>
          <a:lstStyle/>
          <a:p>
            <a:r>
              <a:rPr lang="en-US" sz="4400" dirty="0"/>
              <a:t>Will keep us from becoming legalistic </a:t>
            </a:r>
          </a:p>
          <a:p>
            <a:r>
              <a:rPr lang="en-US" sz="4400" dirty="0"/>
              <a:t>Is Remembering </a:t>
            </a:r>
            <a:r>
              <a:rPr lang="en-US" sz="4400" i="1" dirty="0"/>
              <a:t>he </a:t>
            </a:r>
            <a:r>
              <a:rPr lang="en-US" sz="4400" dirty="0"/>
              <a:t>provided this rest for us</a:t>
            </a:r>
          </a:p>
          <a:p>
            <a:r>
              <a:rPr lang="en-US" sz="4400" dirty="0"/>
              <a:t>Is imitating in Jesus by bringing rest to others</a:t>
            </a:r>
          </a:p>
        </p:txBody>
      </p:sp>
    </p:spTree>
    <p:extLst>
      <p:ext uri="{BB962C8B-B14F-4D97-AF65-F5344CB8AC3E}">
        <p14:creationId xmlns:p14="http://schemas.microsoft.com/office/powerpoint/2010/main" val="157009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Content Placeholder 10" descr="A picture containing text, indoor, office, computer&#10;&#10;Description automatically generated">
            <a:extLst>
              <a:ext uri="{FF2B5EF4-FFF2-40B4-BE49-F238E27FC236}">
                <a16:creationId xmlns:a16="http://schemas.microsoft.com/office/drawing/2014/main" id="{13AA56AB-81E2-55F9-750B-5356834626AE}"/>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56979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E4756F9-5A6A-D16A-6423-3E384F1B6B60}"/>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1.  Why the Sabbath?</a:t>
            </a:r>
          </a:p>
        </p:txBody>
      </p:sp>
    </p:spTree>
    <p:extLst>
      <p:ext uri="{BB962C8B-B14F-4D97-AF65-F5344CB8AC3E}">
        <p14:creationId xmlns:p14="http://schemas.microsoft.com/office/powerpoint/2010/main" val="810375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8283F-D367-6536-4205-BB2760C8C80E}"/>
              </a:ext>
            </a:extLst>
          </p:cNvPr>
          <p:cNvSpPr>
            <a:spLocks noGrp="1"/>
          </p:cNvSpPr>
          <p:nvPr>
            <p:ph idx="1"/>
          </p:nvPr>
        </p:nvSpPr>
        <p:spPr>
          <a:xfrm>
            <a:off x="838200" y="603504"/>
            <a:ext cx="10515600" cy="5573459"/>
          </a:xfrm>
        </p:spPr>
        <p:txBody>
          <a:bodyPr>
            <a:normAutofit fontScale="92500" lnSpcReduction="10000"/>
          </a:bodyPr>
          <a:lstStyle/>
          <a:p>
            <a:pPr marL="0" indent="0" algn="ctr">
              <a:buNone/>
            </a:pPr>
            <a:r>
              <a:rPr lang="en-US" sz="4000" dirty="0"/>
              <a:t>8“Remember the Sabbath day by keeping it holy. 9 Six days you shall labor and do all your work, 10 but the seventh day is a sabbath to the Lord your God. On it you shall not do any work, neither you, nor your son or daughter, nor your male or female servant, nor your animals, nor any foreigner residing in your towns. 11 </a:t>
            </a:r>
            <a:r>
              <a:rPr lang="en-US" sz="4000" dirty="0">
                <a:solidFill>
                  <a:srgbClr val="FFC000"/>
                </a:solidFill>
              </a:rPr>
              <a:t>For in six days the Lord made the heavens and the earth, the sea, and all that is in them, but he rested on the seventh day. Therefore the Lord blessed the Sabbath day and made it holy.</a:t>
            </a:r>
          </a:p>
          <a:p>
            <a:pPr marL="0" indent="0" algn="ctr">
              <a:buNone/>
            </a:pPr>
            <a:r>
              <a:rPr lang="en-US" sz="4000" dirty="0"/>
              <a:t>- Exodus 20:8-11</a:t>
            </a:r>
          </a:p>
        </p:txBody>
      </p:sp>
    </p:spTree>
    <p:extLst>
      <p:ext uri="{BB962C8B-B14F-4D97-AF65-F5344CB8AC3E}">
        <p14:creationId xmlns:p14="http://schemas.microsoft.com/office/powerpoint/2010/main" val="1186672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field of flowers&#10;&#10;Description automatically generated with medium confidence">
            <a:extLst>
              <a:ext uri="{FF2B5EF4-FFF2-40B4-BE49-F238E27FC236}">
                <a16:creationId xmlns:a16="http://schemas.microsoft.com/office/drawing/2014/main" id="{8A3B53AF-A142-04F5-7038-A22CB06ACFA8}"/>
              </a:ext>
            </a:extLst>
          </p:cNvPr>
          <p:cNvPicPr>
            <a:picLocks noChangeAspect="1"/>
          </p:cNvPicPr>
          <p:nvPr/>
        </p:nvPicPr>
        <p:blipFill rotWithShape="1">
          <a:blip r:embed="rId2"/>
          <a:srcRect t="16974"/>
          <a:stretch/>
        </p:blipFill>
        <p:spPr>
          <a:xfrm>
            <a:off x="1" y="10"/>
            <a:ext cx="12191999" cy="6857990"/>
          </a:xfrm>
          <a:prstGeom prst="rect">
            <a:avLst/>
          </a:prstGeom>
        </p:spPr>
      </p:pic>
      <p:sp>
        <p:nvSpPr>
          <p:cNvPr id="26" name="Rectangle 2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811465A-1C7A-5B4C-BB0E-94532F99F12B}"/>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lnSpc>
                <a:spcPct val="90000"/>
              </a:lnSpc>
              <a:spcBef>
                <a:spcPct val="0"/>
              </a:spcBef>
              <a:spcAft>
                <a:spcPts val="600"/>
              </a:spcAft>
            </a:pPr>
            <a:r>
              <a:rPr lang="en-US" sz="5200" dirty="0">
                <a:solidFill>
                  <a:srgbClr val="FFFFFF"/>
                </a:solidFill>
                <a:latin typeface="+mj-lt"/>
                <a:ea typeface="+mj-ea"/>
                <a:cs typeface="+mj-cs"/>
              </a:rPr>
              <a:t>Because God is our creator</a:t>
            </a:r>
          </a:p>
        </p:txBody>
      </p:sp>
    </p:spTree>
    <p:extLst>
      <p:ext uri="{BB962C8B-B14F-4D97-AF65-F5344CB8AC3E}">
        <p14:creationId xmlns:p14="http://schemas.microsoft.com/office/powerpoint/2010/main" val="219501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8283F-D367-6536-4205-BB2760C8C80E}"/>
              </a:ext>
            </a:extLst>
          </p:cNvPr>
          <p:cNvSpPr>
            <a:spLocks noGrp="1"/>
          </p:cNvSpPr>
          <p:nvPr>
            <p:ph idx="1"/>
          </p:nvPr>
        </p:nvSpPr>
        <p:spPr>
          <a:xfrm>
            <a:off x="838200" y="603504"/>
            <a:ext cx="10515600" cy="5961888"/>
          </a:xfrm>
        </p:spPr>
        <p:txBody>
          <a:bodyPr>
            <a:normAutofit fontScale="85000" lnSpcReduction="10000"/>
          </a:bodyPr>
          <a:lstStyle/>
          <a:p>
            <a:pPr marL="0" indent="0" algn="ctr">
              <a:buNone/>
            </a:pPr>
            <a:r>
              <a:rPr lang="en-US" sz="4000" dirty="0"/>
              <a:t>12 “Observe the Sabbath day by keeping it holy, as the Lord your God has commanded you. 13 Six days you shall labor and do all your work, 14 but the seventh day is a sabbath to the Lord your God. On it you shall not do any work, neither you, nor your son or daughter, nor your male or female servant, nor your ox, your donkey or any of your animals, nor any foreigner residing in your towns, so that your male and female servants may rest, as you do. </a:t>
            </a:r>
            <a:r>
              <a:rPr lang="en-US" sz="4000" dirty="0">
                <a:solidFill>
                  <a:srgbClr val="FFC000"/>
                </a:solidFill>
              </a:rPr>
              <a:t>15 Remember that you were slaves in Egypt and that the Lord your God brought you out of there with a mighty hand and an outstretched arm. Therefore the Lord your God has commanded you to observe the Sabbath day.</a:t>
            </a:r>
          </a:p>
          <a:p>
            <a:pPr marL="0" indent="0" algn="ctr">
              <a:buNone/>
            </a:pPr>
            <a:r>
              <a:rPr lang="en-US" sz="4000" dirty="0"/>
              <a:t>- </a:t>
            </a:r>
            <a:r>
              <a:rPr lang="en-US" sz="4000" dirty="0" err="1"/>
              <a:t>Deut</a:t>
            </a:r>
            <a:r>
              <a:rPr lang="en-US" sz="4000" dirty="0"/>
              <a:t> 5:12-15</a:t>
            </a:r>
          </a:p>
        </p:txBody>
      </p:sp>
    </p:spTree>
    <p:extLst>
      <p:ext uri="{BB962C8B-B14F-4D97-AF65-F5344CB8AC3E}">
        <p14:creationId xmlns:p14="http://schemas.microsoft.com/office/powerpoint/2010/main" val="2903695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sky, outdoor, light, flock&#10;&#10;Description automatically generated">
            <a:extLst>
              <a:ext uri="{FF2B5EF4-FFF2-40B4-BE49-F238E27FC236}">
                <a16:creationId xmlns:a16="http://schemas.microsoft.com/office/drawing/2014/main" id="{5825D76D-4B64-13A8-3BDC-20A2F3483092}"/>
              </a:ext>
            </a:extLst>
          </p:cNvPr>
          <p:cNvPicPr>
            <a:picLocks noGrp="1" noChangeAspect="1"/>
          </p:cNvPicPr>
          <p:nvPr>
            <p:ph idx="1"/>
          </p:nvPr>
        </p:nvPicPr>
        <p:blipFill rotWithShape="1">
          <a:blip r:embed="rId2"/>
          <a:srcRect t="4207" b="11524"/>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5F5D80-6E0B-C710-9431-803C9C517AF4}"/>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lnSpc>
                <a:spcPct val="90000"/>
              </a:lnSpc>
              <a:spcBef>
                <a:spcPct val="0"/>
              </a:spcBef>
              <a:spcAft>
                <a:spcPts val="600"/>
              </a:spcAft>
            </a:pPr>
            <a:r>
              <a:rPr lang="en-US" sz="5200" dirty="0">
                <a:solidFill>
                  <a:srgbClr val="FFFFFF"/>
                </a:solidFill>
                <a:latin typeface="+mj-lt"/>
                <a:ea typeface="+mj-ea"/>
                <a:cs typeface="+mj-cs"/>
              </a:rPr>
              <a:t>Because God is our rescuer</a:t>
            </a:r>
          </a:p>
        </p:txBody>
      </p:sp>
    </p:spTree>
    <p:extLst>
      <p:ext uri="{BB962C8B-B14F-4D97-AF65-F5344CB8AC3E}">
        <p14:creationId xmlns:p14="http://schemas.microsoft.com/office/powerpoint/2010/main" val="2171840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4756F9-5A6A-D16A-6423-3E384F1B6B60}"/>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2.  How Do We Keep It?</a:t>
            </a:r>
          </a:p>
        </p:txBody>
      </p:sp>
    </p:spTree>
    <p:extLst>
      <p:ext uri="{BB962C8B-B14F-4D97-AF65-F5344CB8AC3E}">
        <p14:creationId xmlns:p14="http://schemas.microsoft.com/office/powerpoint/2010/main" val="2567581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2DEED-CE75-967B-AF08-7E5A5E47B8EC}"/>
              </a:ext>
            </a:extLst>
          </p:cNvPr>
          <p:cNvSpPr>
            <a:spLocks noGrp="1"/>
          </p:cNvSpPr>
          <p:nvPr>
            <p:ph type="title"/>
          </p:nvPr>
        </p:nvSpPr>
        <p:spPr/>
        <p:txBody>
          <a:bodyPr/>
          <a:lstStyle/>
          <a:p>
            <a:r>
              <a:rPr lang="en-US" dirty="0"/>
              <a:t>2. How do we keep it? </a:t>
            </a:r>
          </a:p>
        </p:txBody>
      </p:sp>
      <p:sp>
        <p:nvSpPr>
          <p:cNvPr id="3" name="Content Placeholder 2">
            <a:extLst>
              <a:ext uri="{FF2B5EF4-FFF2-40B4-BE49-F238E27FC236}">
                <a16:creationId xmlns:a16="http://schemas.microsoft.com/office/drawing/2014/main" id="{ADBDA3DE-9852-62E9-EC98-645757A910AA}"/>
              </a:ext>
            </a:extLst>
          </p:cNvPr>
          <p:cNvSpPr>
            <a:spLocks noGrp="1"/>
          </p:cNvSpPr>
          <p:nvPr>
            <p:ph idx="1"/>
          </p:nvPr>
        </p:nvSpPr>
        <p:spPr/>
        <p:txBody>
          <a:bodyPr>
            <a:normAutofit/>
          </a:bodyPr>
          <a:lstStyle/>
          <a:p>
            <a:r>
              <a:rPr lang="en-US" sz="4400" dirty="0"/>
              <a:t>Prepare – by working six days</a:t>
            </a:r>
          </a:p>
        </p:txBody>
      </p:sp>
    </p:spTree>
    <p:extLst>
      <p:ext uri="{BB962C8B-B14F-4D97-AF65-F5344CB8AC3E}">
        <p14:creationId xmlns:p14="http://schemas.microsoft.com/office/powerpoint/2010/main" val="1621378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2DEED-CE75-967B-AF08-7E5A5E47B8EC}"/>
              </a:ext>
            </a:extLst>
          </p:cNvPr>
          <p:cNvSpPr>
            <a:spLocks noGrp="1"/>
          </p:cNvSpPr>
          <p:nvPr>
            <p:ph type="title"/>
          </p:nvPr>
        </p:nvSpPr>
        <p:spPr>
          <a:xfrm>
            <a:off x="836679" y="723898"/>
            <a:ext cx="6002110" cy="1495425"/>
          </a:xfrm>
        </p:spPr>
        <p:txBody>
          <a:bodyPr>
            <a:normAutofit/>
          </a:bodyPr>
          <a:lstStyle/>
          <a:p>
            <a:r>
              <a:rPr lang="en-US" sz="4000"/>
              <a:t>2. How do we keep it? </a:t>
            </a:r>
          </a:p>
        </p:txBody>
      </p:sp>
      <p:sp>
        <p:nvSpPr>
          <p:cNvPr id="3" name="Content Placeholder 2">
            <a:extLst>
              <a:ext uri="{FF2B5EF4-FFF2-40B4-BE49-F238E27FC236}">
                <a16:creationId xmlns:a16="http://schemas.microsoft.com/office/drawing/2014/main" id="{ADBDA3DE-9852-62E9-EC98-645757A910AA}"/>
              </a:ext>
            </a:extLst>
          </p:cNvPr>
          <p:cNvSpPr>
            <a:spLocks noGrp="1"/>
          </p:cNvSpPr>
          <p:nvPr>
            <p:ph idx="1"/>
          </p:nvPr>
        </p:nvSpPr>
        <p:spPr>
          <a:xfrm>
            <a:off x="836680" y="2405067"/>
            <a:ext cx="6002110" cy="3729034"/>
          </a:xfrm>
        </p:spPr>
        <p:txBody>
          <a:bodyPr>
            <a:normAutofit/>
          </a:bodyPr>
          <a:lstStyle/>
          <a:p>
            <a:r>
              <a:rPr lang="en-US" sz="4400" dirty="0"/>
              <a:t>Prepare – by working six days</a:t>
            </a:r>
          </a:p>
          <a:p>
            <a:r>
              <a:rPr lang="en-US" sz="4400" dirty="0"/>
              <a:t>Plan – to make it special </a:t>
            </a:r>
          </a:p>
        </p:txBody>
      </p:sp>
      <p:pic>
        <p:nvPicPr>
          <p:cNvPr id="4" name="Content Placeholder 4" descr="A person and person sitting at a table with food and drinks&#10;&#10;Description automatically generated with medium confidence">
            <a:extLst>
              <a:ext uri="{FF2B5EF4-FFF2-40B4-BE49-F238E27FC236}">
                <a16:creationId xmlns:a16="http://schemas.microsoft.com/office/drawing/2014/main" id="{B9680193-0328-6830-AC2C-3EAC38E0E848}"/>
              </a:ext>
            </a:extLst>
          </p:cNvPr>
          <p:cNvPicPr>
            <a:picLocks noChangeAspect="1"/>
          </p:cNvPicPr>
          <p:nvPr/>
        </p:nvPicPr>
        <p:blipFill rotWithShape="1">
          <a:blip r:embed="rId2"/>
          <a:srcRect t="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39516719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148</TotalTime>
  <Words>498</Words>
  <Application>Microsoft Macintosh PowerPoint</Application>
  <PresentationFormat>Widescreen</PresentationFormat>
  <Paragraphs>31</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1.  Why the Sabbath?</vt:lpstr>
      <vt:lpstr>PowerPoint Presentation</vt:lpstr>
      <vt:lpstr>PowerPoint Presentation</vt:lpstr>
      <vt:lpstr>PowerPoint Presentation</vt:lpstr>
      <vt:lpstr>PowerPoint Presentation</vt:lpstr>
      <vt:lpstr>2.  How Do We Keep It?</vt:lpstr>
      <vt:lpstr>2. How do we keep it? </vt:lpstr>
      <vt:lpstr>2. How do we keep it? </vt:lpstr>
      <vt:lpstr>2. How do we keep it? </vt:lpstr>
      <vt:lpstr>3.  Jesus and Sabbath</vt:lpstr>
      <vt:lpstr>3. Remembering Jesus</vt:lpstr>
      <vt:lpstr>PowerPoint Presentation</vt:lpstr>
      <vt:lpstr>PowerPoint Presentation</vt:lpstr>
      <vt:lpstr>3. Remembering Jesus</vt:lpstr>
      <vt:lpstr>PowerPoint Presentation</vt:lpstr>
      <vt:lpstr>3. Remembering Jesus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Heewoo Han</dc:creator>
  <cp:lastModifiedBy>Heewoo Han</cp:lastModifiedBy>
  <cp:revision>1</cp:revision>
  <dcterms:created xsi:type="dcterms:W3CDTF">2022-07-02T09:58:50Z</dcterms:created>
  <dcterms:modified xsi:type="dcterms:W3CDTF">2022-07-02T12:27:43Z</dcterms:modified>
</cp:coreProperties>
</file>