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9" r:id="rId4"/>
    <p:sldId id="258" r:id="rId5"/>
    <p:sldId id="259" r:id="rId6"/>
    <p:sldId id="260" r:id="rId7"/>
    <p:sldId id="261" r:id="rId8"/>
    <p:sldId id="262" r:id="rId9"/>
    <p:sldId id="264" r:id="rId10"/>
    <p:sldId id="263" r:id="rId11"/>
    <p:sldId id="265" r:id="rId12"/>
    <p:sldId id="267"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05"/>
    <p:restoredTop sz="96327"/>
  </p:normalViewPr>
  <p:slideViewPr>
    <p:cSldViewPr snapToGrid="0">
      <p:cViewPr varScale="1">
        <p:scale>
          <a:sx n="48" d="100"/>
          <a:sy n="48" d="100"/>
        </p:scale>
        <p:origin x="208" y="2448"/>
      </p:cViewPr>
      <p:guideLst/>
    </p:cSldViewPr>
  </p:slideViewPr>
  <p:notesTextViewPr>
    <p:cViewPr>
      <p:scale>
        <a:sx n="1" d="1"/>
        <a:sy n="1" d="1"/>
      </p:scale>
      <p:origin x="0" y="0"/>
    </p:cViewPr>
  </p:notesTextViewPr>
  <p:sorterViewPr>
    <p:cViewPr>
      <p:scale>
        <a:sx n="176" d="100"/>
        <a:sy n="17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1AD35C2-82A3-064E-B79F-FFECF74732BE}"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25180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AD35C2-82A3-064E-B79F-FFECF74732BE}"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33224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AD35C2-82A3-064E-B79F-FFECF74732BE}"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387827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AD35C2-82A3-064E-B79F-FFECF74732BE}"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148005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AD35C2-82A3-064E-B79F-FFECF74732BE}"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335534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AD35C2-82A3-064E-B79F-FFECF74732BE}" type="datetimeFigureOut">
              <a:rPr lang="en-US" smtClean="0"/>
              <a:t>10/15/22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91965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AD35C2-82A3-064E-B79F-FFECF74732BE}" type="datetimeFigureOut">
              <a:rPr lang="en-US" smtClean="0"/>
              <a:t>10/15/22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315915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AD35C2-82A3-064E-B79F-FFECF74732BE}" type="datetimeFigureOut">
              <a:rPr lang="en-US" smtClean="0"/>
              <a:t>10/15/22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217967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D35C2-82A3-064E-B79F-FFECF74732BE}" type="datetimeFigureOut">
              <a:rPr lang="en-US" smtClean="0"/>
              <a:t>10/15/22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20035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1AD35C2-82A3-064E-B79F-FFECF74732BE}" type="datetimeFigureOut">
              <a:rPr lang="en-US" smtClean="0"/>
              <a:t>10/15/22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293658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1AD35C2-82A3-064E-B79F-FFECF74732BE}" type="datetimeFigureOut">
              <a:rPr lang="en-US" smtClean="0"/>
              <a:t>10/15/22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9911-8CFD-254D-B8A7-42C14585D7D6}" type="slidenum">
              <a:rPr lang="en-US" smtClean="0"/>
              <a:t>‹#›</a:t>
            </a:fld>
            <a:endParaRPr lang="en-US"/>
          </a:p>
        </p:txBody>
      </p:sp>
    </p:spTree>
    <p:extLst>
      <p:ext uri="{BB962C8B-B14F-4D97-AF65-F5344CB8AC3E}">
        <p14:creationId xmlns:p14="http://schemas.microsoft.com/office/powerpoint/2010/main" val="139963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D35C2-82A3-064E-B79F-FFECF74732BE}" type="datetimeFigureOut">
              <a:rPr lang="en-US" smtClean="0"/>
              <a:t>10/15/22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19911-8CFD-254D-B8A7-42C14585D7D6}" type="slidenum">
              <a:rPr lang="en-US" smtClean="0"/>
              <a:t>‹#›</a:t>
            </a:fld>
            <a:endParaRPr lang="en-US"/>
          </a:p>
        </p:txBody>
      </p:sp>
    </p:spTree>
    <p:extLst>
      <p:ext uri="{BB962C8B-B14F-4D97-AF65-F5344CB8AC3E}">
        <p14:creationId xmlns:p14="http://schemas.microsoft.com/office/powerpoint/2010/main" val="36127848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937-7F65-82CC-D008-17973498A21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5838EC9-3A61-A58E-0F15-CB25A3126F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660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picture containing text, person, indoor, underpants&#10;&#10;Description automatically generated">
            <a:extLst>
              <a:ext uri="{FF2B5EF4-FFF2-40B4-BE49-F238E27FC236}">
                <a16:creationId xmlns:a16="http://schemas.microsoft.com/office/drawing/2014/main" id="{CB09846D-882E-9428-7A40-E602D16B85AA}"/>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42431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5A0E4-7153-6139-4815-AC20A8B5F8E5}"/>
              </a:ext>
            </a:extLst>
          </p:cNvPr>
          <p:cNvSpPr>
            <a:spLocks noGrp="1"/>
          </p:cNvSpPr>
          <p:nvPr>
            <p:ph idx="1"/>
          </p:nvPr>
        </p:nvSpPr>
        <p:spPr>
          <a:xfrm>
            <a:off x="838200" y="890337"/>
            <a:ext cx="10515600" cy="5286626"/>
          </a:xfrm>
        </p:spPr>
        <p:txBody>
          <a:bodyPr>
            <a:normAutofit fontScale="92500" lnSpcReduction="10000"/>
          </a:bodyPr>
          <a:lstStyle/>
          <a:p>
            <a:pPr marL="0" indent="0" algn="ctr">
              <a:buNone/>
            </a:pPr>
            <a:r>
              <a:rPr lang="en-US" sz="4400" dirty="0">
                <a:latin typeface="Calibri" panose="020F0502020204030204" pitchFamily="34" charset="0"/>
                <a:cs typeface="Calibri" panose="020F0502020204030204" pitchFamily="34" charset="0"/>
              </a:rPr>
              <a:t>15 Here is a trustworthy saying that deserves full acceptance: Christ Jesus came into the world to save sinners—of whom I am the worst. 16 But for that very reason I was shown mercy so that in me, the worst of sinners, Christ Jesus might display his immense patience as an example for those who would believe in him and receive eternal life. 17 </a:t>
            </a:r>
            <a:r>
              <a:rPr lang="en-US" sz="4400" dirty="0">
                <a:solidFill>
                  <a:srgbClr val="FFC000"/>
                </a:solidFill>
                <a:latin typeface="Calibri" panose="020F0502020204030204" pitchFamily="34" charset="0"/>
                <a:cs typeface="Calibri" panose="020F0502020204030204" pitchFamily="34" charset="0"/>
              </a:rPr>
              <a:t>Now to the King eternal, immortal, invisible, the only God, be honor and glory for ever and ever. Amen.</a:t>
            </a:r>
          </a:p>
        </p:txBody>
      </p:sp>
    </p:spTree>
    <p:extLst>
      <p:ext uri="{BB962C8B-B14F-4D97-AF65-F5344CB8AC3E}">
        <p14:creationId xmlns:p14="http://schemas.microsoft.com/office/powerpoint/2010/main" val="49975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5A0E4-7153-6139-4815-AC20A8B5F8E5}"/>
              </a:ext>
            </a:extLst>
          </p:cNvPr>
          <p:cNvSpPr>
            <a:spLocks noGrp="1"/>
          </p:cNvSpPr>
          <p:nvPr>
            <p:ph idx="1"/>
          </p:nvPr>
        </p:nvSpPr>
        <p:spPr>
          <a:xfrm>
            <a:off x="838200" y="890337"/>
            <a:ext cx="10515600" cy="5286626"/>
          </a:xfrm>
        </p:spPr>
        <p:txBody>
          <a:bodyPr>
            <a:noAutofit/>
          </a:bodyPr>
          <a:lstStyle/>
          <a:p>
            <a:pPr marL="0" indent="0" algn="ctr">
              <a:buNone/>
            </a:pPr>
            <a:r>
              <a:rPr lang="en-HK" sz="4000" b="1" i="0" baseline="30000" dirty="0">
                <a:effectLst/>
                <a:latin typeface="Calibri" panose="020F0502020204030204" pitchFamily="34" charset="0"/>
                <a:cs typeface="Calibri" panose="020F0502020204030204" pitchFamily="34" charset="0"/>
              </a:rPr>
              <a:t>8 </a:t>
            </a:r>
            <a:r>
              <a:rPr lang="en-HK" sz="4000" b="0" i="0" dirty="0">
                <a:effectLst/>
                <a:latin typeface="Calibri" panose="020F0502020204030204" pitchFamily="34" charset="0"/>
                <a:cs typeface="Calibri" panose="020F0502020204030204" pitchFamily="34" charset="0"/>
              </a:rPr>
              <a:t>We know that the law is good if one uses it properly. </a:t>
            </a:r>
            <a:r>
              <a:rPr lang="en-HK" sz="4000" b="1" i="0" baseline="30000" dirty="0">
                <a:effectLst/>
                <a:latin typeface="Calibri" panose="020F0502020204030204" pitchFamily="34" charset="0"/>
                <a:cs typeface="Calibri" panose="020F0502020204030204" pitchFamily="34" charset="0"/>
              </a:rPr>
              <a:t>9 </a:t>
            </a:r>
            <a:r>
              <a:rPr lang="en-HK" sz="4000" b="0" i="0" dirty="0">
                <a:effectLst/>
                <a:latin typeface="Calibri" panose="020F0502020204030204" pitchFamily="34" charset="0"/>
                <a:cs typeface="Calibri" panose="020F0502020204030204" pitchFamily="34" charset="0"/>
              </a:rPr>
              <a:t>We also know that the </a:t>
            </a:r>
            <a:r>
              <a:rPr lang="en-HK" sz="4000" b="0" i="0" dirty="0">
                <a:solidFill>
                  <a:srgbClr val="FFC000"/>
                </a:solidFill>
                <a:effectLst/>
                <a:latin typeface="Calibri" panose="020F0502020204030204" pitchFamily="34" charset="0"/>
                <a:cs typeface="Calibri" panose="020F0502020204030204" pitchFamily="34" charset="0"/>
              </a:rPr>
              <a:t>law is made not for the righteous but for lawbreakers and rebels, the ungodly and sinful,</a:t>
            </a:r>
            <a:r>
              <a:rPr lang="en-HK" sz="4000" b="0" i="0" dirty="0">
                <a:effectLst/>
                <a:latin typeface="Calibri" panose="020F0502020204030204" pitchFamily="34" charset="0"/>
                <a:cs typeface="Calibri" panose="020F0502020204030204" pitchFamily="34" charset="0"/>
              </a:rPr>
              <a:t> the unholy and irreligious, for those who kill their fathers or mothers, for murderers, </a:t>
            </a:r>
            <a:r>
              <a:rPr lang="en-HK" sz="4000" b="1" i="0" baseline="30000" dirty="0">
                <a:effectLst/>
                <a:latin typeface="Calibri" panose="020F0502020204030204" pitchFamily="34" charset="0"/>
                <a:cs typeface="Calibri" panose="020F0502020204030204" pitchFamily="34" charset="0"/>
              </a:rPr>
              <a:t>10 </a:t>
            </a:r>
            <a:r>
              <a:rPr lang="en-HK" sz="4000" b="0" i="0" dirty="0">
                <a:effectLst/>
                <a:latin typeface="Calibri" panose="020F0502020204030204" pitchFamily="34" charset="0"/>
                <a:cs typeface="Calibri" panose="020F0502020204030204" pitchFamily="34" charset="0"/>
              </a:rPr>
              <a:t>for the sexually immoral, for those practicing homosexuality, for slave traders and liars and perjurers—and for whatever else is contrary to the sound doctrine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397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10E2-396D-4696-C485-5B3CF5D63541}"/>
              </a:ext>
            </a:extLst>
          </p:cNvPr>
          <p:cNvSpPr>
            <a:spLocks noGrp="1"/>
          </p:cNvSpPr>
          <p:nvPr>
            <p:ph type="title"/>
          </p:nvPr>
        </p:nvSpPr>
        <p:spPr/>
        <p:txBody>
          <a:bodyPr/>
          <a:lstStyle/>
          <a:p>
            <a:r>
              <a:rPr lang="en-US" sz="4400" dirty="0"/>
              <a:t>3.  Faith’s Goal Is Love </a:t>
            </a:r>
          </a:p>
        </p:txBody>
      </p:sp>
      <p:sp>
        <p:nvSpPr>
          <p:cNvPr id="3" name="Content Placeholder 2">
            <a:extLst>
              <a:ext uri="{FF2B5EF4-FFF2-40B4-BE49-F238E27FC236}">
                <a16:creationId xmlns:a16="http://schemas.microsoft.com/office/drawing/2014/main" id="{98E73A98-A535-9817-CE33-E4C1AD04265E}"/>
              </a:ext>
            </a:extLst>
          </p:cNvPr>
          <p:cNvSpPr>
            <a:spLocks noGrp="1"/>
          </p:cNvSpPr>
          <p:nvPr>
            <p:ph idx="1"/>
          </p:nvPr>
        </p:nvSpPr>
        <p:spPr/>
        <p:txBody>
          <a:bodyPr>
            <a:normAutofit/>
          </a:bodyPr>
          <a:lstStyle/>
          <a:p>
            <a:r>
              <a:rPr lang="en-US" sz="4400" dirty="0"/>
              <a:t> God’s love directs and guides.</a:t>
            </a:r>
          </a:p>
        </p:txBody>
      </p:sp>
    </p:spTree>
    <p:extLst>
      <p:ext uri="{BB962C8B-B14F-4D97-AF65-F5344CB8AC3E}">
        <p14:creationId xmlns:p14="http://schemas.microsoft.com/office/powerpoint/2010/main" val="81943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10E2-396D-4696-C485-5B3CF5D63541}"/>
              </a:ext>
            </a:extLst>
          </p:cNvPr>
          <p:cNvSpPr>
            <a:spLocks noGrp="1"/>
          </p:cNvSpPr>
          <p:nvPr>
            <p:ph type="title"/>
          </p:nvPr>
        </p:nvSpPr>
        <p:spPr/>
        <p:txBody>
          <a:bodyPr/>
          <a:lstStyle/>
          <a:p>
            <a:r>
              <a:rPr lang="en-US" sz="4400" dirty="0"/>
              <a:t>3.  Faith’s Goal Is Love </a:t>
            </a:r>
          </a:p>
        </p:txBody>
      </p:sp>
      <p:sp>
        <p:nvSpPr>
          <p:cNvPr id="3" name="Content Placeholder 2">
            <a:extLst>
              <a:ext uri="{FF2B5EF4-FFF2-40B4-BE49-F238E27FC236}">
                <a16:creationId xmlns:a16="http://schemas.microsoft.com/office/drawing/2014/main" id="{98E73A98-A535-9817-CE33-E4C1AD04265E}"/>
              </a:ext>
            </a:extLst>
          </p:cNvPr>
          <p:cNvSpPr>
            <a:spLocks noGrp="1"/>
          </p:cNvSpPr>
          <p:nvPr>
            <p:ph idx="1"/>
          </p:nvPr>
        </p:nvSpPr>
        <p:spPr/>
        <p:txBody>
          <a:bodyPr>
            <a:normAutofit/>
          </a:bodyPr>
          <a:lstStyle/>
          <a:p>
            <a:r>
              <a:rPr lang="en-US" sz="4400" dirty="0"/>
              <a:t> God’s love directs and guides.</a:t>
            </a:r>
          </a:p>
          <a:p>
            <a:r>
              <a:rPr lang="en-US" sz="4400" dirty="0"/>
              <a:t> Love goes beyond the law. </a:t>
            </a:r>
          </a:p>
        </p:txBody>
      </p:sp>
    </p:spTree>
    <p:extLst>
      <p:ext uri="{BB962C8B-B14F-4D97-AF65-F5344CB8AC3E}">
        <p14:creationId xmlns:p14="http://schemas.microsoft.com/office/powerpoint/2010/main" val="367233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10E2-396D-4696-C485-5B3CF5D63541}"/>
              </a:ext>
            </a:extLst>
          </p:cNvPr>
          <p:cNvSpPr>
            <a:spLocks noGrp="1"/>
          </p:cNvSpPr>
          <p:nvPr>
            <p:ph type="title"/>
          </p:nvPr>
        </p:nvSpPr>
        <p:spPr/>
        <p:txBody>
          <a:bodyPr/>
          <a:lstStyle/>
          <a:p>
            <a:r>
              <a:rPr lang="en-US" dirty="0"/>
              <a:t>Guard the Truth: Content of Our Faith </a:t>
            </a:r>
          </a:p>
        </p:txBody>
      </p:sp>
      <p:sp>
        <p:nvSpPr>
          <p:cNvPr id="3" name="Content Placeholder 2">
            <a:extLst>
              <a:ext uri="{FF2B5EF4-FFF2-40B4-BE49-F238E27FC236}">
                <a16:creationId xmlns:a16="http://schemas.microsoft.com/office/drawing/2014/main" id="{98E73A98-A535-9817-CE33-E4C1AD04265E}"/>
              </a:ext>
            </a:extLst>
          </p:cNvPr>
          <p:cNvSpPr>
            <a:spLocks noGrp="1"/>
          </p:cNvSpPr>
          <p:nvPr>
            <p:ph idx="1"/>
          </p:nvPr>
        </p:nvSpPr>
        <p:spPr/>
        <p:txBody>
          <a:bodyPr>
            <a:normAutofit/>
          </a:bodyPr>
          <a:lstStyle/>
          <a:p>
            <a:pPr marL="514350" indent="-514350">
              <a:buFont typeface="+mj-lt"/>
              <a:buAutoNum type="arabicPeriod"/>
            </a:pPr>
            <a:r>
              <a:rPr lang="en-US" sz="4400" dirty="0"/>
              <a:t>Hold on to What You’ve Received</a:t>
            </a:r>
          </a:p>
          <a:p>
            <a:pPr marL="514350" indent="-514350">
              <a:buFont typeface="+mj-lt"/>
              <a:buAutoNum type="arabicPeriod"/>
            </a:pPr>
            <a:r>
              <a:rPr lang="en-US" sz="4400" dirty="0"/>
              <a:t>Core Is Grace</a:t>
            </a:r>
          </a:p>
          <a:p>
            <a:pPr marL="514350" indent="-514350">
              <a:buFont typeface="+mj-lt"/>
              <a:buAutoNum type="arabicPeriod"/>
            </a:pPr>
            <a:r>
              <a:rPr lang="en-US" sz="4400" dirty="0"/>
              <a:t>Faith’s Goal Is Love </a:t>
            </a:r>
          </a:p>
        </p:txBody>
      </p:sp>
    </p:spTree>
    <p:extLst>
      <p:ext uri="{BB962C8B-B14F-4D97-AF65-F5344CB8AC3E}">
        <p14:creationId xmlns:p14="http://schemas.microsoft.com/office/powerpoint/2010/main" val="339128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10E2-396D-4696-C485-5B3CF5D63541}"/>
              </a:ext>
            </a:extLst>
          </p:cNvPr>
          <p:cNvSpPr>
            <a:spLocks noGrp="1"/>
          </p:cNvSpPr>
          <p:nvPr>
            <p:ph type="title"/>
          </p:nvPr>
        </p:nvSpPr>
        <p:spPr/>
        <p:txBody>
          <a:bodyPr/>
          <a:lstStyle/>
          <a:p>
            <a:r>
              <a:rPr lang="en-US" dirty="0"/>
              <a:t>Guard the Truth: Content of Our Faith </a:t>
            </a:r>
          </a:p>
        </p:txBody>
      </p:sp>
      <p:sp>
        <p:nvSpPr>
          <p:cNvPr id="3" name="Content Placeholder 2">
            <a:extLst>
              <a:ext uri="{FF2B5EF4-FFF2-40B4-BE49-F238E27FC236}">
                <a16:creationId xmlns:a16="http://schemas.microsoft.com/office/drawing/2014/main" id="{98E73A98-A535-9817-CE33-E4C1AD04265E}"/>
              </a:ext>
            </a:extLst>
          </p:cNvPr>
          <p:cNvSpPr>
            <a:spLocks noGrp="1"/>
          </p:cNvSpPr>
          <p:nvPr>
            <p:ph idx="1"/>
          </p:nvPr>
        </p:nvSpPr>
        <p:spPr/>
        <p:txBody>
          <a:bodyPr>
            <a:normAutofit/>
          </a:bodyPr>
          <a:lstStyle/>
          <a:p>
            <a:pPr marL="514350" indent="-514350">
              <a:buFont typeface="+mj-lt"/>
              <a:buAutoNum type="arabicPeriod"/>
            </a:pPr>
            <a:r>
              <a:rPr lang="en-US" sz="4400" dirty="0"/>
              <a:t>Hold on to What You’ve Received</a:t>
            </a:r>
          </a:p>
          <a:p>
            <a:pPr marL="514350" indent="-514350">
              <a:buFont typeface="+mj-lt"/>
              <a:buAutoNum type="arabicPeriod"/>
            </a:pPr>
            <a:r>
              <a:rPr lang="en-US" sz="4400" dirty="0"/>
              <a:t>Core Is Grace</a:t>
            </a:r>
          </a:p>
          <a:p>
            <a:pPr marL="514350" indent="-514350">
              <a:buFont typeface="+mj-lt"/>
              <a:buAutoNum type="arabicPeriod"/>
            </a:pPr>
            <a:r>
              <a:rPr lang="en-US" sz="4400" dirty="0"/>
              <a:t>Faith’s Goal Is Love </a:t>
            </a:r>
          </a:p>
        </p:txBody>
      </p:sp>
    </p:spTree>
    <p:extLst>
      <p:ext uri="{BB962C8B-B14F-4D97-AF65-F5344CB8AC3E}">
        <p14:creationId xmlns:p14="http://schemas.microsoft.com/office/powerpoint/2010/main" val="309393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10E2-396D-4696-C485-5B3CF5D63541}"/>
              </a:ext>
            </a:extLst>
          </p:cNvPr>
          <p:cNvSpPr>
            <a:spLocks noGrp="1"/>
          </p:cNvSpPr>
          <p:nvPr>
            <p:ph type="title"/>
          </p:nvPr>
        </p:nvSpPr>
        <p:spPr/>
        <p:txBody>
          <a:bodyPr/>
          <a:lstStyle/>
          <a:p>
            <a:pPr marL="514350" indent="-514350">
              <a:buFont typeface="+mj-lt"/>
              <a:buAutoNum type="arabicPeriod"/>
            </a:pPr>
            <a:r>
              <a:rPr lang="en-US" sz="4400" dirty="0"/>
              <a:t>Hold on to What You’ve Received</a:t>
            </a:r>
          </a:p>
        </p:txBody>
      </p:sp>
      <p:sp>
        <p:nvSpPr>
          <p:cNvPr id="3" name="Content Placeholder 2">
            <a:extLst>
              <a:ext uri="{FF2B5EF4-FFF2-40B4-BE49-F238E27FC236}">
                <a16:creationId xmlns:a16="http://schemas.microsoft.com/office/drawing/2014/main" id="{98E73A98-A535-9817-CE33-E4C1AD04265E}"/>
              </a:ext>
            </a:extLst>
          </p:cNvPr>
          <p:cNvSpPr>
            <a:spLocks noGrp="1"/>
          </p:cNvSpPr>
          <p:nvPr>
            <p:ph idx="1"/>
          </p:nvPr>
        </p:nvSpPr>
        <p:spPr/>
        <p:txBody>
          <a:bodyPr>
            <a:normAutofit/>
          </a:bodyPr>
          <a:lstStyle/>
          <a:p>
            <a:pPr marL="514350" indent="-514350">
              <a:buFont typeface="+mj-lt"/>
              <a:buAutoNum type="arabicPeriod"/>
            </a:pPr>
            <a:endParaRPr lang="en-US" sz="4400" dirty="0"/>
          </a:p>
        </p:txBody>
      </p:sp>
    </p:spTree>
    <p:extLst>
      <p:ext uri="{BB962C8B-B14F-4D97-AF65-F5344CB8AC3E}">
        <p14:creationId xmlns:p14="http://schemas.microsoft.com/office/powerpoint/2010/main" val="115707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5A0E4-7153-6139-4815-AC20A8B5F8E5}"/>
              </a:ext>
            </a:extLst>
          </p:cNvPr>
          <p:cNvSpPr>
            <a:spLocks noGrp="1"/>
          </p:cNvSpPr>
          <p:nvPr>
            <p:ph idx="1"/>
          </p:nvPr>
        </p:nvSpPr>
        <p:spPr>
          <a:xfrm>
            <a:off x="838200" y="890337"/>
            <a:ext cx="10515600" cy="5286626"/>
          </a:xfrm>
        </p:spPr>
        <p:txBody>
          <a:bodyPr>
            <a:normAutofit/>
          </a:bodyPr>
          <a:lstStyle/>
          <a:p>
            <a:pPr marL="0" indent="0" algn="ctr">
              <a:buNone/>
            </a:pPr>
            <a:r>
              <a:rPr lang="en-US" sz="4400" dirty="0"/>
              <a:t>3 As I urged you when I went into Macedonia, stay there in Ephesus so that you may command certain people not to teach </a:t>
            </a:r>
            <a:r>
              <a:rPr lang="en-US" sz="4400" dirty="0">
                <a:solidFill>
                  <a:srgbClr val="FFC000"/>
                </a:solidFill>
              </a:rPr>
              <a:t>false doctrines </a:t>
            </a:r>
            <a:r>
              <a:rPr lang="en-US" sz="4400" dirty="0"/>
              <a:t>any longer 4 or to devote themselves to </a:t>
            </a:r>
            <a:r>
              <a:rPr lang="en-US" sz="4400" dirty="0">
                <a:solidFill>
                  <a:srgbClr val="FFC000"/>
                </a:solidFill>
              </a:rPr>
              <a:t>myths </a:t>
            </a:r>
            <a:r>
              <a:rPr lang="en-US" sz="4400" dirty="0"/>
              <a:t>and endless </a:t>
            </a:r>
            <a:r>
              <a:rPr lang="en-US" sz="4400" dirty="0">
                <a:solidFill>
                  <a:srgbClr val="FFC000"/>
                </a:solidFill>
              </a:rPr>
              <a:t>genealogies</a:t>
            </a:r>
            <a:r>
              <a:rPr lang="en-US" sz="4400" dirty="0"/>
              <a:t>. Such things promote </a:t>
            </a:r>
            <a:r>
              <a:rPr lang="en-US" sz="4400" dirty="0">
                <a:solidFill>
                  <a:srgbClr val="FFC000"/>
                </a:solidFill>
              </a:rPr>
              <a:t>controversial speculations</a:t>
            </a:r>
            <a:r>
              <a:rPr lang="en-US" sz="4400" dirty="0"/>
              <a:t> rather than advancing God’s work—which is by faith. </a:t>
            </a:r>
          </a:p>
        </p:txBody>
      </p:sp>
    </p:spTree>
    <p:extLst>
      <p:ext uri="{BB962C8B-B14F-4D97-AF65-F5344CB8AC3E}">
        <p14:creationId xmlns:p14="http://schemas.microsoft.com/office/powerpoint/2010/main" val="94815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5A0E4-7153-6139-4815-AC20A8B5F8E5}"/>
              </a:ext>
            </a:extLst>
          </p:cNvPr>
          <p:cNvSpPr>
            <a:spLocks noGrp="1"/>
          </p:cNvSpPr>
          <p:nvPr>
            <p:ph idx="1"/>
          </p:nvPr>
        </p:nvSpPr>
        <p:spPr>
          <a:xfrm>
            <a:off x="838200" y="890337"/>
            <a:ext cx="10515600" cy="5286626"/>
          </a:xfrm>
        </p:spPr>
        <p:txBody>
          <a:bodyPr>
            <a:normAutofit/>
          </a:bodyPr>
          <a:lstStyle/>
          <a:p>
            <a:pPr marL="0" indent="0" algn="ctr">
              <a:buNone/>
            </a:pPr>
            <a:r>
              <a:rPr lang="en-HK" sz="4400" b="1" i="0" baseline="30000" dirty="0">
                <a:effectLst/>
                <a:latin typeface="Calibri" panose="020F0502020204030204" pitchFamily="34" charset="0"/>
                <a:cs typeface="Calibri" panose="020F0502020204030204" pitchFamily="34" charset="0"/>
              </a:rPr>
              <a:t>18 </a:t>
            </a:r>
            <a:r>
              <a:rPr lang="en-HK" sz="4400" b="0" i="0" dirty="0">
                <a:effectLst/>
                <a:latin typeface="Calibri" panose="020F0502020204030204" pitchFamily="34" charset="0"/>
                <a:cs typeface="Calibri" panose="020F0502020204030204" pitchFamily="34" charset="0"/>
              </a:rPr>
              <a:t>Timothy, my son, I am giving you this command in keeping with the prophecies once made about you, so that by recalling them </a:t>
            </a:r>
            <a:r>
              <a:rPr lang="en-HK" sz="4400" b="0" i="0" dirty="0">
                <a:solidFill>
                  <a:srgbClr val="FFC000"/>
                </a:solidFill>
                <a:effectLst/>
                <a:latin typeface="Calibri" panose="020F0502020204030204" pitchFamily="34" charset="0"/>
                <a:cs typeface="Calibri" panose="020F0502020204030204" pitchFamily="34" charset="0"/>
              </a:rPr>
              <a:t>you may fight the battle well</a:t>
            </a:r>
            <a:r>
              <a:rPr lang="en-HK" sz="4400" b="0" i="0" dirty="0">
                <a:effectLst/>
                <a:latin typeface="Calibri" panose="020F0502020204030204" pitchFamily="34" charset="0"/>
                <a:cs typeface="Calibri" panose="020F0502020204030204" pitchFamily="34" charset="0"/>
              </a:rPr>
              <a:t>, </a:t>
            </a:r>
            <a:r>
              <a:rPr lang="en-HK" sz="4400" b="1" i="0" baseline="30000" dirty="0">
                <a:effectLst/>
                <a:latin typeface="Calibri" panose="020F0502020204030204" pitchFamily="34" charset="0"/>
                <a:cs typeface="Calibri" panose="020F0502020204030204" pitchFamily="34" charset="0"/>
              </a:rPr>
              <a:t>19 </a:t>
            </a:r>
            <a:r>
              <a:rPr lang="en-HK" sz="4400" b="0" i="0" dirty="0">
                <a:solidFill>
                  <a:srgbClr val="FFC000"/>
                </a:solidFill>
                <a:effectLst/>
                <a:latin typeface="Calibri" panose="020F0502020204030204" pitchFamily="34" charset="0"/>
                <a:cs typeface="Calibri" panose="020F0502020204030204" pitchFamily="34" charset="0"/>
              </a:rPr>
              <a:t>holding on to faith</a:t>
            </a:r>
            <a:r>
              <a:rPr lang="en-HK" sz="4400" b="0" i="0" dirty="0">
                <a:effectLst/>
                <a:latin typeface="Calibri" panose="020F0502020204030204" pitchFamily="34" charset="0"/>
                <a:cs typeface="Calibri" panose="020F0502020204030204" pitchFamily="34" charset="0"/>
              </a:rPr>
              <a:t> and a good conscience, which some have rejected and so have suffered shipwreck with regard to the faith. </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58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7E11-E7BF-EA79-07FD-6DB793DB1B8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F0672D6-D1F4-EBFC-B0FB-FEAD915A1C7F}"/>
              </a:ext>
            </a:extLst>
          </p:cNvPr>
          <p:cNvPicPr>
            <a:picLocks noGrp="1" noChangeAspect="1"/>
          </p:cNvPicPr>
          <p:nvPr>
            <p:ph idx="1"/>
          </p:nvPr>
        </p:nvPicPr>
        <p:blipFill>
          <a:blip r:embed="rId2"/>
          <a:stretch>
            <a:fillRect/>
          </a:stretch>
        </p:blipFill>
        <p:spPr>
          <a:xfrm>
            <a:off x="0" y="-539750"/>
            <a:ext cx="12192000" cy="7937500"/>
          </a:xfrm>
        </p:spPr>
      </p:pic>
    </p:spTree>
    <p:extLst>
      <p:ext uri="{BB962C8B-B14F-4D97-AF65-F5344CB8AC3E}">
        <p14:creationId xmlns:p14="http://schemas.microsoft.com/office/powerpoint/2010/main" val="204031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5A0E4-7153-6139-4815-AC20A8B5F8E5}"/>
              </a:ext>
            </a:extLst>
          </p:cNvPr>
          <p:cNvSpPr>
            <a:spLocks noGrp="1"/>
          </p:cNvSpPr>
          <p:nvPr>
            <p:ph idx="1"/>
          </p:nvPr>
        </p:nvSpPr>
        <p:spPr>
          <a:xfrm>
            <a:off x="838200" y="890337"/>
            <a:ext cx="10515600" cy="5286626"/>
          </a:xfrm>
        </p:spPr>
        <p:txBody>
          <a:bodyPr>
            <a:normAutofit/>
          </a:bodyPr>
          <a:lstStyle/>
          <a:p>
            <a:pPr marL="0" indent="0" algn="ctr">
              <a:buNone/>
            </a:pPr>
            <a:r>
              <a:rPr lang="en-HK" sz="4400" b="1" i="0" baseline="30000" dirty="0">
                <a:effectLst/>
                <a:latin typeface="Calibri" panose="020F0502020204030204" pitchFamily="34" charset="0"/>
                <a:cs typeface="Calibri" panose="020F0502020204030204" pitchFamily="34" charset="0"/>
              </a:rPr>
              <a:t>18 </a:t>
            </a:r>
            <a:r>
              <a:rPr lang="en-HK" sz="4400" b="0" i="0" dirty="0">
                <a:effectLst/>
                <a:latin typeface="Calibri" panose="020F0502020204030204" pitchFamily="34" charset="0"/>
                <a:cs typeface="Calibri" panose="020F0502020204030204" pitchFamily="34" charset="0"/>
              </a:rPr>
              <a:t>Timothy, my son, I am giving you this command in keeping with the prophecies once made about you, so that by recalling them </a:t>
            </a:r>
            <a:r>
              <a:rPr lang="en-HK" sz="4400" b="0" i="0" dirty="0">
                <a:solidFill>
                  <a:srgbClr val="FFC000"/>
                </a:solidFill>
                <a:effectLst/>
                <a:latin typeface="Calibri" panose="020F0502020204030204" pitchFamily="34" charset="0"/>
                <a:cs typeface="Calibri" panose="020F0502020204030204" pitchFamily="34" charset="0"/>
              </a:rPr>
              <a:t>you may fight the battle well</a:t>
            </a:r>
            <a:r>
              <a:rPr lang="en-HK" sz="4400" b="0" i="0" dirty="0">
                <a:effectLst/>
                <a:latin typeface="Calibri" panose="020F0502020204030204" pitchFamily="34" charset="0"/>
                <a:cs typeface="Calibri" panose="020F0502020204030204" pitchFamily="34" charset="0"/>
              </a:rPr>
              <a:t>, </a:t>
            </a:r>
            <a:r>
              <a:rPr lang="en-HK" sz="4400" b="1" i="0" baseline="30000" dirty="0">
                <a:effectLst/>
                <a:latin typeface="Calibri" panose="020F0502020204030204" pitchFamily="34" charset="0"/>
                <a:cs typeface="Calibri" panose="020F0502020204030204" pitchFamily="34" charset="0"/>
              </a:rPr>
              <a:t>19 </a:t>
            </a:r>
            <a:r>
              <a:rPr lang="en-HK" sz="4400" b="0" i="0" dirty="0">
                <a:solidFill>
                  <a:srgbClr val="FFC000"/>
                </a:solidFill>
                <a:effectLst/>
                <a:latin typeface="Calibri" panose="020F0502020204030204" pitchFamily="34" charset="0"/>
                <a:cs typeface="Calibri" panose="020F0502020204030204" pitchFamily="34" charset="0"/>
              </a:rPr>
              <a:t>holding on to faith</a:t>
            </a:r>
            <a:r>
              <a:rPr lang="en-HK" sz="4400" b="0" i="0" dirty="0">
                <a:effectLst/>
                <a:latin typeface="Calibri" panose="020F0502020204030204" pitchFamily="34" charset="0"/>
                <a:cs typeface="Calibri" panose="020F0502020204030204" pitchFamily="34" charset="0"/>
              </a:rPr>
              <a:t> and </a:t>
            </a:r>
            <a:r>
              <a:rPr lang="en-HK" sz="4400" b="0" i="0" dirty="0">
                <a:solidFill>
                  <a:srgbClr val="FFC000"/>
                </a:solidFill>
                <a:effectLst/>
                <a:latin typeface="Calibri" panose="020F0502020204030204" pitchFamily="34" charset="0"/>
                <a:cs typeface="Calibri" panose="020F0502020204030204" pitchFamily="34" charset="0"/>
              </a:rPr>
              <a:t>a good conscience</a:t>
            </a:r>
            <a:r>
              <a:rPr lang="en-HK" sz="4400" b="0" i="0" dirty="0">
                <a:effectLst/>
                <a:latin typeface="Calibri" panose="020F0502020204030204" pitchFamily="34" charset="0"/>
                <a:cs typeface="Calibri" panose="020F0502020204030204" pitchFamily="34" charset="0"/>
              </a:rPr>
              <a:t>, which some have rejected and so have suffered shipwreck with regard to the faith. </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51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5A0E4-7153-6139-4815-AC20A8B5F8E5}"/>
              </a:ext>
            </a:extLst>
          </p:cNvPr>
          <p:cNvSpPr>
            <a:spLocks noGrp="1"/>
          </p:cNvSpPr>
          <p:nvPr>
            <p:ph idx="1"/>
          </p:nvPr>
        </p:nvSpPr>
        <p:spPr>
          <a:xfrm>
            <a:off x="838200" y="890337"/>
            <a:ext cx="10515600" cy="5286626"/>
          </a:xfrm>
        </p:spPr>
        <p:txBody>
          <a:bodyPr>
            <a:normAutofit lnSpcReduction="10000"/>
          </a:bodyPr>
          <a:lstStyle/>
          <a:p>
            <a:pPr marL="0" indent="0" algn="ctr">
              <a:buNone/>
            </a:pPr>
            <a:r>
              <a:rPr lang="en-US" sz="4400" dirty="0">
                <a:latin typeface="Calibri" panose="020F0502020204030204" pitchFamily="34" charset="0"/>
                <a:cs typeface="Calibri" panose="020F0502020204030204" pitchFamily="34" charset="0"/>
              </a:rPr>
              <a:t>“…this book explains how I fancied I was the first to set foot in Brighton, and then found I was the last….  Like them, I tried to be some ten minutes in advance of the truth.  And I found that I was eighteen hundred years behind it….  When I fancied that I stood alone, I was really in the ridiculous position of being backed up by all Christendom.”</a:t>
            </a:r>
          </a:p>
          <a:p>
            <a:pPr marL="0" indent="0" algn="ctr">
              <a:buNone/>
            </a:pPr>
            <a:r>
              <a:rPr lang="en-US" sz="4400" dirty="0">
                <a:latin typeface="Calibri" panose="020F0502020204030204" pitchFamily="34" charset="0"/>
                <a:cs typeface="Calibri" panose="020F0502020204030204" pitchFamily="34" charset="0"/>
              </a:rPr>
              <a:t>- GK Chesterton, </a:t>
            </a:r>
            <a:r>
              <a:rPr lang="en-US" sz="4400" i="1" dirty="0">
                <a:latin typeface="Calibri" panose="020F0502020204030204" pitchFamily="34" charset="0"/>
                <a:cs typeface="Calibri" panose="020F0502020204030204" pitchFamily="34" charset="0"/>
              </a:rPr>
              <a:t>Orthodoxy</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293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10E2-396D-4696-C485-5B3CF5D63541}"/>
              </a:ext>
            </a:extLst>
          </p:cNvPr>
          <p:cNvSpPr>
            <a:spLocks noGrp="1"/>
          </p:cNvSpPr>
          <p:nvPr>
            <p:ph type="title"/>
          </p:nvPr>
        </p:nvSpPr>
        <p:spPr/>
        <p:txBody>
          <a:bodyPr/>
          <a:lstStyle/>
          <a:p>
            <a:r>
              <a:rPr lang="en-US" sz="4400" dirty="0"/>
              <a:t>2.  Core Is Grace</a:t>
            </a:r>
          </a:p>
        </p:txBody>
      </p:sp>
      <p:sp>
        <p:nvSpPr>
          <p:cNvPr id="3" name="Content Placeholder 2">
            <a:extLst>
              <a:ext uri="{FF2B5EF4-FFF2-40B4-BE49-F238E27FC236}">
                <a16:creationId xmlns:a16="http://schemas.microsoft.com/office/drawing/2014/main" id="{98E73A98-A535-9817-CE33-E4C1AD04265E}"/>
              </a:ext>
            </a:extLst>
          </p:cNvPr>
          <p:cNvSpPr>
            <a:spLocks noGrp="1"/>
          </p:cNvSpPr>
          <p:nvPr>
            <p:ph idx="1"/>
          </p:nvPr>
        </p:nvSpPr>
        <p:spPr/>
        <p:txBody>
          <a:bodyPr>
            <a:normAutofit/>
          </a:bodyPr>
          <a:lstStyle/>
          <a:p>
            <a:pPr marL="514350" indent="-514350">
              <a:buFont typeface="+mj-lt"/>
              <a:buAutoNum type="arabicPeriod"/>
            </a:pPr>
            <a:endParaRPr lang="en-US" sz="4400" dirty="0"/>
          </a:p>
        </p:txBody>
      </p:sp>
    </p:spTree>
    <p:extLst>
      <p:ext uri="{BB962C8B-B14F-4D97-AF65-F5344CB8AC3E}">
        <p14:creationId xmlns:p14="http://schemas.microsoft.com/office/powerpoint/2010/main" val="2666759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521</Words>
  <Application>Microsoft Macintosh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Guard the Truth: Content of Our Faith </vt:lpstr>
      <vt:lpstr>Hold on to What You’ve Received</vt:lpstr>
      <vt:lpstr>PowerPoint Presentation</vt:lpstr>
      <vt:lpstr>PowerPoint Presentation</vt:lpstr>
      <vt:lpstr>PowerPoint Presentation</vt:lpstr>
      <vt:lpstr>PowerPoint Presentation</vt:lpstr>
      <vt:lpstr>PowerPoint Presentation</vt:lpstr>
      <vt:lpstr>2.  Core Is Grace</vt:lpstr>
      <vt:lpstr>PowerPoint Presentation</vt:lpstr>
      <vt:lpstr>PowerPoint Presentation</vt:lpstr>
      <vt:lpstr>PowerPoint Presentation</vt:lpstr>
      <vt:lpstr>3.  Faith’s Goal Is Love </vt:lpstr>
      <vt:lpstr>3.  Faith’s Goal Is Love </vt:lpstr>
      <vt:lpstr>Guard the Truth: Content of Our Faith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cp:revision>
  <dcterms:created xsi:type="dcterms:W3CDTF">2022-10-15T08:26:36Z</dcterms:created>
  <dcterms:modified xsi:type="dcterms:W3CDTF">2022-10-15T09:00:57Z</dcterms:modified>
</cp:coreProperties>
</file>