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8" r:id="rId2"/>
    <p:sldId id="269" r:id="rId3"/>
    <p:sldId id="256" r:id="rId4"/>
    <p:sldId id="258" r:id="rId5"/>
    <p:sldId id="259" r:id="rId6"/>
    <p:sldId id="260" r:id="rId7"/>
    <p:sldId id="261" r:id="rId8"/>
    <p:sldId id="271" r:id="rId9"/>
    <p:sldId id="262" r:id="rId10"/>
    <p:sldId id="257" r:id="rId11"/>
    <p:sldId id="263" r:id="rId12"/>
    <p:sldId id="264" r:id="rId13"/>
    <p:sldId id="265" r:id="rId14"/>
    <p:sldId id="272" r:id="rId15"/>
    <p:sldId id="267"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09"/>
    <p:restoredTop sz="94719"/>
  </p:normalViewPr>
  <p:slideViewPr>
    <p:cSldViewPr snapToGrid="0">
      <p:cViewPr varScale="1">
        <p:scale>
          <a:sx n="152" d="100"/>
          <a:sy n="152" d="100"/>
        </p:scale>
        <p:origin x="102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08C4852-738D-374D-9471-ECEB1587C605}" type="datetimeFigureOut">
              <a:rPr lang="en-US" smtClean="0"/>
              <a:t>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CCC94-E555-A244-803C-8B3362C9AF57}" type="slidenum">
              <a:rPr lang="en-US" smtClean="0"/>
              <a:t>‹#›</a:t>
            </a:fld>
            <a:endParaRPr lang="en-US"/>
          </a:p>
        </p:txBody>
      </p:sp>
    </p:spTree>
    <p:extLst>
      <p:ext uri="{BB962C8B-B14F-4D97-AF65-F5344CB8AC3E}">
        <p14:creationId xmlns:p14="http://schemas.microsoft.com/office/powerpoint/2010/main" val="4205847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08C4852-738D-374D-9471-ECEB1587C605}" type="datetimeFigureOut">
              <a:rPr lang="en-US" smtClean="0"/>
              <a:t>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CCC94-E555-A244-803C-8B3362C9AF57}" type="slidenum">
              <a:rPr lang="en-US" smtClean="0"/>
              <a:t>‹#›</a:t>
            </a:fld>
            <a:endParaRPr lang="en-US"/>
          </a:p>
        </p:txBody>
      </p:sp>
    </p:spTree>
    <p:extLst>
      <p:ext uri="{BB962C8B-B14F-4D97-AF65-F5344CB8AC3E}">
        <p14:creationId xmlns:p14="http://schemas.microsoft.com/office/powerpoint/2010/main" val="3424616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08C4852-738D-374D-9471-ECEB1587C605}" type="datetimeFigureOut">
              <a:rPr lang="en-US" smtClean="0"/>
              <a:t>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CCC94-E555-A244-803C-8B3362C9AF57}" type="slidenum">
              <a:rPr lang="en-US" smtClean="0"/>
              <a:t>‹#›</a:t>
            </a:fld>
            <a:endParaRPr lang="en-US"/>
          </a:p>
        </p:txBody>
      </p:sp>
    </p:spTree>
    <p:extLst>
      <p:ext uri="{BB962C8B-B14F-4D97-AF65-F5344CB8AC3E}">
        <p14:creationId xmlns:p14="http://schemas.microsoft.com/office/powerpoint/2010/main" val="1616109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08C4852-738D-374D-9471-ECEB1587C605}" type="datetimeFigureOut">
              <a:rPr lang="en-US" smtClean="0"/>
              <a:t>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CCC94-E555-A244-803C-8B3362C9AF57}" type="slidenum">
              <a:rPr lang="en-US" smtClean="0"/>
              <a:t>‹#›</a:t>
            </a:fld>
            <a:endParaRPr lang="en-US"/>
          </a:p>
        </p:txBody>
      </p:sp>
    </p:spTree>
    <p:extLst>
      <p:ext uri="{BB962C8B-B14F-4D97-AF65-F5344CB8AC3E}">
        <p14:creationId xmlns:p14="http://schemas.microsoft.com/office/powerpoint/2010/main" val="3986535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08C4852-738D-374D-9471-ECEB1587C605}" type="datetimeFigureOut">
              <a:rPr lang="en-US" smtClean="0"/>
              <a:t>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CCC94-E555-A244-803C-8B3362C9AF57}" type="slidenum">
              <a:rPr lang="en-US" smtClean="0"/>
              <a:t>‹#›</a:t>
            </a:fld>
            <a:endParaRPr lang="en-US"/>
          </a:p>
        </p:txBody>
      </p:sp>
    </p:spTree>
    <p:extLst>
      <p:ext uri="{BB962C8B-B14F-4D97-AF65-F5344CB8AC3E}">
        <p14:creationId xmlns:p14="http://schemas.microsoft.com/office/powerpoint/2010/main" val="3455570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08C4852-738D-374D-9471-ECEB1587C605}" type="datetimeFigureOut">
              <a:rPr lang="en-US" smtClean="0"/>
              <a:t>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CCC94-E555-A244-803C-8B3362C9AF57}" type="slidenum">
              <a:rPr lang="en-US" smtClean="0"/>
              <a:t>‹#›</a:t>
            </a:fld>
            <a:endParaRPr lang="en-US"/>
          </a:p>
        </p:txBody>
      </p:sp>
    </p:spTree>
    <p:extLst>
      <p:ext uri="{BB962C8B-B14F-4D97-AF65-F5344CB8AC3E}">
        <p14:creationId xmlns:p14="http://schemas.microsoft.com/office/powerpoint/2010/main" val="808160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08C4852-738D-374D-9471-ECEB1587C605}" type="datetimeFigureOut">
              <a:rPr lang="en-US" smtClean="0"/>
              <a:t>1/6/23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DCCC94-E555-A244-803C-8B3362C9AF57}" type="slidenum">
              <a:rPr lang="en-US" smtClean="0"/>
              <a:t>‹#›</a:t>
            </a:fld>
            <a:endParaRPr lang="en-US"/>
          </a:p>
        </p:txBody>
      </p:sp>
    </p:spTree>
    <p:extLst>
      <p:ext uri="{BB962C8B-B14F-4D97-AF65-F5344CB8AC3E}">
        <p14:creationId xmlns:p14="http://schemas.microsoft.com/office/powerpoint/2010/main" val="1367130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08C4852-738D-374D-9471-ECEB1587C605}" type="datetimeFigureOut">
              <a:rPr lang="en-US" smtClean="0"/>
              <a:t>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DCCC94-E555-A244-803C-8B3362C9AF57}" type="slidenum">
              <a:rPr lang="en-US" smtClean="0"/>
              <a:t>‹#›</a:t>
            </a:fld>
            <a:endParaRPr lang="en-US"/>
          </a:p>
        </p:txBody>
      </p:sp>
    </p:spTree>
    <p:extLst>
      <p:ext uri="{BB962C8B-B14F-4D97-AF65-F5344CB8AC3E}">
        <p14:creationId xmlns:p14="http://schemas.microsoft.com/office/powerpoint/2010/main" val="115209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C4852-738D-374D-9471-ECEB1587C605}" type="datetimeFigureOut">
              <a:rPr lang="en-US" smtClean="0"/>
              <a:t>1/6/23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DCCC94-E555-A244-803C-8B3362C9AF57}" type="slidenum">
              <a:rPr lang="en-US" smtClean="0"/>
              <a:t>‹#›</a:t>
            </a:fld>
            <a:endParaRPr lang="en-US"/>
          </a:p>
        </p:txBody>
      </p:sp>
    </p:spTree>
    <p:extLst>
      <p:ext uri="{BB962C8B-B14F-4D97-AF65-F5344CB8AC3E}">
        <p14:creationId xmlns:p14="http://schemas.microsoft.com/office/powerpoint/2010/main" val="299576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08C4852-738D-374D-9471-ECEB1587C605}" type="datetimeFigureOut">
              <a:rPr lang="en-US" smtClean="0"/>
              <a:t>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CCC94-E555-A244-803C-8B3362C9AF57}" type="slidenum">
              <a:rPr lang="en-US" smtClean="0"/>
              <a:t>‹#›</a:t>
            </a:fld>
            <a:endParaRPr lang="en-US"/>
          </a:p>
        </p:txBody>
      </p:sp>
    </p:spTree>
    <p:extLst>
      <p:ext uri="{BB962C8B-B14F-4D97-AF65-F5344CB8AC3E}">
        <p14:creationId xmlns:p14="http://schemas.microsoft.com/office/powerpoint/2010/main" val="3081263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08C4852-738D-374D-9471-ECEB1587C605}" type="datetimeFigureOut">
              <a:rPr lang="en-US" smtClean="0"/>
              <a:t>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CCC94-E555-A244-803C-8B3362C9AF57}" type="slidenum">
              <a:rPr lang="en-US" smtClean="0"/>
              <a:t>‹#›</a:t>
            </a:fld>
            <a:endParaRPr lang="en-US"/>
          </a:p>
        </p:txBody>
      </p:sp>
    </p:spTree>
    <p:extLst>
      <p:ext uri="{BB962C8B-B14F-4D97-AF65-F5344CB8AC3E}">
        <p14:creationId xmlns:p14="http://schemas.microsoft.com/office/powerpoint/2010/main" val="940101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C4852-738D-374D-9471-ECEB1587C605}" type="datetimeFigureOut">
              <a:rPr lang="en-US" smtClean="0"/>
              <a:t>1/6/23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DCCC94-E555-A244-803C-8B3362C9AF57}" type="slidenum">
              <a:rPr lang="en-US" smtClean="0"/>
              <a:t>‹#›</a:t>
            </a:fld>
            <a:endParaRPr lang="en-US"/>
          </a:p>
        </p:txBody>
      </p:sp>
    </p:spTree>
    <p:extLst>
      <p:ext uri="{BB962C8B-B14F-4D97-AF65-F5344CB8AC3E}">
        <p14:creationId xmlns:p14="http://schemas.microsoft.com/office/powerpoint/2010/main" val="296320882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Text&#10;&#10;Description automatically generated">
            <a:extLst>
              <a:ext uri="{FF2B5EF4-FFF2-40B4-BE49-F238E27FC236}">
                <a16:creationId xmlns:a16="http://schemas.microsoft.com/office/drawing/2014/main" id="{C5870652-1B4E-58D6-9D86-A1FA7E695E05}"/>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960655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0EB0F7-DF69-3F53-3C83-35E59D42A1E4}"/>
              </a:ext>
            </a:extLst>
          </p:cNvPr>
          <p:cNvPicPr>
            <a:picLocks noChangeAspect="1"/>
          </p:cNvPicPr>
          <p:nvPr/>
        </p:nvPicPr>
        <p:blipFill>
          <a:blip r:embed="rId2"/>
          <a:stretch>
            <a:fillRect/>
          </a:stretch>
        </p:blipFill>
        <p:spPr>
          <a:xfrm rot="5400000">
            <a:off x="6364447" y="1312352"/>
            <a:ext cx="5196980" cy="3897735"/>
          </a:xfrm>
          <a:prstGeom prst="rect">
            <a:avLst/>
          </a:prstGeom>
        </p:spPr>
      </p:pic>
      <p:pic>
        <p:nvPicPr>
          <p:cNvPr id="7" name="Picture 6" descr="A group of people posing for a photo&#10;&#10;Description automatically generated">
            <a:extLst>
              <a:ext uri="{FF2B5EF4-FFF2-40B4-BE49-F238E27FC236}">
                <a16:creationId xmlns:a16="http://schemas.microsoft.com/office/drawing/2014/main" id="{63DEAC1C-E1E7-21F8-F12C-85EB0018D026}"/>
              </a:ext>
            </a:extLst>
          </p:cNvPr>
          <p:cNvPicPr>
            <a:picLocks noChangeAspect="1"/>
          </p:cNvPicPr>
          <p:nvPr/>
        </p:nvPicPr>
        <p:blipFill>
          <a:blip r:embed="rId3"/>
          <a:stretch>
            <a:fillRect/>
          </a:stretch>
        </p:blipFill>
        <p:spPr>
          <a:xfrm>
            <a:off x="738231" y="1097908"/>
            <a:ext cx="5768829" cy="4326622"/>
          </a:xfrm>
          <a:prstGeom prst="rect">
            <a:avLst/>
          </a:prstGeom>
        </p:spPr>
      </p:pic>
    </p:spTree>
    <p:extLst>
      <p:ext uri="{BB962C8B-B14F-4D97-AF65-F5344CB8AC3E}">
        <p14:creationId xmlns:p14="http://schemas.microsoft.com/office/powerpoint/2010/main" val="2486124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7C5EB-2297-8982-6C25-80AA28383D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D81C63-24BF-DD62-0498-C5F3242794D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41674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B5A4BAD-5B86-3386-9734-6C0986CD23F7}"/>
              </a:ext>
            </a:extLst>
          </p:cNvPr>
          <p:cNvSpPr>
            <a:spLocks noGrp="1"/>
          </p:cNvSpPr>
          <p:nvPr>
            <p:ph type="subTitle" idx="1"/>
          </p:nvPr>
        </p:nvSpPr>
        <p:spPr>
          <a:xfrm>
            <a:off x="785769" y="1233715"/>
            <a:ext cx="9144000" cy="603475"/>
          </a:xfrm>
        </p:spPr>
        <p:txBody>
          <a:bodyPr>
            <a:normAutofit/>
          </a:bodyPr>
          <a:lstStyle/>
          <a:p>
            <a:pPr algn="l"/>
            <a:r>
              <a:rPr lang="en-US" sz="3200" b="1" dirty="0"/>
              <a:t>2. Building Others in the Faith (24-28)</a:t>
            </a:r>
          </a:p>
        </p:txBody>
      </p:sp>
      <p:sp>
        <p:nvSpPr>
          <p:cNvPr id="2" name="TextBox 1">
            <a:extLst>
              <a:ext uri="{FF2B5EF4-FFF2-40B4-BE49-F238E27FC236}">
                <a16:creationId xmlns:a16="http://schemas.microsoft.com/office/drawing/2014/main" id="{CBEBF904-BA45-7AE3-9FED-7BAEE126DFF3}"/>
              </a:ext>
            </a:extLst>
          </p:cNvPr>
          <p:cNvSpPr txBox="1"/>
          <p:nvPr/>
        </p:nvSpPr>
        <p:spPr>
          <a:xfrm>
            <a:off x="1182849" y="2084855"/>
            <a:ext cx="10371588" cy="954107"/>
          </a:xfrm>
          <a:prstGeom prst="rect">
            <a:avLst/>
          </a:prstGeom>
          <a:noFill/>
        </p:spPr>
        <p:txBody>
          <a:bodyPr wrap="square">
            <a:spAutoFit/>
          </a:bodyPr>
          <a:lstStyle/>
          <a:p>
            <a:pPr rtl="0">
              <a:spcBef>
                <a:spcPts val="0"/>
              </a:spcBef>
              <a:spcAft>
                <a:spcPts val="0"/>
              </a:spcAft>
            </a:pPr>
            <a:r>
              <a:rPr lang="en-HK" sz="2800" dirty="0">
                <a:latin typeface="system-ui"/>
              </a:rPr>
              <a:t>”…</a:t>
            </a:r>
            <a:r>
              <a:rPr lang="en-HK" sz="2800" b="0" i="0" dirty="0">
                <a:effectLst/>
                <a:latin typeface="system-ui"/>
              </a:rPr>
              <a:t>they invited him to their home and explained to him the way of God more adequately. v26b</a:t>
            </a:r>
            <a:endParaRPr lang="en-US" sz="2800" i="1" dirty="0"/>
          </a:p>
        </p:txBody>
      </p:sp>
    </p:spTree>
    <p:extLst>
      <p:ext uri="{BB962C8B-B14F-4D97-AF65-F5344CB8AC3E}">
        <p14:creationId xmlns:p14="http://schemas.microsoft.com/office/powerpoint/2010/main" val="827090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ble Saints: 6 Things to Know About the Married Couple, Saints Aquila and  Priscilla">
            <a:extLst>
              <a:ext uri="{FF2B5EF4-FFF2-40B4-BE49-F238E27FC236}">
                <a16:creationId xmlns:a16="http://schemas.microsoft.com/office/drawing/2014/main" id="{D035B52C-84B4-CF59-42E3-5998680164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782" y="1"/>
            <a:ext cx="79232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019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7C5EB-2297-8982-6C25-80AA28383D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D81C63-24BF-DD62-0498-C5F3242794D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18980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F02C6A-5D3F-E6D7-1B14-66446386AE28}"/>
              </a:ext>
            </a:extLst>
          </p:cNvPr>
          <p:cNvSpPr>
            <a:spLocks noGrp="1"/>
          </p:cNvSpPr>
          <p:nvPr>
            <p:ph idx="1"/>
          </p:nvPr>
        </p:nvSpPr>
        <p:spPr>
          <a:xfrm>
            <a:off x="378903" y="1840971"/>
            <a:ext cx="11434194" cy="3176057"/>
          </a:xfrm>
        </p:spPr>
        <p:txBody>
          <a:bodyPr>
            <a:normAutofit/>
          </a:bodyPr>
          <a:lstStyle/>
          <a:p>
            <a:pPr marL="0" indent="0" algn="ctr" rtl="0">
              <a:spcBef>
                <a:spcPts val="0"/>
              </a:spcBef>
              <a:spcAft>
                <a:spcPts val="0"/>
              </a:spcAft>
              <a:buNone/>
            </a:pPr>
            <a:r>
              <a:rPr lang="en-HK" sz="3600" b="1" i="0" u="none" strike="noStrike" dirty="0">
                <a:effectLst/>
              </a:rPr>
              <a:t>Romans 1:16 </a:t>
            </a:r>
          </a:p>
          <a:p>
            <a:pPr marL="0" indent="0" algn="ctr" rtl="0">
              <a:spcBef>
                <a:spcPts val="0"/>
              </a:spcBef>
              <a:spcAft>
                <a:spcPts val="0"/>
              </a:spcAft>
              <a:buNone/>
            </a:pPr>
            <a:r>
              <a:rPr lang="en-HK" sz="3600" i="1" u="none" strike="noStrike" dirty="0">
                <a:effectLst/>
              </a:rPr>
              <a:t>“For I am not ashamed of the gospel, </a:t>
            </a:r>
          </a:p>
          <a:p>
            <a:pPr marL="0" indent="0" algn="ctr" rtl="0">
              <a:spcBef>
                <a:spcPts val="0"/>
              </a:spcBef>
              <a:spcAft>
                <a:spcPts val="0"/>
              </a:spcAft>
              <a:buNone/>
            </a:pPr>
            <a:r>
              <a:rPr lang="en-HK" sz="3600" i="1" u="none" strike="noStrike" dirty="0">
                <a:effectLst/>
              </a:rPr>
              <a:t>because it is the power of God that brings salvation to everyone who believes: first to the Jew, then to the Gentile.”</a:t>
            </a:r>
            <a:endParaRPr lang="en-US" sz="6600" i="1" dirty="0"/>
          </a:p>
        </p:txBody>
      </p:sp>
    </p:spTree>
    <p:extLst>
      <p:ext uri="{BB962C8B-B14F-4D97-AF65-F5344CB8AC3E}">
        <p14:creationId xmlns:p14="http://schemas.microsoft.com/office/powerpoint/2010/main" val="990528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448DA-5D6B-818E-2CEB-2A27F97FB39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A68D8A-B4FF-6D6B-B480-05F1E187A61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02712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F8071-3523-144D-B7FB-3840A0FA54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526663-62AA-02CE-EE7A-B3E686C7109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69115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B5A4BAD-5B86-3386-9734-6C0986CD23F7}"/>
              </a:ext>
            </a:extLst>
          </p:cNvPr>
          <p:cNvSpPr>
            <a:spLocks noGrp="1"/>
          </p:cNvSpPr>
          <p:nvPr>
            <p:ph type="subTitle" idx="1"/>
          </p:nvPr>
        </p:nvSpPr>
        <p:spPr>
          <a:xfrm>
            <a:off x="785769" y="1233715"/>
            <a:ext cx="9144000" cy="603475"/>
          </a:xfrm>
        </p:spPr>
        <p:txBody>
          <a:bodyPr>
            <a:normAutofit/>
          </a:bodyPr>
          <a:lstStyle/>
          <a:p>
            <a:pPr algn="l"/>
            <a:r>
              <a:rPr lang="en-US" sz="3200" b="1" dirty="0"/>
              <a:t>1. Strengthening the Disciples (v18-23)</a:t>
            </a:r>
          </a:p>
        </p:txBody>
      </p:sp>
      <p:sp>
        <p:nvSpPr>
          <p:cNvPr id="5" name="TextBox 4">
            <a:extLst>
              <a:ext uri="{FF2B5EF4-FFF2-40B4-BE49-F238E27FC236}">
                <a16:creationId xmlns:a16="http://schemas.microsoft.com/office/drawing/2014/main" id="{C133F65F-6444-DEC9-E302-EC95B44BD554}"/>
              </a:ext>
            </a:extLst>
          </p:cNvPr>
          <p:cNvSpPr txBox="1"/>
          <p:nvPr/>
        </p:nvSpPr>
        <p:spPr>
          <a:xfrm>
            <a:off x="1182849" y="2084855"/>
            <a:ext cx="10371588" cy="3539430"/>
          </a:xfrm>
          <a:prstGeom prst="rect">
            <a:avLst/>
          </a:prstGeom>
          <a:noFill/>
        </p:spPr>
        <p:txBody>
          <a:bodyPr wrap="square">
            <a:spAutoFit/>
          </a:bodyPr>
          <a:lstStyle/>
          <a:p>
            <a:pPr rtl="0">
              <a:spcBef>
                <a:spcPts val="0"/>
              </a:spcBef>
              <a:spcAft>
                <a:spcPts val="0"/>
              </a:spcAft>
            </a:pPr>
            <a:r>
              <a:rPr lang="en-HK" sz="2800" b="0" i="1" u="none" strike="noStrike" dirty="0">
                <a:effectLst/>
              </a:rPr>
              <a:t>He himself went into the synagogue and reasoned with the Jews. v19</a:t>
            </a:r>
            <a:endParaRPr lang="en-HK" sz="2800" b="0" i="1" dirty="0">
              <a:effectLst/>
            </a:endParaRPr>
          </a:p>
          <a:p>
            <a:pPr rtl="0">
              <a:spcBef>
                <a:spcPts val="0"/>
              </a:spcBef>
              <a:spcAft>
                <a:spcPts val="0"/>
              </a:spcAft>
            </a:pPr>
            <a:endParaRPr lang="en-HK" sz="2800" b="0" i="1" u="none" strike="noStrike" dirty="0">
              <a:effectLst/>
            </a:endParaRPr>
          </a:p>
          <a:p>
            <a:pPr rtl="0">
              <a:spcBef>
                <a:spcPts val="0"/>
              </a:spcBef>
              <a:spcAft>
                <a:spcPts val="0"/>
              </a:spcAft>
            </a:pPr>
            <a:r>
              <a:rPr lang="en-HK" sz="2800" b="0" i="1" u="none" strike="noStrike" dirty="0">
                <a:effectLst/>
              </a:rPr>
              <a:t>He went up to Jerusalem and greeted the church. V22</a:t>
            </a:r>
          </a:p>
          <a:p>
            <a:pPr rtl="0">
              <a:spcBef>
                <a:spcPts val="0"/>
              </a:spcBef>
              <a:spcAft>
                <a:spcPts val="0"/>
              </a:spcAft>
            </a:pPr>
            <a:endParaRPr lang="en-HK" sz="2800" b="0" i="1" dirty="0">
              <a:effectLst/>
            </a:endParaRPr>
          </a:p>
          <a:p>
            <a:pPr rtl="0">
              <a:spcBef>
                <a:spcPts val="0"/>
              </a:spcBef>
              <a:spcAft>
                <a:spcPts val="0"/>
              </a:spcAft>
            </a:pPr>
            <a:r>
              <a:rPr lang="en-HK" sz="2800" b="0" i="1" u="none" strike="noStrike" dirty="0">
                <a:effectLst/>
              </a:rPr>
              <a:t>Paul set out from there and travelled from place to place throughout the region of Galatia and Phrygia, strengthening all the disciples. v23</a:t>
            </a:r>
            <a:endParaRPr lang="en-HK" sz="2800" b="0" i="1" dirty="0">
              <a:effectLst/>
            </a:endParaRPr>
          </a:p>
          <a:p>
            <a:br>
              <a:rPr lang="en-HK" sz="2800" i="1" dirty="0"/>
            </a:br>
            <a:endParaRPr lang="en-US" sz="2800" i="1" dirty="0"/>
          </a:p>
        </p:txBody>
      </p:sp>
    </p:spTree>
    <p:extLst>
      <p:ext uri="{BB962C8B-B14F-4D97-AF65-F5344CB8AC3E}">
        <p14:creationId xmlns:p14="http://schemas.microsoft.com/office/powerpoint/2010/main" val="3239791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F8071-3523-144D-B7FB-3840A0FA54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526663-62AA-02CE-EE7A-B3E686C7109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0361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EDC19B-BE7E-5EE4-8AB1-AB9EC706E7D9}"/>
              </a:ext>
            </a:extLst>
          </p:cNvPr>
          <p:cNvSpPr>
            <a:spLocks noGrp="1"/>
          </p:cNvSpPr>
          <p:nvPr>
            <p:ph idx="1"/>
          </p:nvPr>
        </p:nvSpPr>
        <p:spPr>
          <a:xfrm>
            <a:off x="838200" y="1253331"/>
            <a:ext cx="10515600" cy="4351338"/>
          </a:xfrm>
        </p:spPr>
        <p:txBody>
          <a:bodyPr>
            <a:normAutofit/>
          </a:bodyPr>
          <a:lstStyle/>
          <a:p>
            <a:pPr marL="0" indent="0" algn="ctr">
              <a:lnSpc>
                <a:spcPct val="100000"/>
              </a:lnSpc>
              <a:buNone/>
            </a:pPr>
            <a:r>
              <a:rPr lang="en-HK" sz="3600" b="0" i="0" u="none" strike="noStrike" dirty="0">
                <a:effectLst/>
              </a:rPr>
              <a:t>A </a:t>
            </a:r>
            <a:r>
              <a:rPr lang="en-HK" sz="3600" dirty="0"/>
              <a:t>N</a:t>
            </a:r>
            <a:r>
              <a:rPr lang="en-HK" sz="3600" b="0" i="0" u="none" strike="noStrike" dirty="0">
                <a:effectLst/>
              </a:rPr>
              <a:t>azarite vow involved an abstinence from drinking wine and from cutting one’s hair for a period, at the end of which the hair was first cut and then burned, along with other sacrifices, as a symbol of self-offering to God. Such vows were made either in thankfulness for past blessings or as part of a petition for future blessings.</a:t>
            </a:r>
            <a:endParaRPr lang="en-US" sz="4800" dirty="0"/>
          </a:p>
        </p:txBody>
      </p:sp>
    </p:spTree>
    <p:extLst>
      <p:ext uri="{BB962C8B-B14F-4D97-AF65-F5344CB8AC3E}">
        <p14:creationId xmlns:p14="http://schemas.microsoft.com/office/powerpoint/2010/main" val="3415837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181631-B60C-75F9-9CAA-5EEF2788F026}"/>
              </a:ext>
            </a:extLst>
          </p:cNvPr>
          <p:cNvSpPr>
            <a:spLocks noGrp="1"/>
          </p:cNvSpPr>
          <p:nvPr>
            <p:ph idx="1"/>
          </p:nvPr>
        </p:nvSpPr>
        <p:spPr>
          <a:xfrm>
            <a:off x="838200" y="1389398"/>
            <a:ext cx="10515600" cy="4351338"/>
          </a:xfrm>
        </p:spPr>
        <p:txBody>
          <a:bodyPr>
            <a:normAutofit fontScale="92500" lnSpcReduction="10000"/>
          </a:bodyPr>
          <a:lstStyle/>
          <a:p>
            <a:pPr marL="0" indent="0" algn="ctr" rtl="0">
              <a:spcBef>
                <a:spcPts val="0"/>
              </a:spcBef>
              <a:spcAft>
                <a:spcPts val="0"/>
              </a:spcAft>
              <a:buNone/>
            </a:pPr>
            <a:r>
              <a:rPr lang="en-HK" sz="4000" b="0" i="0" u="none" strike="noStrike" dirty="0">
                <a:effectLst/>
              </a:rPr>
              <a:t>Numbers 6:22 </a:t>
            </a:r>
          </a:p>
          <a:p>
            <a:pPr marL="0" indent="0" algn="ctr" rtl="0">
              <a:spcBef>
                <a:spcPts val="0"/>
              </a:spcBef>
              <a:spcAft>
                <a:spcPts val="0"/>
              </a:spcAft>
              <a:buNone/>
            </a:pPr>
            <a:r>
              <a:rPr lang="en-HK" sz="4000" b="0" i="1" u="none" strike="noStrike" dirty="0">
                <a:effectLst/>
              </a:rPr>
              <a:t>“This is the law of the Nazirite who vows offerings to the Lord in accordance with their dedication, in addition to whatever else they can afford. They must fulfil the vows they have made, according to the law of the Nazirite."</a:t>
            </a:r>
            <a:endParaRPr lang="en-HK" sz="5400" b="0" i="1" dirty="0">
              <a:effectLst/>
            </a:endParaRPr>
          </a:p>
          <a:p>
            <a:pPr marL="0" indent="0" algn="ctr">
              <a:buNone/>
            </a:pPr>
            <a:br>
              <a:rPr lang="en-HK" sz="5400" dirty="0"/>
            </a:br>
            <a:endParaRPr lang="en-US" sz="5400" dirty="0"/>
          </a:p>
        </p:txBody>
      </p:sp>
    </p:spTree>
    <p:extLst>
      <p:ext uri="{BB962C8B-B14F-4D97-AF65-F5344CB8AC3E}">
        <p14:creationId xmlns:p14="http://schemas.microsoft.com/office/powerpoint/2010/main" val="3298690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36A8D-ED71-DA40-3026-8E07DA88976E}"/>
              </a:ext>
            </a:extLst>
          </p:cNvPr>
          <p:cNvSpPr>
            <a:spLocks noGrp="1"/>
          </p:cNvSpPr>
          <p:nvPr>
            <p:ph idx="1"/>
          </p:nvPr>
        </p:nvSpPr>
        <p:spPr>
          <a:xfrm>
            <a:off x="450209" y="669022"/>
            <a:ext cx="11291581" cy="5519956"/>
          </a:xfrm>
        </p:spPr>
        <p:txBody>
          <a:bodyPr>
            <a:normAutofit/>
          </a:bodyPr>
          <a:lstStyle/>
          <a:p>
            <a:pPr marL="0" indent="0" rtl="0">
              <a:spcBef>
                <a:spcPts val="0"/>
              </a:spcBef>
              <a:spcAft>
                <a:spcPts val="0"/>
              </a:spcAft>
              <a:buNone/>
            </a:pPr>
            <a:r>
              <a:rPr lang="en-HK" sz="3200" b="1" i="0" u="none" strike="noStrike" dirty="0">
                <a:effectLst/>
              </a:rPr>
              <a:t>Acts 21</a:t>
            </a:r>
          </a:p>
          <a:p>
            <a:pPr marL="0" indent="0" rtl="0">
              <a:spcBef>
                <a:spcPts val="0"/>
              </a:spcBef>
              <a:spcAft>
                <a:spcPts val="0"/>
              </a:spcAft>
              <a:buNone/>
            </a:pPr>
            <a:r>
              <a:rPr lang="en-HK" sz="3200" dirty="0"/>
              <a:t>v</a:t>
            </a:r>
            <a:r>
              <a:rPr lang="en-HK" sz="3200" b="0" i="0" u="none" strike="noStrike" dirty="0">
                <a:effectLst/>
              </a:rPr>
              <a:t>erse 17 </a:t>
            </a:r>
            <a:r>
              <a:rPr lang="en-HK" sz="3200" b="0" i="1" u="none" strike="noStrike" dirty="0">
                <a:effectLst/>
              </a:rPr>
              <a:t>“When we arrived at Jerusalem, the brothers and sisters received us warmly....”</a:t>
            </a:r>
          </a:p>
          <a:p>
            <a:pPr marL="0" indent="0" rtl="0">
              <a:spcBef>
                <a:spcPts val="0"/>
              </a:spcBef>
              <a:spcAft>
                <a:spcPts val="0"/>
              </a:spcAft>
              <a:buNone/>
            </a:pPr>
            <a:endParaRPr lang="en-HK" sz="3200" b="0" i="0" u="none" strike="noStrike" dirty="0">
              <a:effectLst/>
            </a:endParaRPr>
          </a:p>
          <a:p>
            <a:pPr marL="0" indent="0" rtl="0">
              <a:spcBef>
                <a:spcPts val="0"/>
              </a:spcBef>
              <a:spcAft>
                <a:spcPts val="0"/>
              </a:spcAft>
              <a:buNone/>
            </a:pPr>
            <a:r>
              <a:rPr lang="en-HK" sz="3200" b="0" i="0" u="none" strike="noStrike" dirty="0">
                <a:effectLst/>
              </a:rPr>
              <a:t>verse 23 </a:t>
            </a:r>
            <a:r>
              <a:rPr lang="en-HK" sz="3200" b="0" i="1" u="none" strike="noStrike" dirty="0">
                <a:effectLst/>
              </a:rPr>
              <a:t>and they said to Paul “There are four men with us who have made a vow….”</a:t>
            </a:r>
          </a:p>
          <a:p>
            <a:pPr marL="0" indent="0" rtl="0">
              <a:spcBef>
                <a:spcPts val="0"/>
              </a:spcBef>
              <a:spcAft>
                <a:spcPts val="0"/>
              </a:spcAft>
              <a:buNone/>
            </a:pPr>
            <a:endParaRPr lang="en-HK" sz="3200" b="0" i="0" u="none" strike="noStrike" dirty="0">
              <a:effectLst/>
            </a:endParaRPr>
          </a:p>
          <a:p>
            <a:pPr marL="0" indent="0" rtl="0">
              <a:spcBef>
                <a:spcPts val="0"/>
              </a:spcBef>
              <a:spcAft>
                <a:spcPts val="0"/>
              </a:spcAft>
              <a:buNone/>
            </a:pPr>
            <a:r>
              <a:rPr lang="en-HK" sz="3200" b="0" i="0" u="none" strike="noStrike" dirty="0">
                <a:effectLst/>
              </a:rPr>
              <a:t>verse 26 </a:t>
            </a:r>
            <a:r>
              <a:rPr lang="en-HK" sz="3200" b="0" i="1" u="none" strike="noStrike" dirty="0">
                <a:effectLst/>
              </a:rPr>
              <a:t>“The next day Paul took the men and purified himself along with them. Then he went </a:t>
            </a:r>
            <a:r>
              <a:rPr lang="en-HK" sz="3200" b="1" i="1" u="none" strike="noStrike" dirty="0">
                <a:effectLst/>
              </a:rPr>
              <a:t>to the temple</a:t>
            </a:r>
            <a:r>
              <a:rPr lang="en-HK" sz="3200" b="0" i="1" u="none" strike="noStrike" dirty="0">
                <a:effectLst/>
              </a:rPr>
              <a:t> to give notice of the date when the </a:t>
            </a:r>
            <a:r>
              <a:rPr lang="en-HK" sz="3200" b="1" i="1" u="none" strike="noStrike" dirty="0">
                <a:effectLst/>
              </a:rPr>
              <a:t>days of purification</a:t>
            </a:r>
            <a:r>
              <a:rPr lang="en-HK" sz="3200" b="0" i="1" u="none" strike="noStrike" dirty="0">
                <a:effectLst/>
              </a:rPr>
              <a:t> would end and the offering would be made for each of them.”</a:t>
            </a:r>
            <a:endParaRPr lang="en-HK" sz="4400" b="0" i="1" dirty="0">
              <a:effectLst/>
            </a:endParaRPr>
          </a:p>
          <a:p>
            <a:pPr marL="0" indent="0">
              <a:buNone/>
            </a:pPr>
            <a:endParaRPr lang="en-US" sz="4400" dirty="0"/>
          </a:p>
        </p:txBody>
      </p:sp>
    </p:spTree>
    <p:extLst>
      <p:ext uri="{BB962C8B-B14F-4D97-AF65-F5344CB8AC3E}">
        <p14:creationId xmlns:p14="http://schemas.microsoft.com/office/powerpoint/2010/main" val="2308730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F8071-3523-144D-B7FB-3840A0FA54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526663-62AA-02CE-EE7A-B3E686C7109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2112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F02C6A-5D3F-E6D7-1B14-66446386AE28}"/>
              </a:ext>
            </a:extLst>
          </p:cNvPr>
          <p:cNvSpPr>
            <a:spLocks noGrp="1"/>
          </p:cNvSpPr>
          <p:nvPr>
            <p:ph idx="1"/>
          </p:nvPr>
        </p:nvSpPr>
        <p:spPr>
          <a:xfrm>
            <a:off x="378903" y="706773"/>
            <a:ext cx="11434194" cy="5444454"/>
          </a:xfrm>
        </p:spPr>
        <p:txBody>
          <a:bodyPr>
            <a:noAutofit/>
          </a:bodyPr>
          <a:lstStyle/>
          <a:p>
            <a:pPr marL="0" indent="0" algn="ctr" rtl="0">
              <a:spcBef>
                <a:spcPts val="0"/>
              </a:spcBef>
              <a:spcAft>
                <a:spcPts val="0"/>
              </a:spcAft>
              <a:buNone/>
            </a:pPr>
            <a:r>
              <a:rPr lang="en-HK" sz="3200" b="1" i="0" u="none" strike="noStrike" dirty="0">
                <a:effectLst/>
              </a:rPr>
              <a:t>1 Corinthians 9:19-22</a:t>
            </a:r>
            <a:endParaRPr lang="en-HK" sz="3200" b="1" dirty="0">
              <a:effectLst/>
            </a:endParaRPr>
          </a:p>
          <a:p>
            <a:pPr marL="0" indent="0" algn="ctr">
              <a:buNone/>
            </a:pPr>
            <a:r>
              <a:rPr lang="en-HK" sz="3200" b="0" i="1" u="none" strike="noStrike" dirty="0">
                <a:effectLst/>
              </a:rPr>
              <a:t>Though I am free and belong to no one, I have made myself a slave to everyone, to win as many as possible. To the Jews I became like a Jew, to win the Jews. To those under the law I became like one under the law (though I myself am not under the law), so as to win those under the law. To those not having the law I became like one not having the law (though I am not free from God’s law but am under Christ’s law), so as to win those not having the law. To the weak I became weak, to win the weak. I have become all things to all people so that by all possible means I might save some. I do all this for the sake of the gospel, that I may share in its blessings. </a:t>
            </a:r>
            <a:endParaRPr lang="en-US" sz="3200" i="1" dirty="0"/>
          </a:p>
        </p:txBody>
      </p:sp>
    </p:spTree>
    <p:extLst>
      <p:ext uri="{BB962C8B-B14F-4D97-AF65-F5344CB8AC3E}">
        <p14:creationId xmlns:p14="http://schemas.microsoft.com/office/powerpoint/2010/main" val="3976306928"/>
      </p:ext>
    </p:extLst>
  </p:cSld>
  <p:clrMapOvr>
    <a:masterClrMapping/>
  </p:clrMapOvr>
</p:sld>
</file>

<file path=ppt/theme/theme1.xml><?xml version="1.0" encoding="utf-8"?>
<a:theme xmlns:a="http://schemas.openxmlformats.org/drawingml/2006/main" name="Office Theme 2013 - 2022">
  <a:themeElements>
    <a:clrScheme name="Office Them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 2013 - 2022</Template>
  <TotalTime>1464</TotalTime>
  <Words>487</Words>
  <Application>Microsoft Macintosh PowerPoint</Application>
  <PresentationFormat>Widescreen</PresentationFormat>
  <Paragraphs>24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system-ui</vt:lpstr>
      <vt:lpstr>Arial</vt:lpstr>
      <vt:lpstr>Calibri</vt:lpstr>
      <vt:lpstr>Calibri Light</vt:lpstr>
      <vt:lpstr>Office Theme 2013 - 2022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Ariel Pinero</dc:creator>
  <cp:lastModifiedBy>Ariel Pinero</cp:lastModifiedBy>
  <cp:revision>7</cp:revision>
  <dcterms:created xsi:type="dcterms:W3CDTF">2023-01-03T08:04:27Z</dcterms:created>
  <dcterms:modified xsi:type="dcterms:W3CDTF">2023-01-06T02:48:59Z</dcterms:modified>
</cp:coreProperties>
</file>