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70" r:id="rId2"/>
    <p:sldId id="273" r:id="rId3"/>
    <p:sldId id="277" r:id="rId4"/>
    <p:sldId id="278" r:id="rId5"/>
    <p:sldId id="283" r:id="rId6"/>
    <p:sldId id="275" r:id="rId7"/>
    <p:sldId id="280" r:id="rId8"/>
    <p:sldId id="281" r:id="rId9"/>
    <p:sldId id="274" r:id="rId10"/>
    <p:sldId id="282" r:id="rId11"/>
    <p:sldId id="285" r:id="rId12"/>
    <p:sldId id="284"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6327"/>
  </p:normalViewPr>
  <p:slideViewPr>
    <p:cSldViewPr>
      <p:cViewPr varScale="1">
        <p:scale>
          <a:sx n="109" d="100"/>
          <a:sy n="109" d="100"/>
        </p:scale>
        <p:origin x="216" y="600"/>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3/9/23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3/9/23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240152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155045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pPr/>
              <a:t>3/9/23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3/9/23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3/9/23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3/9/23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3/9/23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3/9/23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EDF33987-6305-4E2A-BF18-EF013ECE927B}" type="datetimeFigureOut">
              <a:rPr lang="en-US" smtClean="0"/>
              <a:t>3/9/23</a:t>
            </a:fld>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DF33987-6305-4E2A-BF18-EF013ECE927B}" type="datetimeFigureOut">
              <a:rPr lang="en-US" smtClean="0"/>
              <a:t>3/9/23</a:t>
            </a:fld>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EDF33987-6305-4E2A-BF18-EF013ECE927B}" type="datetimeFigureOut">
              <a:rPr lang="en-US" smtClean="0"/>
              <a:t>3/9/23</a:t>
            </a:fld>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3/9/23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3/9/23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3/9/23</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holding a shoe&#10;&#10;Description automatically generated with low confidence">
            <a:extLst>
              <a:ext uri="{FF2B5EF4-FFF2-40B4-BE49-F238E27FC236}">
                <a16:creationId xmlns:a16="http://schemas.microsoft.com/office/drawing/2014/main" id="{33E5451F-57B4-33C6-9CB4-9BB604C71BAA}"/>
              </a:ext>
            </a:extLst>
          </p:cNvPr>
          <p:cNvPicPr>
            <a:picLocks noChangeAspect="1"/>
          </p:cNvPicPr>
          <p:nvPr/>
        </p:nvPicPr>
        <p:blipFill>
          <a:blip r:embed="rId3"/>
          <a:stretch>
            <a:fillRect/>
          </a:stretch>
        </p:blipFill>
        <p:spPr>
          <a:xfrm>
            <a:off x="-1" y="892"/>
            <a:ext cx="12190415" cy="6857107"/>
          </a:xfrm>
          <a:prstGeom prst="rect">
            <a:avLst/>
          </a:prstGeom>
        </p:spPr>
      </p:pic>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83C9E2-D1AE-3737-7C8B-D44E98D39847}"/>
              </a:ext>
            </a:extLst>
          </p:cNvPr>
          <p:cNvSpPr txBox="1"/>
          <p:nvPr/>
        </p:nvSpPr>
        <p:spPr>
          <a:xfrm>
            <a:off x="1062037" y="4674141"/>
            <a:ext cx="10064750" cy="1130118"/>
          </a:xfrm>
          <a:prstGeom prst="rect">
            <a:avLst/>
          </a:prstGeom>
          <a:noFill/>
          <a:ln>
            <a:noFill/>
          </a:ln>
        </p:spPr>
        <p:txBody>
          <a:bodyPr wrap="square" rtlCol="0">
            <a:spAutoFit/>
          </a:bodyPr>
          <a:lstStyle/>
          <a:p>
            <a:pPr fontAlgn="base">
              <a:lnSpc>
                <a:spcPct val="150000"/>
              </a:lnSpc>
              <a:spcBef>
                <a:spcPct val="0"/>
              </a:spcBef>
              <a:spcAft>
                <a:spcPts val="600"/>
              </a:spcAft>
            </a:pPr>
            <a:r>
              <a:rPr lang="en-US" altLang="en-US" sz="2400" dirty="0">
                <a:ln w="0"/>
                <a:effectLst>
                  <a:outerShdw blurRad="38100" dist="19050" dir="2700000" algn="tl" rotWithShape="0">
                    <a:schemeClr val="dk1">
                      <a:alpha val="40000"/>
                    </a:schemeClr>
                  </a:outerShdw>
                </a:effectLst>
                <a:latin typeface="+mj-lt"/>
                <a:ea typeface="+mj-ea"/>
                <a:cs typeface="+mj-cs"/>
              </a:rPr>
              <a:t>"Young man, sit down! You are an enthusiast. When God pleases to convert the heathen, he'll do it without consulting you or me."</a:t>
            </a:r>
          </a:p>
        </p:txBody>
      </p:sp>
      <p:pic>
        <p:nvPicPr>
          <p:cNvPr id="7170" name="Picture 2">
            <a:extLst>
              <a:ext uri="{FF2B5EF4-FFF2-40B4-BE49-F238E27FC236}">
                <a16:creationId xmlns:a16="http://schemas.microsoft.com/office/drawing/2014/main" id="{7E71CAE2-044C-A64A-72B4-43AC02CC0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1" y="181461"/>
            <a:ext cx="7482589" cy="42009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FA2180-863B-5C6D-E210-18C6AB85CCA5}"/>
              </a:ext>
            </a:extLst>
          </p:cNvPr>
          <p:cNvSpPr txBox="1"/>
          <p:nvPr/>
        </p:nvSpPr>
        <p:spPr>
          <a:xfrm>
            <a:off x="188912" y="6096000"/>
            <a:ext cx="11811000" cy="400110"/>
          </a:xfrm>
          <a:prstGeom prst="rect">
            <a:avLst/>
          </a:prstGeom>
          <a:noFill/>
          <a:ln>
            <a:noFill/>
          </a:ln>
        </p:spPr>
        <p:txBody>
          <a:bodyPr wrap="square">
            <a:spAutoFit/>
          </a:bodyPr>
          <a:lstStyle/>
          <a:p>
            <a:pPr algn="ctr"/>
            <a:r>
              <a:rPr lang="en-US" sz="2000" dirty="0"/>
              <a:t>An Enquiry into the Obligations of Christians to Use Means for the Conversion of the Heathens</a:t>
            </a:r>
          </a:p>
        </p:txBody>
      </p:sp>
    </p:spTree>
    <p:extLst>
      <p:ext uri="{BB962C8B-B14F-4D97-AF65-F5344CB8AC3E}">
        <p14:creationId xmlns:p14="http://schemas.microsoft.com/office/powerpoint/2010/main" val="409053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E5451F-57B4-33C6-9CB4-9BB604C71BAA}"/>
              </a:ext>
            </a:extLst>
          </p:cNvPr>
          <p:cNvPicPr>
            <a:picLocks noChangeAspect="1"/>
          </p:cNvPicPr>
          <p:nvPr/>
        </p:nvPicPr>
        <p:blipFill>
          <a:blip r:embed="rId3"/>
          <a:srcRect/>
          <a:stretch/>
        </p:blipFill>
        <p:spPr>
          <a:xfrm>
            <a:off x="396045" y="892"/>
            <a:ext cx="11398323" cy="6857107"/>
          </a:xfrm>
          <a:prstGeom prst="rect">
            <a:avLst/>
          </a:prstGeom>
        </p:spPr>
      </p:pic>
    </p:spTree>
    <p:extLst>
      <p:ext uri="{BB962C8B-B14F-4D97-AF65-F5344CB8AC3E}">
        <p14:creationId xmlns:p14="http://schemas.microsoft.com/office/powerpoint/2010/main" val="2104932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E71CAE2-044C-A64A-72B4-43AC02CC0A86}"/>
              </a:ext>
            </a:extLst>
          </p:cNvPr>
          <p:cNvPicPr>
            <a:picLocks noChangeAspect="1" noChangeArrowheads="1"/>
          </p:cNvPicPr>
          <p:nvPr/>
        </p:nvPicPr>
        <p:blipFill>
          <a:blip r:embed="rId2"/>
          <a:srcRect/>
          <a:stretch/>
        </p:blipFill>
        <p:spPr bwMode="auto">
          <a:xfrm>
            <a:off x="278000" y="228600"/>
            <a:ext cx="11632824" cy="53976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DE5EC4-E8B7-AEA3-D98D-4A8605B5400F}"/>
              </a:ext>
            </a:extLst>
          </p:cNvPr>
          <p:cNvSpPr txBox="1"/>
          <p:nvPr/>
        </p:nvSpPr>
        <p:spPr>
          <a:xfrm>
            <a:off x="589756" y="5761470"/>
            <a:ext cx="11009312" cy="867930"/>
          </a:xfrm>
          <a:prstGeom prst="rect">
            <a:avLst/>
          </a:prstGeom>
          <a:noFill/>
          <a:ln>
            <a:noFill/>
          </a:ln>
        </p:spPr>
        <p:txBody>
          <a:bodyPr wrap="square" rtlCol="0">
            <a:spAutoFit/>
          </a:bodyPr>
          <a:lstStyle/>
          <a:p>
            <a:pPr algn="ctr">
              <a:lnSpc>
                <a:spcPct val="90000"/>
              </a:lnSpc>
            </a:pPr>
            <a:r>
              <a:rPr lang="en-US" sz="2800" dirty="0">
                <a:ln w="0"/>
                <a:effectLst>
                  <a:outerShdw blurRad="38100" dist="19050" dir="2700000" algn="tl" rotWithShape="0">
                    <a:schemeClr val="dk1">
                      <a:alpha val="40000"/>
                    </a:schemeClr>
                  </a:outerShdw>
                </a:effectLst>
              </a:rPr>
              <a:t>“Surely it is worthwhile to lay ourselves out with all our might, in promoting the cause, and kingdom of Christ.” (William Carey)</a:t>
            </a:r>
          </a:p>
        </p:txBody>
      </p:sp>
    </p:spTree>
    <p:extLst>
      <p:ext uri="{BB962C8B-B14F-4D97-AF65-F5344CB8AC3E}">
        <p14:creationId xmlns:p14="http://schemas.microsoft.com/office/powerpoint/2010/main" val="112805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7D12D1E-7FC5-A144-2864-A0127AE7E6E4}"/>
              </a:ext>
            </a:extLst>
          </p:cNvPr>
          <p:cNvPicPr>
            <a:picLocks noChangeAspect="1"/>
          </p:cNvPicPr>
          <p:nvPr/>
        </p:nvPicPr>
        <p:blipFill rotWithShape="1">
          <a:blip r:embed="rId2"/>
          <a:srcRect l="13698"/>
          <a:stretch/>
        </p:blipFill>
        <p:spPr>
          <a:xfrm>
            <a:off x="3014792" y="840624"/>
            <a:ext cx="6159240" cy="5176752"/>
          </a:xfrm>
          <a:prstGeom prst="rect">
            <a:avLst/>
          </a:prstGeom>
        </p:spPr>
      </p:pic>
    </p:spTree>
    <p:extLst>
      <p:ext uri="{BB962C8B-B14F-4D97-AF65-F5344CB8AC3E}">
        <p14:creationId xmlns:p14="http://schemas.microsoft.com/office/powerpoint/2010/main" val="3687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D3287A-C456-0634-F32B-8141502A1396}"/>
              </a:ext>
            </a:extLst>
          </p:cNvPr>
          <p:cNvSpPr txBox="1"/>
          <p:nvPr/>
        </p:nvSpPr>
        <p:spPr>
          <a:xfrm>
            <a:off x="227012" y="228600"/>
            <a:ext cx="11811000" cy="1603324"/>
          </a:xfrm>
          <a:prstGeom prst="rect">
            <a:avLst/>
          </a:prstGeom>
          <a:noFill/>
          <a:ln>
            <a:noFill/>
          </a:ln>
        </p:spPr>
        <p:txBody>
          <a:bodyPr wrap="square">
            <a:spAutoFit/>
          </a:bodyPr>
          <a:lstStyle/>
          <a:p>
            <a:pPr>
              <a:lnSpc>
                <a:spcPts val="2980"/>
              </a:lnSpc>
            </a:pPr>
            <a:r>
              <a:rPr lang="en-US" sz="2400" dirty="0"/>
              <a:t>And beginning with Moses and all the Prophets, he [Jesus] explained to them what was said in all the Scriptures concerning himself. They asked each other, “Were not our hearts burning within us while he talked with us on the road and opened the Scriptures to us?” (Luke 24:27, 32)</a:t>
            </a:r>
          </a:p>
        </p:txBody>
      </p:sp>
    </p:spTree>
    <p:extLst>
      <p:ext uri="{BB962C8B-B14F-4D97-AF65-F5344CB8AC3E}">
        <p14:creationId xmlns:p14="http://schemas.microsoft.com/office/powerpoint/2010/main" val="331080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4133A741-1676-FC38-66B9-83FF2B084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503" y="1831924"/>
            <a:ext cx="8547818" cy="5026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FB1870-D778-AAC8-2145-F8B4F669C8CB}"/>
              </a:ext>
            </a:extLst>
          </p:cNvPr>
          <p:cNvSpPr txBox="1"/>
          <p:nvPr/>
        </p:nvSpPr>
        <p:spPr>
          <a:xfrm>
            <a:off x="227012" y="228600"/>
            <a:ext cx="11811000" cy="1603324"/>
          </a:xfrm>
          <a:prstGeom prst="rect">
            <a:avLst/>
          </a:prstGeom>
          <a:noFill/>
          <a:ln>
            <a:noFill/>
          </a:ln>
        </p:spPr>
        <p:txBody>
          <a:bodyPr wrap="square">
            <a:spAutoFit/>
          </a:bodyPr>
          <a:lstStyle/>
          <a:p>
            <a:pPr>
              <a:lnSpc>
                <a:spcPts val="2980"/>
              </a:lnSpc>
            </a:pPr>
            <a:r>
              <a:rPr lang="en-US" sz="2400" dirty="0"/>
              <a:t>And beginning with Moses and all the Prophets, he [Jesus] explained to them what was said in all the Scriptures concerning himself. They asked each other, “Were not our hearts burning within us while he talked with us on the road and opened the Scriptures to us?” (Luke 24:27, 32)</a:t>
            </a:r>
          </a:p>
        </p:txBody>
      </p:sp>
    </p:spTree>
    <p:extLst>
      <p:ext uri="{BB962C8B-B14F-4D97-AF65-F5344CB8AC3E}">
        <p14:creationId xmlns:p14="http://schemas.microsoft.com/office/powerpoint/2010/main" val="352199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3F1048B-0DED-6FE4-95EE-9AC8128749BB}"/>
              </a:ext>
            </a:extLst>
          </p:cNvPr>
          <p:cNvSpPr>
            <a:spLocks noChangeArrowheads="1"/>
          </p:cNvSpPr>
          <p:nvPr/>
        </p:nvSpPr>
        <p:spPr bwMode="auto">
          <a:xfrm>
            <a:off x="113506" y="1659285"/>
            <a:ext cx="11961812" cy="224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spcBef>
                <a:spcPct val="0"/>
              </a:spcBef>
              <a:spcAft>
                <a:spcPct val="0"/>
              </a:spcAft>
            </a:pPr>
            <a:r>
              <a:rPr lang="en-US" altLang="en-US" sz="2800" dirty="0">
                <a:ln w="0"/>
                <a:effectLst>
                  <a:outerShdw blurRad="38100" dist="19050" dir="2700000" algn="tl" rotWithShape="0">
                    <a:schemeClr val="dk1">
                      <a:alpha val="40000"/>
                    </a:schemeClr>
                  </a:outerShdw>
                </a:effectLst>
                <a:ea typeface="ＭＳ Ｐゴシック" panose="020B0600070205080204" pitchFamily="34" charset="-128"/>
              </a:rPr>
              <a:t>God’s promise to Abram </a:t>
            </a:r>
          </a:p>
          <a:p>
            <a:pPr algn="ctr" eaLnBrk="0" hangingPunct="0">
              <a:spcBef>
                <a:spcPct val="0"/>
              </a:spcBef>
              <a:spcAft>
                <a:spcPct val="0"/>
              </a:spcAft>
            </a:pPr>
            <a:r>
              <a:rPr lang="en-US" altLang="en-US" sz="2800" dirty="0">
                <a:ln w="0"/>
                <a:effectLst>
                  <a:outerShdw blurRad="38100" dist="19050" dir="2700000" algn="tl" rotWithShape="0">
                    <a:schemeClr val="dk1">
                      <a:alpha val="40000"/>
                    </a:schemeClr>
                  </a:outerShdw>
                </a:effectLst>
                <a:ea typeface="ＭＳ Ｐゴシック" panose="020B0600070205080204" pitchFamily="34" charset="-128"/>
              </a:rPr>
              <a:t>if he believes and obeys God </a:t>
            </a:r>
          </a:p>
          <a:p>
            <a:pPr algn="ctr" eaLnBrk="0" hangingPunct="0">
              <a:spcBef>
                <a:spcPct val="0"/>
              </a:spcBef>
              <a:spcAft>
                <a:spcPct val="0"/>
              </a:spcAft>
            </a:pPr>
            <a:r>
              <a:rPr lang="en-US" altLang="en-US" sz="2800" dirty="0">
                <a:ln w="0"/>
                <a:effectLst>
                  <a:outerShdw blurRad="38100" dist="19050" dir="2700000" algn="tl" rotWithShape="0">
                    <a:schemeClr val="dk1">
                      <a:alpha val="40000"/>
                    </a:schemeClr>
                  </a:outerShdw>
                </a:effectLst>
                <a:ea typeface="ＭＳ Ｐゴシック" panose="020B0600070205080204" pitchFamily="34" charset="-128"/>
              </a:rPr>
              <a:t>(Genesis 12:1–3)</a:t>
            </a:r>
          </a:p>
          <a:p>
            <a:pPr eaLnBrk="0" hangingPunct="0">
              <a:spcBef>
                <a:spcPct val="0"/>
              </a:spcBef>
              <a:spcAft>
                <a:spcPct val="0"/>
              </a:spcAft>
            </a:pPr>
            <a:endParaRPr lang="en-US" altLang="en-US" sz="2800" dirty="0">
              <a:ln w="0"/>
              <a:effectLst>
                <a:outerShdw blurRad="38100" dist="19050" dir="2700000" algn="tl" rotWithShape="0">
                  <a:schemeClr val="dk1">
                    <a:alpha val="40000"/>
                  </a:schemeClr>
                </a:outerShdw>
              </a:effectLst>
              <a:ea typeface="ＭＳ Ｐゴシック" panose="020B0600070205080204" pitchFamily="34" charset="-128"/>
            </a:endParaRPr>
          </a:p>
          <a:p>
            <a:pPr eaLnBrk="0" hangingPunct="0">
              <a:spcBef>
                <a:spcPct val="0"/>
              </a:spcBef>
              <a:spcAft>
                <a:spcPct val="0"/>
              </a:spcAft>
            </a:pPr>
            <a:r>
              <a:rPr lang="en-US" altLang="en-US" sz="2800" dirty="0">
                <a:ln w="0"/>
                <a:effectLst>
                  <a:outerShdw blurRad="38100" dist="19050" dir="2700000" algn="tl" rotWithShape="0">
                    <a:schemeClr val="dk1">
                      <a:alpha val="40000"/>
                    </a:schemeClr>
                  </a:outerShdw>
                </a:effectLst>
                <a:ea typeface="ＭＳ Ｐゴシック" panose="020B0600070205080204" pitchFamily="34" charset="-128"/>
              </a:rPr>
              <a:t>            • I will bless you                         • You will be a blessing</a:t>
            </a:r>
          </a:p>
        </p:txBody>
      </p:sp>
      <p:sp>
        <p:nvSpPr>
          <p:cNvPr id="2" name="TextBox 1">
            <a:extLst>
              <a:ext uri="{FF2B5EF4-FFF2-40B4-BE49-F238E27FC236}">
                <a16:creationId xmlns:a16="http://schemas.microsoft.com/office/drawing/2014/main" id="{69F254E6-1821-E22B-E80E-6BB4649E20F3}"/>
              </a:ext>
            </a:extLst>
          </p:cNvPr>
          <p:cNvSpPr txBox="1"/>
          <p:nvPr/>
        </p:nvSpPr>
        <p:spPr>
          <a:xfrm>
            <a:off x="1674812" y="304800"/>
            <a:ext cx="8839200" cy="757130"/>
          </a:xfrm>
          <a:prstGeom prst="rect">
            <a:avLst/>
          </a:prstGeom>
          <a:noFill/>
          <a:ln>
            <a:noFill/>
          </a:ln>
        </p:spPr>
        <p:txBody>
          <a:bodyPr wrap="square" rtlCol="0">
            <a:spAutoFit/>
          </a:bodyPr>
          <a:lstStyle/>
          <a:p>
            <a:pPr algn="ctr">
              <a:lnSpc>
                <a:spcPct val="90000"/>
              </a:lnSpc>
            </a:pPr>
            <a:r>
              <a:rPr lang="en-US" sz="4800" b="1" dirty="0"/>
              <a:t>1. THE INTRODUCTION</a:t>
            </a:r>
          </a:p>
        </p:txBody>
      </p:sp>
    </p:spTree>
    <p:extLst>
      <p:ext uri="{BB962C8B-B14F-4D97-AF65-F5344CB8AC3E}">
        <p14:creationId xmlns:p14="http://schemas.microsoft.com/office/powerpoint/2010/main" val="96532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3F1048B-0DED-6FE4-95EE-9AC8128749BB}"/>
              </a:ext>
            </a:extLst>
          </p:cNvPr>
          <p:cNvSpPr>
            <a:spLocks noChangeArrowheads="1"/>
          </p:cNvSpPr>
          <p:nvPr/>
        </p:nvSpPr>
        <p:spPr bwMode="auto">
          <a:xfrm>
            <a:off x="113506" y="1659285"/>
            <a:ext cx="11961812" cy="353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spcBef>
                <a:spcPct val="0"/>
              </a:spcBef>
              <a:spcAft>
                <a:spcPct val="0"/>
              </a:spcAft>
            </a:pPr>
            <a:r>
              <a:rPr lang="en-US" altLang="en-US" sz="2800" dirty="0">
                <a:ln w="0"/>
                <a:effectLst>
                  <a:outerShdw blurRad="38100" dist="19050" dir="2700000" algn="tl" rotWithShape="0">
                    <a:schemeClr val="dk1">
                      <a:alpha val="40000"/>
                    </a:schemeClr>
                  </a:outerShdw>
                </a:effectLst>
                <a:ea typeface="ＭＳ Ｐゴシック" panose="020B0600070205080204" pitchFamily="34" charset="-128"/>
              </a:rPr>
              <a:t>God’s promise to Abram </a:t>
            </a:r>
          </a:p>
          <a:p>
            <a:pPr algn="ctr" eaLnBrk="0" hangingPunct="0">
              <a:spcBef>
                <a:spcPct val="0"/>
              </a:spcBef>
              <a:spcAft>
                <a:spcPct val="0"/>
              </a:spcAft>
            </a:pPr>
            <a:r>
              <a:rPr lang="en-US" altLang="en-US" sz="2800" dirty="0">
                <a:ln w="0"/>
                <a:effectLst>
                  <a:outerShdw blurRad="38100" dist="19050" dir="2700000" algn="tl" rotWithShape="0">
                    <a:schemeClr val="dk1">
                      <a:alpha val="40000"/>
                    </a:schemeClr>
                  </a:outerShdw>
                </a:effectLst>
                <a:ea typeface="ＭＳ Ｐゴシック" panose="020B0600070205080204" pitchFamily="34" charset="-128"/>
              </a:rPr>
              <a:t>if he believes and obeys God </a:t>
            </a:r>
          </a:p>
          <a:p>
            <a:pPr algn="ctr" eaLnBrk="0" hangingPunct="0">
              <a:spcBef>
                <a:spcPct val="0"/>
              </a:spcBef>
              <a:spcAft>
                <a:spcPct val="0"/>
              </a:spcAft>
            </a:pPr>
            <a:r>
              <a:rPr lang="en-US" altLang="en-US" sz="2800" dirty="0">
                <a:ln w="0"/>
                <a:effectLst>
                  <a:outerShdw blurRad="38100" dist="19050" dir="2700000" algn="tl" rotWithShape="0">
                    <a:schemeClr val="dk1">
                      <a:alpha val="40000"/>
                    </a:schemeClr>
                  </a:outerShdw>
                </a:effectLst>
                <a:ea typeface="ＭＳ Ｐゴシック" panose="020B0600070205080204" pitchFamily="34" charset="-128"/>
              </a:rPr>
              <a:t>(Genesis 12:1–3)</a:t>
            </a:r>
          </a:p>
          <a:p>
            <a:pPr eaLnBrk="0" hangingPunct="0">
              <a:spcBef>
                <a:spcPct val="0"/>
              </a:spcBef>
              <a:spcAft>
                <a:spcPct val="0"/>
              </a:spcAft>
            </a:pPr>
            <a:endParaRPr lang="en-US" altLang="en-US" sz="2800" dirty="0">
              <a:ln w="0"/>
              <a:effectLst>
                <a:outerShdw blurRad="38100" dist="19050" dir="2700000" algn="tl" rotWithShape="0">
                  <a:schemeClr val="dk1">
                    <a:alpha val="40000"/>
                  </a:schemeClr>
                </a:outerShdw>
              </a:effectLst>
              <a:ea typeface="ＭＳ Ｐゴシック" panose="020B0600070205080204" pitchFamily="34" charset="-128"/>
            </a:endParaRPr>
          </a:p>
          <a:p>
            <a:pPr eaLnBrk="0" hangingPunct="0">
              <a:spcBef>
                <a:spcPct val="0"/>
              </a:spcBef>
              <a:spcAft>
                <a:spcPct val="0"/>
              </a:spcAft>
            </a:pPr>
            <a:r>
              <a:rPr lang="en-US" altLang="en-US" sz="2800" dirty="0">
                <a:ln w="0"/>
                <a:effectLst>
                  <a:outerShdw blurRad="38100" dist="19050" dir="2700000" algn="tl" rotWithShape="0">
                    <a:schemeClr val="dk1">
                      <a:alpha val="40000"/>
                    </a:schemeClr>
                  </a:outerShdw>
                </a:effectLst>
                <a:ea typeface="ＭＳ Ｐゴシック" panose="020B0600070205080204" pitchFamily="34" charset="-128"/>
              </a:rPr>
              <a:t>            • I will bless you                         • You will be a blessing</a:t>
            </a:r>
          </a:p>
          <a:p>
            <a:pPr eaLnBrk="0" hangingPunct="0">
              <a:spcBef>
                <a:spcPct val="0"/>
              </a:spcBef>
              <a:spcAft>
                <a:spcPct val="0"/>
              </a:spcAft>
            </a:pPr>
            <a:endParaRPr lang="en-US" altLang="en-US" sz="2800" dirty="0">
              <a:ln w="0"/>
              <a:effectLst>
                <a:outerShdw blurRad="38100" dist="19050" dir="2700000" algn="tl" rotWithShape="0">
                  <a:schemeClr val="dk1">
                    <a:alpha val="40000"/>
                  </a:schemeClr>
                </a:outerShdw>
              </a:effectLst>
              <a:ea typeface="ＭＳ Ｐゴシック" panose="020B0600070205080204" pitchFamily="34" charset="-128"/>
            </a:endParaRPr>
          </a:p>
          <a:p>
            <a:pPr eaLnBrk="0" hangingPunct="0">
              <a:spcBef>
                <a:spcPct val="0"/>
              </a:spcBef>
              <a:spcAft>
                <a:spcPct val="0"/>
              </a:spcAft>
            </a:pPr>
            <a:r>
              <a:rPr lang="en-US" altLang="en-US" sz="2800" dirty="0">
                <a:ln w="0"/>
                <a:effectLst>
                  <a:outerShdw blurRad="38100" dist="19050" dir="2700000" algn="tl" rotWithShape="0">
                    <a:schemeClr val="dk1">
                      <a:alpha val="40000"/>
                    </a:schemeClr>
                  </a:outerShdw>
                </a:effectLst>
                <a:ea typeface="ＭＳ Ｐゴシック" panose="020B0600070205080204" pitchFamily="34" charset="-128"/>
              </a:rPr>
              <a:t>                 TOP-LINE                                       BOTTOM-LINE</a:t>
            </a:r>
          </a:p>
          <a:p>
            <a:pPr eaLnBrk="0" hangingPunct="0">
              <a:spcBef>
                <a:spcPct val="0"/>
              </a:spcBef>
              <a:spcAft>
                <a:spcPct val="0"/>
              </a:spcAft>
            </a:pPr>
            <a:r>
              <a:rPr lang="en-US" altLang="en-US" sz="2800" dirty="0">
                <a:ln w="0"/>
                <a:effectLst>
                  <a:outerShdw blurRad="38100" dist="19050" dir="2700000" algn="tl" rotWithShape="0">
                    <a:schemeClr val="dk1">
                      <a:alpha val="40000"/>
                    </a:schemeClr>
                  </a:outerShdw>
                </a:effectLst>
                <a:ea typeface="ＭＳ Ｐゴシック" panose="020B0600070205080204" pitchFamily="34" charset="-128"/>
              </a:rPr>
              <a:t>                BLESSINGS                                   RESPONSIBILITIES</a:t>
            </a:r>
          </a:p>
        </p:txBody>
      </p:sp>
      <p:sp>
        <p:nvSpPr>
          <p:cNvPr id="2" name="TextBox 1">
            <a:extLst>
              <a:ext uri="{FF2B5EF4-FFF2-40B4-BE49-F238E27FC236}">
                <a16:creationId xmlns:a16="http://schemas.microsoft.com/office/drawing/2014/main" id="{69F254E6-1821-E22B-E80E-6BB4649E20F3}"/>
              </a:ext>
            </a:extLst>
          </p:cNvPr>
          <p:cNvSpPr txBox="1"/>
          <p:nvPr/>
        </p:nvSpPr>
        <p:spPr>
          <a:xfrm>
            <a:off x="1674812" y="304800"/>
            <a:ext cx="8839200" cy="757130"/>
          </a:xfrm>
          <a:prstGeom prst="rect">
            <a:avLst/>
          </a:prstGeom>
          <a:noFill/>
          <a:ln>
            <a:noFill/>
          </a:ln>
        </p:spPr>
        <p:txBody>
          <a:bodyPr wrap="square" rtlCol="0">
            <a:spAutoFit/>
          </a:bodyPr>
          <a:lstStyle/>
          <a:p>
            <a:pPr algn="ctr">
              <a:lnSpc>
                <a:spcPct val="90000"/>
              </a:lnSpc>
            </a:pPr>
            <a:r>
              <a:rPr lang="en-US" sz="4800" b="1" dirty="0"/>
              <a:t>1. THE INTRODUCTION</a:t>
            </a:r>
          </a:p>
        </p:txBody>
      </p:sp>
    </p:spTree>
    <p:extLst>
      <p:ext uri="{BB962C8B-B14F-4D97-AF65-F5344CB8AC3E}">
        <p14:creationId xmlns:p14="http://schemas.microsoft.com/office/powerpoint/2010/main" val="356569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3F1048B-0DED-6FE4-95EE-9AC8128749BB}"/>
              </a:ext>
            </a:extLst>
          </p:cNvPr>
          <p:cNvSpPr>
            <a:spLocks noChangeArrowheads="1"/>
          </p:cNvSpPr>
          <p:nvPr/>
        </p:nvSpPr>
        <p:spPr bwMode="auto">
          <a:xfrm>
            <a:off x="1790612" y="1401990"/>
            <a:ext cx="8648700" cy="13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spcBef>
                <a:spcPct val="0"/>
              </a:spcBef>
              <a:spcAft>
                <a:spcPct val="0"/>
              </a:spcAft>
            </a:pPr>
            <a:r>
              <a:rPr lang="en-US" altLang="en-US" sz="2800" dirty="0">
                <a:ln w="0"/>
                <a:effectLst>
                  <a:outerShdw blurRad="38100" dist="19050" dir="2700000" algn="tl" rotWithShape="0">
                    <a:schemeClr val="dk1">
                      <a:alpha val="40000"/>
                    </a:schemeClr>
                  </a:outerShdw>
                </a:effectLst>
                <a:ea typeface="ＭＳ Ｐゴシック" panose="020B0600070205080204" pitchFamily="34" charset="-128"/>
              </a:rPr>
              <a:t>Reading the Bible with a</a:t>
            </a:r>
          </a:p>
          <a:p>
            <a:pPr algn="ctr" eaLnBrk="0" hangingPunct="0">
              <a:spcBef>
                <a:spcPct val="0"/>
              </a:spcBef>
              <a:spcAft>
                <a:spcPct val="0"/>
              </a:spcAft>
            </a:pPr>
            <a:r>
              <a:rPr lang="en-US" altLang="en-US" sz="2800" b="1" dirty="0">
                <a:ln w="0"/>
                <a:effectLst>
                  <a:outerShdw blurRad="38100" dist="19050" dir="2700000" algn="tl" rotWithShape="0">
                    <a:schemeClr val="dk1">
                      <a:alpha val="40000"/>
                    </a:schemeClr>
                  </a:outerShdw>
                </a:effectLst>
                <a:ea typeface="ＭＳ Ｐゴシック" panose="020B0600070205080204" pitchFamily="34" charset="-128"/>
              </a:rPr>
              <a:t>Top-Line Blessing </a:t>
            </a:r>
            <a:r>
              <a:rPr lang="en-US" altLang="en-US" sz="2800" dirty="0">
                <a:ln w="0"/>
                <a:effectLst>
                  <a:outerShdw blurRad="38100" dist="19050" dir="2700000" algn="tl" rotWithShape="0">
                    <a:schemeClr val="dk1">
                      <a:alpha val="40000"/>
                    </a:schemeClr>
                  </a:outerShdw>
                </a:effectLst>
                <a:ea typeface="ＭＳ Ｐゴシック" panose="020B0600070205080204" pitchFamily="34" charset="-128"/>
              </a:rPr>
              <a:t>/ </a:t>
            </a:r>
            <a:r>
              <a:rPr lang="en-US" altLang="en-US" sz="2800" b="1" dirty="0">
                <a:ln w="0"/>
                <a:effectLst>
                  <a:outerShdw blurRad="38100" dist="19050" dir="2700000" algn="tl" rotWithShape="0">
                    <a:schemeClr val="dk1">
                      <a:alpha val="40000"/>
                    </a:schemeClr>
                  </a:outerShdw>
                </a:effectLst>
                <a:ea typeface="ＭＳ Ｐゴシック" panose="020B0600070205080204" pitchFamily="34" charset="-128"/>
              </a:rPr>
              <a:t>Bottom-line Responsibility</a:t>
            </a:r>
          </a:p>
          <a:p>
            <a:pPr algn="ctr" eaLnBrk="0" hangingPunct="0">
              <a:spcBef>
                <a:spcPct val="0"/>
              </a:spcBef>
              <a:spcAft>
                <a:spcPct val="0"/>
              </a:spcAft>
            </a:pPr>
            <a:r>
              <a:rPr lang="en-US" altLang="en-US" sz="2800" dirty="0">
                <a:ln w="0"/>
                <a:effectLst>
                  <a:outerShdw blurRad="38100" dist="19050" dir="2700000" algn="tl" rotWithShape="0">
                    <a:schemeClr val="dk1">
                      <a:alpha val="40000"/>
                    </a:schemeClr>
                  </a:outerShdw>
                </a:effectLst>
                <a:ea typeface="ＭＳ Ｐゴシック" panose="020B0600070205080204" pitchFamily="34" charset="-128"/>
              </a:rPr>
              <a:t>perspective</a:t>
            </a:r>
          </a:p>
        </p:txBody>
      </p:sp>
      <p:sp>
        <p:nvSpPr>
          <p:cNvPr id="15" name="Rectangle 3">
            <a:extLst>
              <a:ext uri="{FF2B5EF4-FFF2-40B4-BE49-F238E27FC236}">
                <a16:creationId xmlns:a16="http://schemas.microsoft.com/office/drawing/2014/main" id="{4F7394F6-2955-C7FB-42A1-DB5BCAC55642}"/>
              </a:ext>
            </a:extLst>
          </p:cNvPr>
          <p:cNvSpPr>
            <a:spLocks noChangeArrowheads="1"/>
          </p:cNvSpPr>
          <p:nvPr/>
        </p:nvSpPr>
        <p:spPr bwMode="auto">
          <a:xfrm>
            <a:off x="227013" y="3127045"/>
            <a:ext cx="11734798" cy="279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150000"/>
              </a:lnSpc>
            </a:pPr>
            <a:r>
              <a:rPr lang="en-US" sz="2400" b="1" dirty="0">
                <a:effectLst/>
                <a:latin typeface="Rockwell" panose="02060603020205020403" pitchFamily="18" charset="77"/>
              </a:rPr>
              <a:t>Daniel and the Lion’s Den </a:t>
            </a:r>
            <a:r>
              <a:rPr lang="en-US" sz="2400" dirty="0">
                <a:effectLst/>
                <a:latin typeface="Rockwell" panose="02060603020205020403" pitchFamily="18" charset="77"/>
              </a:rPr>
              <a:t>– </a:t>
            </a:r>
            <a:r>
              <a:rPr lang="en-US" sz="2400" i="1" dirty="0">
                <a:effectLst/>
                <a:latin typeface="Rockwell" panose="02060603020205020403" pitchFamily="18" charset="77"/>
              </a:rPr>
              <a:t>Daniel 6:25-26 </a:t>
            </a:r>
            <a:r>
              <a:rPr lang="en-US" sz="2400" dirty="0">
                <a:effectLst/>
                <a:latin typeface="Rockwell" panose="02060603020205020403" pitchFamily="18" charset="77"/>
              </a:rPr>
              <a:t>(</a:t>
            </a:r>
            <a:r>
              <a:rPr lang="en-US" sz="2400" b="1" dirty="0">
                <a:effectLst/>
                <a:latin typeface="Rockwell" panose="02060603020205020403" pitchFamily="18" charset="77"/>
              </a:rPr>
              <a:t>every language in all the earth</a:t>
            </a:r>
            <a:r>
              <a:rPr lang="en-US" sz="2400" dirty="0">
                <a:effectLst/>
                <a:latin typeface="Rockwell" panose="02060603020205020403" pitchFamily="18" charset="77"/>
              </a:rPr>
              <a:t>)</a:t>
            </a:r>
          </a:p>
          <a:p>
            <a:pPr>
              <a:lnSpc>
                <a:spcPct val="150000"/>
              </a:lnSpc>
            </a:pPr>
            <a:r>
              <a:rPr lang="en-US" sz="2400" b="1" dirty="0">
                <a:effectLst/>
                <a:latin typeface="Rockwell" panose="02060603020205020403" pitchFamily="18" charset="77"/>
              </a:rPr>
              <a:t>David and Goliath </a:t>
            </a:r>
            <a:r>
              <a:rPr lang="en-US" sz="2400" dirty="0">
                <a:effectLst/>
                <a:latin typeface="Rockwell" panose="02060603020205020403" pitchFamily="18" charset="77"/>
              </a:rPr>
              <a:t>– </a:t>
            </a:r>
            <a:r>
              <a:rPr lang="en-US" sz="2400" i="1" dirty="0">
                <a:effectLst/>
                <a:latin typeface="Rockwell" panose="02060603020205020403" pitchFamily="18" charset="77"/>
              </a:rPr>
              <a:t>1 Samuel 17:46 </a:t>
            </a:r>
            <a:r>
              <a:rPr lang="en-US" sz="2400" dirty="0">
                <a:effectLst/>
                <a:latin typeface="Rockwell" panose="02060603020205020403" pitchFamily="18" charset="77"/>
              </a:rPr>
              <a:t>(</a:t>
            </a:r>
            <a:r>
              <a:rPr lang="en-US" sz="2400" b="1" dirty="0">
                <a:effectLst/>
                <a:latin typeface="Rockwell" panose="02060603020205020403" pitchFamily="18" charset="77"/>
              </a:rPr>
              <a:t>the whole world</a:t>
            </a:r>
            <a:r>
              <a:rPr lang="en-US" sz="2400" dirty="0">
                <a:effectLst/>
                <a:latin typeface="Rockwell" panose="02060603020205020403" pitchFamily="18" charset="77"/>
              </a:rPr>
              <a:t>)</a:t>
            </a:r>
          </a:p>
          <a:p>
            <a:pPr>
              <a:lnSpc>
                <a:spcPct val="150000"/>
              </a:lnSpc>
            </a:pPr>
            <a:r>
              <a:rPr lang="en-US" sz="2400" b="1" dirty="0">
                <a:effectLst/>
                <a:latin typeface="Rockwell" panose="02060603020205020403" pitchFamily="18" charset="77"/>
              </a:rPr>
              <a:t>Solomon’s wisdom </a:t>
            </a:r>
            <a:r>
              <a:rPr lang="en-US" sz="2400" dirty="0">
                <a:effectLst/>
                <a:latin typeface="Rockwell" panose="02060603020205020403" pitchFamily="18" charset="77"/>
              </a:rPr>
              <a:t>– </a:t>
            </a:r>
            <a:r>
              <a:rPr lang="en-US" sz="2400" i="1" dirty="0">
                <a:effectLst/>
                <a:latin typeface="Rockwell" panose="02060603020205020403" pitchFamily="18" charset="77"/>
              </a:rPr>
              <a:t>2 Chronicles 9:22-23 </a:t>
            </a:r>
            <a:r>
              <a:rPr lang="en-US" sz="2400" dirty="0">
                <a:effectLst/>
                <a:latin typeface="Rockwell" panose="02060603020205020403" pitchFamily="18" charset="77"/>
              </a:rPr>
              <a:t>(</a:t>
            </a:r>
            <a:r>
              <a:rPr lang="en-US" sz="2400" b="1" dirty="0">
                <a:effectLst/>
                <a:latin typeface="Rockwell" panose="02060603020205020403" pitchFamily="18" charset="77"/>
              </a:rPr>
              <a:t>all the kings of the earth</a:t>
            </a:r>
            <a:r>
              <a:rPr lang="en-US" sz="2400" dirty="0">
                <a:effectLst/>
                <a:latin typeface="Rockwell" panose="02060603020205020403" pitchFamily="18" charset="77"/>
              </a:rPr>
              <a:t>)</a:t>
            </a:r>
          </a:p>
          <a:p>
            <a:pPr>
              <a:lnSpc>
                <a:spcPct val="150000"/>
              </a:lnSpc>
            </a:pPr>
            <a:r>
              <a:rPr lang="en-US" sz="2400" b="1" dirty="0">
                <a:effectLst/>
                <a:latin typeface="Rockwell" panose="02060603020205020403" pitchFamily="18" charset="77"/>
              </a:rPr>
              <a:t>Dedication of the Temple </a:t>
            </a:r>
            <a:r>
              <a:rPr lang="en-US" sz="2400" dirty="0">
                <a:effectLst/>
                <a:latin typeface="Rockwell" panose="02060603020205020403" pitchFamily="18" charset="77"/>
              </a:rPr>
              <a:t>– </a:t>
            </a:r>
            <a:r>
              <a:rPr lang="en-US" sz="2400" i="1" dirty="0">
                <a:effectLst/>
                <a:latin typeface="Rockwell" panose="02060603020205020403" pitchFamily="18" charset="77"/>
              </a:rPr>
              <a:t>1 Kings 8:41-43 </a:t>
            </a:r>
            <a:r>
              <a:rPr lang="en-US" sz="2400" dirty="0">
                <a:effectLst/>
                <a:latin typeface="Rockwell" panose="02060603020205020403" pitchFamily="18" charset="77"/>
              </a:rPr>
              <a:t>(</a:t>
            </a:r>
            <a:r>
              <a:rPr lang="en-US" sz="2400" b="1" dirty="0">
                <a:effectLst/>
                <a:latin typeface="Rockwell" panose="02060603020205020403" pitchFamily="18" charset="77"/>
              </a:rPr>
              <a:t>all the peoples of the earth</a:t>
            </a:r>
            <a:r>
              <a:rPr lang="en-US" sz="2400" dirty="0">
                <a:effectLst/>
                <a:latin typeface="Rockwell" panose="02060603020205020403" pitchFamily="18" charset="77"/>
              </a:rPr>
              <a:t>)</a:t>
            </a:r>
          </a:p>
          <a:p>
            <a:pPr>
              <a:lnSpc>
                <a:spcPct val="150000"/>
              </a:lnSpc>
            </a:pPr>
            <a:r>
              <a:rPr lang="en-US" sz="2400" b="1" dirty="0">
                <a:effectLst/>
                <a:latin typeface="Rockwell" panose="02060603020205020403" pitchFamily="18" charset="77"/>
              </a:rPr>
              <a:t>Salvation in Christ </a:t>
            </a:r>
            <a:r>
              <a:rPr lang="en-US" sz="2400" dirty="0">
                <a:effectLst/>
                <a:latin typeface="Rockwell" panose="02060603020205020403" pitchFamily="18" charset="77"/>
              </a:rPr>
              <a:t>– </a:t>
            </a:r>
            <a:r>
              <a:rPr lang="en-US" sz="2400" i="1" dirty="0">
                <a:effectLst/>
                <a:latin typeface="Rockwell" panose="02060603020205020403" pitchFamily="18" charset="77"/>
              </a:rPr>
              <a:t>Luke 24:46-47 </a:t>
            </a:r>
            <a:r>
              <a:rPr lang="en-US" sz="2400" dirty="0">
                <a:effectLst/>
                <a:latin typeface="Rockwell" panose="02060603020205020403" pitchFamily="18" charset="77"/>
              </a:rPr>
              <a:t>(</a:t>
            </a:r>
            <a:r>
              <a:rPr lang="en-US" sz="2400" b="1" dirty="0">
                <a:effectLst/>
                <a:latin typeface="Rockwell" panose="02060603020205020403" pitchFamily="18" charset="77"/>
              </a:rPr>
              <a:t>all nations</a:t>
            </a:r>
            <a:r>
              <a:rPr lang="en-US" sz="2400" dirty="0">
                <a:effectLst/>
                <a:latin typeface="Rockwell" panose="02060603020205020403" pitchFamily="18" charset="77"/>
              </a:rPr>
              <a:t>)</a:t>
            </a:r>
          </a:p>
        </p:txBody>
      </p:sp>
      <p:sp>
        <p:nvSpPr>
          <p:cNvPr id="2" name="TextBox 1">
            <a:extLst>
              <a:ext uri="{FF2B5EF4-FFF2-40B4-BE49-F238E27FC236}">
                <a16:creationId xmlns:a16="http://schemas.microsoft.com/office/drawing/2014/main" id="{F01565DB-CE87-2D69-5A28-C2586C572784}"/>
              </a:ext>
            </a:extLst>
          </p:cNvPr>
          <p:cNvSpPr txBox="1"/>
          <p:nvPr/>
        </p:nvSpPr>
        <p:spPr>
          <a:xfrm>
            <a:off x="1674812" y="304800"/>
            <a:ext cx="8839200" cy="757130"/>
          </a:xfrm>
          <a:prstGeom prst="rect">
            <a:avLst/>
          </a:prstGeom>
          <a:noFill/>
          <a:ln>
            <a:noFill/>
          </a:ln>
        </p:spPr>
        <p:txBody>
          <a:bodyPr wrap="square" rtlCol="0">
            <a:spAutoFit/>
          </a:bodyPr>
          <a:lstStyle/>
          <a:p>
            <a:pPr algn="ctr">
              <a:lnSpc>
                <a:spcPct val="90000"/>
              </a:lnSpc>
            </a:pPr>
            <a:r>
              <a:rPr lang="en-US" sz="4800" b="1" dirty="0"/>
              <a:t>2. THE STORY</a:t>
            </a:r>
          </a:p>
        </p:txBody>
      </p:sp>
    </p:spTree>
    <p:extLst>
      <p:ext uri="{BB962C8B-B14F-4D97-AF65-F5344CB8AC3E}">
        <p14:creationId xmlns:p14="http://schemas.microsoft.com/office/powerpoint/2010/main" val="33436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3F1048B-0DED-6FE4-95EE-9AC8128749BB}"/>
              </a:ext>
            </a:extLst>
          </p:cNvPr>
          <p:cNvSpPr>
            <a:spLocks noChangeArrowheads="1"/>
          </p:cNvSpPr>
          <p:nvPr/>
        </p:nvSpPr>
        <p:spPr bwMode="auto">
          <a:xfrm>
            <a:off x="1770062" y="1244079"/>
            <a:ext cx="8648700" cy="163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spcBef>
                <a:spcPct val="0"/>
              </a:spcBef>
              <a:spcAft>
                <a:spcPct val="0"/>
              </a:spcAft>
            </a:pPr>
            <a:r>
              <a:rPr lang="en-US" altLang="en-US" sz="3600" b="1" dirty="0">
                <a:ln w="0"/>
                <a:effectLst>
                  <a:outerShdw blurRad="38100" dist="19050" dir="2700000" algn="tl" rotWithShape="0">
                    <a:schemeClr val="dk1">
                      <a:alpha val="40000"/>
                    </a:schemeClr>
                  </a:outerShdw>
                </a:effectLst>
                <a:ea typeface="ＭＳ Ｐゴシック" panose="020B0600070205080204" pitchFamily="34" charset="-128"/>
              </a:rPr>
              <a:t>Bottom-line Responsibility</a:t>
            </a:r>
          </a:p>
          <a:p>
            <a:pPr algn="ctr" eaLnBrk="0" hangingPunct="0">
              <a:spcBef>
                <a:spcPct val="0"/>
              </a:spcBef>
              <a:spcAft>
                <a:spcPct val="0"/>
              </a:spcAft>
            </a:pPr>
            <a:r>
              <a:rPr lang="en-US" altLang="en-US" sz="3600" dirty="0">
                <a:ln w="0"/>
                <a:effectLst>
                  <a:outerShdw blurRad="38100" dist="19050" dir="2700000" algn="tl" rotWithShape="0">
                    <a:schemeClr val="dk1">
                      <a:alpha val="40000"/>
                    </a:schemeClr>
                  </a:outerShdw>
                </a:effectLst>
                <a:ea typeface="ＭＳ Ｐゴシック" panose="020B0600070205080204" pitchFamily="34" charset="-128"/>
              </a:rPr>
              <a:t>our MISSION FIELDS</a:t>
            </a:r>
          </a:p>
          <a:p>
            <a:pPr algn="ctr" eaLnBrk="0" hangingPunct="0">
              <a:spcBef>
                <a:spcPct val="0"/>
              </a:spcBef>
              <a:spcAft>
                <a:spcPct val="0"/>
              </a:spcAft>
            </a:pPr>
            <a:r>
              <a:rPr lang="en-US" altLang="en-US" sz="2400" dirty="0">
                <a:ln w="0"/>
                <a:effectLst>
                  <a:outerShdw blurRad="38100" dist="19050" dir="2700000" algn="tl" rotWithShape="0">
                    <a:schemeClr val="dk1">
                      <a:alpha val="40000"/>
                    </a:schemeClr>
                  </a:outerShdw>
                </a:effectLst>
                <a:ea typeface="ＭＳ Ｐゴシック" panose="020B0600070205080204" pitchFamily="34" charset="-128"/>
              </a:rPr>
              <a:t>(Acts 1:8)</a:t>
            </a:r>
          </a:p>
        </p:txBody>
      </p:sp>
      <p:grpSp>
        <p:nvGrpSpPr>
          <p:cNvPr id="5" name="Group 4">
            <a:extLst>
              <a:ext uri="{FF2B5EF4-FFF2-40B4-BE49-F238E27FC236}">
                <a16:creationId xmlns:a16="http://schemas.microsoft.com/office/drawing/2014/main" id="{8A0FF0E3-5AD1-6BCA-159E-696F20B075B4}"/>
              </a:ext>
            </a:extLst>
          </p:cNvPr>
          <p:cNvGrpSpPr/>
          <p:nvPr/>
        </p:nvGrpSpPr>
        <p:grpSpPr>
          <a:xfrm>
            <a:off x="227011" y="3038394"/>
            <a:ext cx="11734801" cy="2795894"/>
            <a:chOff x="284162" y="2209735"/>
            <a:chExt cx="11734801" cy="2795894"/>
          </a:xfrm>
        </p:grpSpPr>
        <p:sp>
          <p:nvSpPr>
            <p:cNvPr id="15" name="Rectangle 3">
              <a:extLst>
                <a:ext uri="{FF2B5EF4-FFF2-40B4-BE49-F238E27FC236}">
                  <a16:creationId xmlns:a16="http://schemas.microsoft.com/office/drawing/2014/main" id="{4F7394F6-2955-C7FB-42A1-DB5BCAC55642}"/>
                </a:ext>
              </a:extLst>
            </p:cNvPr>
            <p:cNvSpPr>
              <a:spLocks noChangeArrowheads="1"/>
            </p:cNvSpPr>
            <p:nvPr/>
          </p:nvSpPr>
          <p:spPr bwMode="auto">
            <a:xfrm>
              <a:off x="3503612" y="2209800"/>
              <a:ext cx="8515351" cy="279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150000"/>
                </a:lnSpc>
              </a:pPr>
              <a:r>
                <a:rPr lang="en-US" sz="2400" dirty="0">
                  <a:effectLst/>
                  <a:latin typeface="Rockwell" panose="02060603020205020403" pitchFamily="18" charset="77"/>
                </a:rPr>
                <a:t>Edifying and discipling within our church</a:t>
              </a:r>
            </a:p>
            <a:p>
              <a:pPr>
                <a:lnSpc>
                  <a:spcPct val="150000"/>
                </a:lnSpc>
              </a:pPr>
              <a:r>
                <a:rPr lang="en-US" sz="2400" dirty="0">
                  <a:latin typeface="Rockwell" panose="02060603020205020403" pitchFamily="18" charset="77"/>
                </a:rPr>
                <a:t>Evangelism within our own culture, language, worldview</a:t>
              </a:r>
            </a:p>
            <a:p>
              <a:pPr>
                <a:lnSpc>
                  <a:spcPct val="150000"/>
                </a:lnSpc>
              </a:pPr>
              <a:r>
                <a:rPr lang="en-US" sz="2400" dirty="0">
                  <a:effectLst/>
                  <a:latin typeface="Rockwell" panose="02060603020205020403" pitchFamily="18" charset="77"/>
                </a:rPr>
                <a:t>Evangelism within the same language but different culture and worldview</a:t>
              </a:r>
            </a:p>
            <a:p>
              <a:pPr>
                <a:lnSpc>
                  <a:spcPct val="150000"/>
                </a:lnSpc>
              </a:pPr>
              <a:r>
                <a:rPr lang="en-US" sz="2400" dirty="0">
                  <a:latin typeface="Rockwell" panose="02060603020205020403" pitchFamily="18" charset="77"/>
                </a:rPr>
                <a:t>Evangelism within different language, culture, worldview</a:t>
              </a:r>
            </a:p>
          </p:txBody>
        </p:sp>
        <p:sp>
          <p:nvSpPr>
            <p:cNvPr id="3" name="Rectangle 3">
              <a:extLst>
                <a:ext uri="{FF2B5EF4-FFF2-40B4-BE49-F238E27FC236}">
                  <a16:creationId xmlns:a16="http://schemas.microsoft.com/office/drawing/2014/main" id="{00B2C723-322C-791B-156B-0B8DA8346785}"/>
                </a:ext>
              </a:extLst>
            </p:cNvPr>
            <p:cNvSpPr>
              <a:spLocks noChangeArrowheads="1"/>
            </p:cNvSpPr>
            <p:nvPr/>
          </p:nvSpPr>
          <p:spPr bwMode="auto">
            <a:xfrm>
              <a:off x="284162" y="2209735"/>
              <a:ext cx="2514600" cy="279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lnSpc>
                  <a:spcPct val="150000"/>
                </a:lnSpc>
              </a:pPr>
              <a:r>
                <a:rPr lang="en-US" sz="2400" i="1" dirty="0">
                  <a:latin typeface="Rockwell" panose="02060603020205020403" pitchFamily="18" charset="77"/>
                </a:rPr>
                <a:t>Jerusalem</a:t>
              </a:r>
            </a:p>
            <a:p>
              <a:pPr algn="r">
                <a:lnSpc>
                  <a:spcPct val="150000"/>
                </a:lnSpc>
              </a:pPr>
              <a:r>
                <a:rPr lang="en-US" sz="2400" i="1" dirty="0">
                  <a:latin typeface="Rockwell" panose="02060603020205020403" pitchFamily="18" charset="77"/>
                </a:rPr>
                <a:t>Judea</a:t>
              </a:r>
            </a:p>
            <a:p>
              <a:pPr algn="r">
                <a:lnSpc>
                  <a:spcPct val="150000"/>
                </a:lnSpc>
              </a:pPr>
              <a:r>
                <a:rPr lang="en-US" sz="2400" i="1" dirty="0">
                  <a:latin typeface="Rockwell" panose="02060603020205020403" pitchFamily="18" charset="77"/>
                </a:rPr>
                <a:t>Samaria</a:t>
              </a:r>
            </a:p>
            <a:p>
              <a:pPr algn="r">
                <a:lnSpc>
                  <a:spcPct val="150000"/>
                </a:lnSpc>
              </a:pPr>
              <a:endParaRPr lang="en-US" sz="2400" i="1" dirty="0">
                <a:latin typeface="Rockwell" panose="02060603020205020403" pitchFamily="18" charset="77"/>
              </a:endParaRPr>
            </a:p>
            <a:p>
              <a:pPr algn="r">
                <a:lnSpc>
                  <a:spcPct val="150000"/>
                </a:lnSpc>
              </a:pPr>
              <a:r>
                <a:rPr lang="en-US" sz="2400" i="1" dirty="0">
                  <a:latin typeface="Rockwell" panose="02060603020205020403" pitchFamily="18" charset="77"/>
                </a:rPr>
                <a:t>Ends of the Earth</a:t>
              </a:r>
            </a:p>
          </p:txBody>
        </p:sp>
        <p:sp>
          <p:nvSpPr>
            <p:cNvPr id="4" name="Rectangle 3">
              <a:extLst>
                <a:ext uri="{FF2B5EF4-FFF2-40B4-BE49-F238E27FC236}">
                  <a16:creationId xmlns:a16="http://schemas.microsoft.com/office/drawing/2014/main" id="{17657898-6838-0C40-41E9-7151DAA3EED8}"/>
                </a:ext>
              </a:extLst>
            </p:cNvPr>
            <p:cNvSpPr>
              <a:spLocks noChangeArrowheads="1"/>
            </p:cNvSpPr>
            <p:nvPr/>
          </p:nvSpPr>
          <p:spPr bwMode="auto">
            <a:xfrm>
              <a:off x="2798762" y="2209735"/>
              <a:ext cx="704850" cy="279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pPr>
              <a:r>
                <a:rPr lang="en-US" sz="2400" i="1" dirty="0">
                  <a:latin typeface="Rockwell" panose="02060603020205020403" pitchFamily="18" charset="77"/>
                </a:rPr>
                <a:t>→</a:t>
              </a:r>
            </a:p>
            <a:p>
              <a:pPr algn="ctr">
                <a:lnSpc>
                  <a:spcPct val="150000"/>
                </a:lnSpc>
              </a:pPr>
              <a:r>
                <a:rPr lang="en-US" sz="2400" i="1" dirty="0">
                  <a:latin typeface="Rockwell" panose="02060603020205020403" pitchFamily="18" charset="77"/>
                </a:rPr>
                <a:t>→</a:t>
              </a:r>
            </a:p>
            <a:p>
              <a:pPr algn="ctr">
                <a:lnSpc>
                  <a:spcPct val="150000"/>
                </a:lnSpc>
              </a:pPr>
              <a:r>
                <a:rPr lang="en-US" sz="2400" i="1" dirty="0">
                  <a:latin typeface="Rockwell" panose="02060603020205020403" pitchFamily="18" charset="77"/>
                </a:rPr>
                <a:t>→</a:t>
              </a:r>
            </a:p>
            <a:p>
              <a:pPr algn="ctr">
                <a:lnSpc>
                  <a:spcPct val="150000"/>
                </a:lnSpc>
              </a:pPr>
              <a:r>
                <a:rPr lang="en-US" sz="2400" i="1" dirty="0">
                  <a:latin typeface="Rockwell" panose="02060603020205020403" pitchFamily="18" charset="77"/>
                </a:rPr>
                <a:t> </a:t>
              </a:r>
            </a:p>
            <a:p>
              <a:pPr algn="ctr">
                <a:lnSpc>
                  <a:spcPct val="150000"/>
                </a:lnSpc>
              </a:pPr>
              <a:r>
                <a:rPr lang="en-US" sz="2400" i="1" dirty="0">
                  <a:latin typeface="Rockwell" panose="02060603020205020403" pitchFamily="18" charset="77"/>
                </a:rPr>
                <a:t>→</a:t>
              </a:r>
            </a:p>
          </p:txBody>
        </p:sp>
      </p:grpSp>
      <p:sp>
        <p:nvSpPr>
          <p:cNvPr id="7" name="TextBox 6">
            <a:extLst>
              <a:ext uri="{FF2B5EF4-FFF2-40B4-BE49-F238E27FC236}">
                <a16:creationId xmlns:a16="http://schemas.microsoft.com/office/drawing/2014/main" id="{71B12930-98C3-38A8-7CFC-D8DC42E2F2C2}"/>
              </a:ext>
            </a:extLst>
          </p:cNvPr>
          <p:cNvSpPr txBox="1"/>
          <p:nvPr/>
        </p:nvSpPr>
        <p:spPr>
          <a:xfrm>
            <a:off x="1674812" y="304800"/>
            <a:ext cx="8839200" cy="757130"/>
          </a:xfrm>
          <a:prstGeom prst="rect">
            <a:avLst/>
          </a:prstGeom>
          <a:noFill/>
          <a:ln>
            <a:noFill/>
          </a:ln>
        </p:spPr>
        <p:txBody>
          <a:bodyPr wrap="square" rtlCol="0">
            <a:spAutoFit/>
          </a:bodyPr>
          <a:lstStyle/>
          <a:p>
            <a:pPr algn="ctr">
              <a:lnSpc>
                <a:spcPct val="90000"/>
              </a:lnSpc>
            </a:pPr>
            <a:r>
              <a:rPr lang="en-US" sz="4800" b="1" dirty="0"/>
              <a:t>2. THE STORY</a:t>
            </a:r>
          </a:p>
        </p:txBody>
      </p:sp>
    </p:spTree>
    <p:extLst>
      <p:ext uri="{BB962C8B-B14F-4D97-AF65-F5344CB8AC3E}">
        <p14:creationId xmlns:p14="http://schemas.microsoft.com/office/powerpoint/2010/main" val="391176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4B6F5-135E-D85C-5FDA-C4A462B09E63}"/>
              </a:ext>
            </a:extLst>
          </p:cNvPr>
          <p:cNvSpPr txBox="1"/>
          <p:nvPr/>
        </p:nvSpPr>
        <p:spPr>
          <a:xfrm>
            <a:off x="1674812" y="304800"/>
            <a:ext cx="8839200" cy="757130"/>
          </a:xfrm>
          <a:prstGeom prst="rect">
            <a:avLst/>
          </a:prstGeom>
          <a:noFill/>
          <a:ln>
            <a:noFill/>
          </a:ln>
        </p:spPr>
        <p:txBody>
          <a:bodyPr wrap="square" rtlCol="0">
            <a:spAutoFit/>
          </a:bodyPr>
          <a:lstStyle/>
          <a:p>
            <a:pPr algn="ctr">
              <a:lnSpc>
                <a:spcPct val="90000"/>
              </a:lnSpc>
            </a:pPr>
            <a:r>
              <a:rPr lang="en-US" sz="4800" b="1" dirty="0"/>
              <a:t>3. THE CONCLUSION</a:t>
            </a:r>
          </a:p>
        </p:txBody>
      </p:sp>
      <p:sp>
        <p:nvSpPr>
          <p:cNvPr id="3" name="TextBox 2">
            <a:extLst>
              <a:ext uri="{FF2B5EF4-FFF2-40B4-BE49-F238E27FC236}">
                <a16:creationId xmlns:a16="http://schemas.microsoft.com/office/drawing/2014/main" id="{BE83C9E2-D1AE-3737-7C8B-D44E98D39847}"/>
              </a:ext>
            </a:extLst>
          </p:cNvPr>
          <p:cNvSpPr txBox="1"/>
          <p:nvPr/>
        </p:nvSpPr>
        <p:spPr>
          <a:xfrm>
            <a:off x="303212" y="1371600"/>
            <a:ext cx="11582400" cy="5161991"/>
          </a:xfrm>
          <a:prstGeom prst="rect">
            <a:avLst/>
          </a:prstGeom>
          <a:noFill/>
          <a:ln>
            <a:noFill/>
          </a:ln>
        </p:spPr>
        <p:txBody>
          <a:bodyPr wrap="square" rtlCol="0">
            <a:spAutoFit/>
          </a:bodyPr>
          <a:lstStyle/>
          <a:p>
            <a:pPr fontAlgn="base">
              <a:lnSpc>
                <a:spcPct val="150000"/>
              </a:lnSpc>
              <a:spcBef>
                <a:spcPct val="0"/>
              </a:spcBef>
              <a:spcAft>
                <a:spcPts val="600"/>
              </a:spcAft>
            </a:pPr>
            <a:r>
              <a:rPr lang="en-US" altLang="en-US" sz="2400" dirty="0">
                <a:ln w="0"/>
                <a:effectLst>
                  <a:outerShdw blurRad="38100" dist="19050" dir="2700000" algn="tl" rotWithShape="0">
                    <a:schemeClr val="dk1">
                      <a:alpha val="40000"/>
                    </a:schemeClr>
                  </a:outerShdw>
                </a:effectLst>
                <a:latin typeface="+mj-lt"/>
                <a:ea typeface="+mj-ea"/>
                <a:cs typeface="+mj-cs"/>
              </a:rPr>
              <a:t>With your blood you purchased for God persons from </a:t>
            </a:r>
            <a:r>
              <a:rPr lang="en-US" altLang="en-US" sz="2400" b="1" dirty="0">
                <a:ln w="0"/>
                <a:effectLst>
                  <a:outerShdw blurRad="38100" dist="19050" dir="2700000" algn="tl" rotWithShape="0">
                    <a:schemeClr val="dk1">
                      <a:alpha val="40000"/>
                    </a:schemeClr>
                  </a:outerShdw>
                </a:effectLst>
                <a:latin typeface="+mj-lt"/>
                <a:ea typeface="+mj-ea"/>
                <a:cs typeface="+mj-cs"/>
              </a:rPr>
              <a:t>every tribe </a:t>
            </a:r>
            <a:r>
              <a:rPr lang="en-US" altLang="en-US" sz="2400" dirty="0">
                <a:ln w="0"/>
                <a:effectLst>
                  <a:outerShdw blurRad="38100" dist="19050" dir="2700000" algn="tl" rotWithShape="0">
                    <a:schemeClr val="dk1">
                      <a:alpha val="40000"/>
                    </a:schemeClr>
                  </a:outerShdw>
                </a:effectLst>
                <a:latin typeface="+mj-lt"/>
                <a:ea typeface="+mj-ea"/>
                <a:cs typeface="+mj-cs"/>
              </a:rPr>
              <a:t>and</a:t>
            </a:r>
            <a:r>
              <a:rPr lang="en-US" altLang="en-US" sz="2400" b="1" dirty="0">
                <a:ln w="0"/>
                <a:effectLst>
                  <a:outerShdw blurRad="38100" dist="19050" dir="2700000" algn="tl" rotWithShape="0">
                    <a:schemeClr val="dk1">
                      <a:alpha val="40000"/>
                    </a:schemeClr>
                  </a:outerShdw>
                </a:effectLst>
                <a:latin typeface="+mj-lt"/>
                <a:ea typeface="+mj-ea"/>
                <a:cs typeface="+mj-cs"/>
              </a:rPr>
              <a:t> language </a:t>
            </a:r>
            <a:r>
              <a:rPr lang="en-US" altLang="en-US" sz="2400" dirty="0">
                <a:ln w="0"/>
                <a:effectLst>
                  <a:outerShdw blurRad="38100" dist="19050" dir="2700000" algn="tl" rotWithShape="0">
                    <a:schemeClr val="dk1">
                      <a:alpha val="40000"/>
                    </a:schemeClr>
                  </a:outerShdw>
                </a:effectLst>
                <a:latin typeface="+mj-lt"/>
                <a:ea typeface="+mj-ea"/>
                <a:cs typeface="+mj-cs"/>
              </a:rPr>
              <a:t>and</a:t>
            </a:r>
            <a:r>
              <a:rPr lang="en-US" altLang="en-US" sz="2400" b="1" dirty="0">
                <a:ln w="0"/>
                <a:effectLst>
                  <a:outerShdw blurRad="38100" dist="19050" dir="2700000" algn="tl" rotWithShape="0">
                    <a:schemeClr val="dk1">
                      <a:alpha val="40000"/>
                    </a:schemeClr>
                  </a:outerShdw>
                </a:effectLst>
                <a:latin typeface="+mj-lt"/>
                <a:ea typeface="+mj-ea"/>
                <a:cs typeface="+mj-cs"/>
              </a:rPr>
              <a:t> people </a:t>
            </a:r>
            <a:r>
              <a:rPr lang="en-US" altLang="en-US" sz="2400" dirty="0">
                <a:ln w="0"/>
                <a:effectLst>
                  <a:outerShdw blurRad="38100" dist="19050" dir="2700000" algn="tl" rotWithShape="0">
                    <a:schemeClr val="dk1">
                      <a:alpha val="40000"/>
                    </a:schemeClr>
                  </a:outerShdw>
                </a:effectLst>
                <a:latin typeface="+mj-lt"/>
                <a:ea typeface="+mj-ea"/>
                <a:cs typeface="+mj-cs"/>
              </a:rPr>
              <a:t>and</a:t>
            </a:r>
            <a:r>
              <a:rPr lang="en-US" altLang="en-US" sz="2400" b="1" dirty="0">
                <a:ln w="0"/>
                <a:effectLst>
                  <a:outerShdw blurRad="38100" dist="19050" dir="2700000" algn="tl" rotWithShape="0">
                    <a:schemeClr val="dk1">
                      <a:alpha val="40000"/>
                    </a:schemeClr>
                  </a:outerShdw>
                </a:effectLst>
                <a:latin typeface="+mj-lt"/>
                <a:ea typeface="+mj-ea"/>
                <a:cs typeface="+mj-cs"/>
              </a:rPr>
              <a:t> nation</a:t>
            </a:r>
            <a:r>
              <a:rPr lang="en-US" altLang="en-US" sz="2400" dirty="0">
                <a:ln w="0"/>
                <a:effectLst>
                  <a:outerShdw blurRad="38100" dist="19050" dir="2700000" algn="tl" rotWithShape="0">
                    <a:schemeClr val="dk1">
                      <a:alpha val="40000"/>
                    </a:schemeClr>
                  </a:outerShdw>
                </a:effectLst>
                <a:latin typeface="+mj-lt"/>
                <a:ea typeface="+mj-ea"/>
                <a:cs typeface="+mj-cs"/>
              </a:rPr>
              <a:t>. (Revelation 5:9)</a:t>
            </a:r>
          </a:p>
          <a:p>
            <a:pPr fontAlgn="base">
              <a:lnSpc>
                <a:spcPct val="150000"/>
              </a:lnSpc>
              <a:spcBef>
                <a:spcPct val="0"/>
              </a:spcBef>
              <a:spcAft>
                <a:spcPts val="600"/>
              </a:spcAft>
            </a:pPr>
            <a:endParaRPr lang="en-US" altLang="en-US" sz="2400" dirty="0">
              <a:ln w="0"/>
              <a:effectLst>
                <a:outerShdw blurRad="38100" dist="19050" dir="2700000" algn="tl" rotWithShape="0">
                  <a:schemeClr val="dk1">
                    <a:alpha val="40000"/>
                  </a:schemeClr>
                </a:outerShdw>
              </a:effectLst>
              <a:latin typeface="+mj-lt"/>
              <a:ea typeface="+mj-ea"/>
              <a:cs typeface="+mj-cs"/>
            </a:endParaRPr>
          </a:p>
          <a:p>
            <a:pPr fontAlgn="base">
              <a:lnSpc>
                <a:spcPct val="150000"/>
              </a:lnSpc>
              <a:spcBef>
                <a:spcPct val="0"/>
              </a:spcBef>
              <a:spcAft>
                <a:spcPts val="600"/>
              </a:spcAft>
            </a:pPr>
            <a:r>
              <a:rPr lang="en-US" altLang="en-US" sz="2400" dirty="0">
                <a:ln w="0"/>
                <a:effectLst>
                  <a:outerShdw blurRad="38100" dist="19050" dir="2700000" algn="tl" rotWithShape="0">
                    <a:schemeClr val="dk1">
                      <a:alpha val="40000"/>
                    </a:schemeClr>
                  </a:outerShdw>
                </a:effectLst>
                <a:latin typeface="+mj-lt"/>
                <a:ea typeface="+mj-ea"/>
                <a:cs typeface="+mj-cs"/>
              </a:rPr>
              <a:t>After this I looked, and there before me was a great multitude that no one could count, from </a:t>
            </a:r>
            <a:r>
              <a:rPr lang="en-US" altLang="en-US" sz="2400" b="1" dirty="0">
                <a:ln w="0"/>
                <a:effectLst>
                  <a:outerShdw blurRad="38100" dist="19050" dir="2700000" algn="tl" rotWithShape="0">
                    <a:schemeClr val="dk1">
                      <a:alpha val="40000"/>
                    </a:schemeClr>
                  </a:outerShdw>
                </a:effectLst>
                <a:latin typeface="+mj-lt"/>
                <a:ea typeface="+mj-ea"/>
                <a:cs typeface="+mj-cs"/>
              </a:rPr>
              <a:t>every nation, tribe, people and language</a:t>
            </a:r>
            <a:r>
              <a:rPr lang="en-US" altLang="en-US" sz="2400" dirty="0">
                <a:ln w="0"/>
                <a:effectLst>
                  <a:outerShdw blurRad="38100" dist="19050" dir="2700000" algn="tl" rotWithShape="0">
                    <a:schemeClr val="dk1">
                      <a:alpha val="40000"/>
                    </a:schemeClr>
                  </a:outerShdw>
                </a:effectLst>
                <a:latin typeface="+mj-lt"/>
                <a:ea typeface="+mj-ea"/>
                <a:cs typeface="+mj-cs"/>
              </a:rPr>
              <a:t>, standing before the throne and before the Lamb. They were wearing white robes and were holding palm branches in their hands. And they cried out in a loud voice: “Salvation belongs to our God, who sits on the throne, and to the Lamb.” (Revelation 7:9–10)</a:t>
            </a:r>
          </a:p>
        </p:txBody>
      </p:sp>
    </p:spTree>
    <p:extLst>
      <p:ext uri="{BB962C8B-B14F-4D97-AF65-F5344CB8AC3E}">
        <p14:creationId xmlns:p14="http://schemas.microsoft.com/office/powerpoint/2010/main" val="10474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country report presentation</Template>
  <TotalTime>724</TotalTime>
  <Words>525</Words>
  <Application>Microsoft Macintosh PowerPoint</Application>
  <PresentationFormat>Custom</PresentationFormat>
  <Paragraphs>55</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Rockwell</vt:lpstr>
      <vt:lpstr>World country report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Viana, Harold</dc:creator>
  <cp:lastModifiedBy>Viana, Harold</cp:lastModifiedBy>
  <cp:revision>14</cp:revision>
  <dcterms:created xsi:type="dcterms:W3CDTF">2023-03-05T02:16:17Z</dcterms:created>
  <dcterms:modified xsi:type="dcterms:W3CDTF">2023-03-09T11:01:41Z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