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1"/>
  </p:notesMasterIdLst>
  <p:sldIdLst>
    <p:sldId id="256" r:id="rId2"/>
    <p:sldId id="286" r:id="rId3"/>
    <p:sldId id="259" r:id="rId4"/>
    <p:sldId id="288" r:id="rId5"/>
    <p:sldId id="289" r:id="rId6"/>
    <p:sldId id="290" r:id="rId7"/>
    <p:sldId id="291" r:id="rId8"/>
    <p:sldId id="292" r:id="rId9"/>
    <p:sldId id="293" r:id="rId10"/>
    <p:sldId id="294" r:id="rId11"/>
    <p:sldId id="285" r:id="rId12"/>
    <p:sldId id="295" r:id="rId13"/>
    <p:sldId id="303" r:id="rId14"/>
    <p:sldId id="297" r:id="rId15"/>
    <p:sldId id="298" r:id="rId16"/>
    <p:sldId id="296" r:id="rId17"/>
    <p:sldId id="304" r:id="rId18"/>
    <p:sldId id="300" r:id="rId19"/>
    <p:sldId id="301" r:id="rId20"/>
    <p:sldId id="308" r:id="rId21"/>
    <p:sldId id="305" r:id="rId22"/>
    <p:sldId id="307" r:id="rId23"/>
    <p:sldId id="302" r:id="rId24"/>
    <p:sldId id="309" r:id="rId25"/>
    <p:sldId id="313" r:id="rId26"/>
    <p:sldId id="312" r:id="rId27"/>
    <p:sldId id="265" r:id="rId28"/>
    <p:sldId id="315" r:id="rId29"/>
    <p:sldId id="316" r:id="rId30"/>
  </p:sldIdLst>
  <p:sldSz cx="9144000" cy="5143500" type="screen16x9"/>
  <p:notesSz cx="6858000" cy="9144000"/>
  <p:embeddedFontLst>
    <p:embeddedFont>
      <p:font typeface="Oswald" pitchFamily="2" charset="77"/>
      <p:regular r:id="rId32"/>
      <p:bold r:id="rId33"/>
    </p:embeddedFont>
    <p:embeddedFont>
      <p:font typeface="Tinos" panose="02020603050405020304"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7D5CAF-C5C0-430F-A390-3F806F24974C}">
  <a:tblStyle styleId="{DB7D5CAF-C5C0-430F-A390-3F806F2497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71" d="100"/>
          <a:sy n="171" d="100"/>
        </p:scale>
        <p:origin x="4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81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85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4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1590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38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285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0715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65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56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93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50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67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69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62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383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3" y="333900"/>
            <a:ext cx="7798575" cy="4809601"/>
          </a:xfrm>
          <a:prstGeom prst="rect">
            <a:avLst/>
          </a:prstGeom>
          <a:noFill/>
          <a:ln>
            <a:noFill/>
          </a:ln>
        </p:spPr>
      </p:pic>
      <p:sp>
        <p:nvSpPr>
          <p:cNvPr id="11" name="Google Shape;11;p2"/>
          <p:cNvSpPr txBox="1">
            <a:spLocks noGrp="1"/>
          </p:cNvSpPr>
          <p:nvPr>
            <p:ph type="ctrTitle"/>
          </p:nvPr>
        </p:nvSpPr>
        <p:spPr>
          <a:xfrm>
            <a:off x="1912650" y="1915625"/>
            <a:ext cx="5469600" cy="11598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r>
              <a:rPr lang="en-US"/>
              <a:t>Click to edit Master 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rPr lang="en-US"/>
              <a:t>Click to edit Master title style</a:t>
            </a:r>
            <a:endParaRPr/>
          </a:p>
        </p:txBody>
      </p:sp>
      <p:sp>
        <p:nvSpPr>
          <p:cNvPr id="15" name="Google Shape;15;p3"/>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r>
              <a:rPr lang="en-US"/>
              <a:t>Click to edit Master subtitle style</a:t>
            </a:r>
            <a:endParaRPr/>
          </a:p>
        </p:txBody>
      </p:sp>
      <p:sp>
        <p:nvSpPr>
          <p:cNvPr id="16" name="Google Shape;16;p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pic>
        <p:nvPicPr>
          <p:cNvPr id="18" name="Google Shape;18;p4"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 name="Google Shape;19;p4"/>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pPr lvl="0"/>
            <a:r>
              <a:rPr lang="en-US"/>
              <a:t>Click to edit Master text styles</a:t>
            </a:r>
          </a:p>
        </p:txBody>
      </p:sp>
      <p:sp>
        <p:nvSpPr>
          <p:cNvPr id="20" name="Google Shape;20;p4"/>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21" name="Google Shape;21;p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25" name="Google Shape;25;p5"/>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pPr lvl="0"/>
            <a:r>
              <a:rPr lang="en-US"/>
              <a:t>Click to edit Master text styles</a:t>
            </a:r>
          </a:p>
        </p:txBody>
      </p:sp>
      <p:sp>
        <p:nvSpPr>
          <p:cNvPr id="26" name="Google Shape;26;p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7" name="Google Shape;27;p5"/>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pic>
        <p:nvPicPr>
          <p:cNvPr id="36" name="Google Shape;36;p7"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7" name="Google Shape;37;p7"/>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a:t>Click to edit Master title style</a:t>
            </a:r>
            <a:endParaRPr/>
          </a:p>
        </p:txBody>
      </p:sp>
      <p:sp>
        <p:nvSpPr>
          <p:cNvPr id="38" name="Google Shape;38;p7"/>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39" name="Google Shape;39;p7"/>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40" name="Google Shape;40;p7"/>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41" name="Google Shape;41;p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2" name="Google Shape;42;p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9"/>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Clr>
                <a:srgbClr val="666666"/>
              </a:buClr>
              <a:buSzPts val="1600"/>
              <a:buNone/>
              <a:defRPr sz="1600" i="1">
                <a:solidFill>
                  <a:srgbClr val="666666"/>
                </a:solidFill>
              </a:defRPr>
            </a:lvl1pPr>
          </a:lstStyle>
          <a:p>
            <a:pPr lvl="0"/>
            <a:r>
              <a:rPr lang="en-US"/>
              <a:t>Click to edit Master text styles</a:t>
            </a:r>
          </a:p>
        </p:txBody>
      </p:sp>
      <p:sp>
        <p:nvSpPr>
          <p:cNvPr id="51" name="Google Shape;51;p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9"/>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 name="Google Shape;60;p1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Tinos"/>
                <a:ea typeface="Tinos"/>
                <a:cs typeface="Tinos"/>
                <a:sym typeface="Tinos"/>
              </a:defRPr>
            </a:lvl1pPr>
            <a:lvl2pPr lvl="1" algn="r">
              <a:buNone/>
              <a:defRPr sz="1200">
                <a:solidFill>
                  <a:schemeClr val="dk2"/>
                </a:solidFill>
                <a:latin typeface="Tinos"/>
                <a:ea typeface="Tinos"/>
                <a:cs typeface="Tinos"/>
                <a:sym typeface="Tinos"/>
              </a:defRPr>
            </a:lvl2pPr>
            <a:lvl3pPr lvl="2" algn="r">
              <a:buNone/>
              <a:defRPr sz="1200">
                <a:solidFill>
                  <a:schemeClr val="dk2"/>
                </a:solidFill>
                <a:latin typeface="Tinos"/>
                <a:ea typeface="Tinos"/>
                <a:cs typeface="Tinos"/>
                <a:sym typeface="Tinos"/>
              </a:defRPr>
            </a:lvl3pPr>
            <a:lvl4pPr lvl="3" algn="r">
              <a:buNone/>
              <a:defRPr sz="1200">
                <a:solidFill>
                  <a:schemeClr val="dk2"/>
                </a:solidFill>
                <a:latin typeface="Tinos"/>
                <a:ea typeface="Tinos"/>
                <a:cs typeface="Tinos"/>
                <a:sym typeface="Tinos"/>
              </a:defRPr>
            </a:lvl4pPr>
            <a:lvl5pPr lvl="4" algn="r">
              <a:buNone/>
              <a:defRPr sz="1200">
                <a:solidFill>
                  <a:schemeClr val="dk2"/>
                </a:solidFill>
                <a:latin typeface="Tinos"/>
                <a:ea typeface="Tinos"/>
                <a:cs typeface="Tinos"/>
                <a:sym typeface="Tinos"/>
              </a:defRPr>
            </a:lvl5pPr>
            <a:lvl6pPr lvl="5" algn="r">
              <a:buNone/>
              <a:defRPr sz="1200">
                <a:solidFill>
                  <a:schemeClr val="dk2"/>
                </a:solidFill>
                <a:latin typeface="Tinos"/>
                <a:ea typeface="Tinos"/>
                <a:cs typeface="Tinos"/>
                <a:sym typeface="Tinos"/>
              </a:defRPr>
            </a:lvl6pPr>
            <a:lvl7pPr lvl="6" algn="r">
              <a:buNone/>
              <a:defRPr sz="1200">
                <a:solidFill>
                  <a:schemeClr val="dk2"/>
                </a:solidFill>
                <a:latin typeface="Tinos"/>
                <a:ea typeface="Tinos"/>
                <a:cs typeface="Tinos"/>
                <a:sym typeface="Tinos"/>
              </a:defRPr>
            </a:lvl7pPr>
            <a:lvl8pPr lvl="7" algn="r">
              <a:buNone/>
              <a:defRPr sz="1200">
                <a:solidFill>
                  <a:schemeClr val="dk2"/>
                </a:solidFill>
                <a:latin typeface="Tinos"/>
                <a:ea typeface="Tinos"/>
                <a:cs typeface="Tinos"/>
                <a:sym typeface="Tinos"/>
              </a:defRPr>
            </a:lvl8pPr>
            <a:lvl9pPr lvl="8" algn="r">
              <a:buNone/>
              <a:defRPr sz="1200">
                <a:solidFill>
                  <a:schemeClr val="dk2"/>
                </a:solidFill>
                <a:latin typeface="Tinos"/>
                <a:ea typeface="Tinos"/>
                <a:cs typeface="Tinos"/>
                <a:sym typeface="Tino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t/testify.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heartlight.org/articles/201502/20150209_notleftorphans.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publicdomainpictures.net/en/view-image.php?image=178269&amp;picture=choosing-a-nam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ditoy.com/posts/2007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foto.wuestenigel.com/weak-text-on-blackboar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www.flickr.com/photos/hickoryhardscrabble/5083022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912650" y="1915625"/>
            <a:ext cx="5469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 Believe: In the Holy Spirit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dirty="0"/>
              <a:t>If we think of the Holy Spirit merely as a power or influence, our thought will be, "How can I get more of the Holy Spirit?"; but if we think of Him as a divine Person, our thought will be, "How can the Holy Spirit get more of me?" The former conception leads to self-exaltation; the latter conception to self-humiliation, self-</a:t>
            </a:r>
            <a:r>
              <a:rPr lang="en-US" sz="2000" dirty="0" err="1"/>
              <a:t>emptyings</a:t>
            </a:r>
            <a:r>
              <a:rPr lang="en-US" sz="2000" dirty="0"/>
              <a:t> and self-renunciation. - R.A. Torrey</a:t>
            </a:r>
            <a:endParaRPr sz="2000" dirty="0"/>
          </a:p>
        </p:txBody>
      </p:sp>
      <p:sp>
        <p:nvSpPr>
          <p:cNvPr id="99" name="Google Shape;99;p1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403154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7A6E3-8FC4-5ACA-C9FE-8278DB056E1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2E0A7F1-E9DD-2403-F489-855AA04A370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4D5828F-34D8-E1CC-2C48-662C7AA4E3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2806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1912024" y="2116750"/>
            <a:ext cx="598732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2.</a:t>
            </a:r>
            <a:endParaRPr dirty="0"/>
          </a:p>
          <a:p>
            <a:pPr marL="0" lvl="0" indent="0" algn="l" rtl="0">
              <a:spcBef>
                <a:spcPts val="0"/>
              </a:spcBef>
              <a:spcAft>
                <a:spcPts val="0"/>
              </a:spcAft>
              <a:buNone/>
            </a:pPr>
            <a:r>
              <a:rPr lang="en-US" dirty="0"/>
              <a:t>The Work of the Holy Spirit in us</a:t>
            </a:r>
            <a:endParaRPr dirty="0"/>
          </a:p>
        </p:txBody>
      </p:sp>
      <p:sp>
        <p:nvSpPr>
          <p:cNvPr id="93" name="Google Shape;93;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3" name="Subtitle 2">
            <a:extLst>
              <a:ext uri="{FF2B5EF4-FFF2-40B4-BE49-F238E27FC236}">
                <a16:creationId xmlns:a16="http://schemas.microsoft.com/office/drawing/2014/main" id="{BC0A517F-047B-AF8D-CA0B-93AE9CD4B67E}"/>
              </a:ext>
            </a:extLst>
          </p:cNvPr>
          <p:cNvSpPr>
            <a:spLocks noGrp="1"/>
          </p:cNvSpPr>
          <p:nvPr>
            <p:ph type="subTitle" idx="1"/>
          </p:nvPr>
        </p:nvSpPr>
        <p:spPr/>
        <p:txBody>
          <a:bodyPr/>
          <a:lstStyle/>
          <a:p>
            <a:r>
              <a:rPr lang="en-US" dirty="0"/>
              <a:t>Testifies about Christ, Illuminates Scripture, and Sanctifies</a:t>
            </a:r>
          </a:p>
        </p:txBody>
      </p:sp>
    </p:spTree>
    <p:extLst>
      <p:ext uri="{BB962C8B-B14F-4D97-AF65-F5344CB8AC3E}">
        <p14:creationId xmlns:p14="http://schemas.microsoft.com/office/powerpoint/2010/main" val="144091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ctrTitle" idx="4294967295"/>
          </p:nvPr>
        </p:nvSpPr>
        <p:spPr>
          <a:xfrm>
            <a:off x="1753075" y="2421550"/>
            <a:ext cx="5637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dirty="0"/>
              <a:t>Beginning</a:t>
            </a:r>
          </a:p>
        </p:txBody>
      </p:sp>
      <p:sp>
        <p:nvSpPr>
          <p:cNvPr id="112" name="Google Shape;112;p20"/>
          <p:cNvSpPr txBox="1">
            <a:spLocks noGrp="1"/>
          </p:cNvSpPr>
          <p:nvPr>
            <p:ph type="subTitle" idx="4294967295"/>
          </p:nvPr>
        </p:nvSpPr>
        <p:spPr>
          <a:xfrm>
            <a:off x="1753075" y="3335355"/>
            <a:ext cx="5637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i="1" dirty="0">
                <a:solidFill>
                  <a:srgbClr val="666666"/>
                </a:solidFill>
              </a:rPr>
              <a:t>The Holy Spirit works in the beginning of our Christian life </a:t>
            </a:r>
            <a:endParaRPr sz="1800" i="1" dirty="0">
              <a:solidFill>
                <a:srgbClr val="666666"/>
              </a:solidFill>
            </a:endParaRPr>
          </a:p>
        </p:txBody>
      </p:sp>
      <p:sp>
        <p:nvSpPr>
          <p:cNvPr id="113" name="Google Shape;113;p20"/>
          <p:cNvSpPr/>
          <p:nvPr/>
        </p:nvSpPr>
        <p:spPr>
          <a:xfrm>
            <a:off x="3006036" y="993135"/>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4" name="Google Shape;114;p20"/>
          <p:cNvSpPr/>
          <p:nvPr/>
        </p:nvSpPr>
        <p:spPr>
          <a:xfrm rot="1473024">
            <a:off x="1964430" y="1572741"/>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5" name="Google Shape;115;p20"/>
          <p:cNvSpPr/>
          <p:nvPr/>
        </p:nvSpPr>
        <p:spPr>
          <a:xfrm>
            <a:off x="2599316" y="1049975"/>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6" name="Google Shape;116;p20"/>
          <p:cNvSpPr/>
          <p:nvPr/>
        </p:nvSpPr>
        <p:spPr>
          <a:xfrm rot="2487194">
            <a:off x="2595886" y="2175152"/>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7" name="Google Shape;117;p2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330793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testifies about Christ</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p:txBody>
          <a:bodyPr/>
          <a:lstStyle/>
          <a:p>
            <a:pPr marL="63500" indent="0">
              <a:buNone/>
            </a:pPr>
            <a:r>
              <a:rPr lang="en-US" dirty="0"/>
              <a:t>John 15:26-27 “When the Advocate comes, whom I will send to you from the Father—the Spirit of truth who goes out from the Father—he will testify about me. And you also must testify, for you have been with me from the beginning.</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56850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testifies about Christ</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381825"/>
            <a:ext cx="6784937" cy="3042300"/>
          </a:xfrm>
        </p:spPr>
        <p:txBody>
          <a:bodyPr/>
          <a:lstStyle/>
          <a:p>
            <a:pPr marL="63500" indent="0">
              <a:buNone/>
            </a:pPr>
            <a:r>
              <a:rPr lang="en-US" sz="2400" dirty="0"/>
              <a:t>John 16:8-11 When he comes, he will prove the world to be in the wrong about sin and righteousness and judgment: 9 about sin, because people do not believe in me; 10 about righteousness, because I am going to the Father, where you can see me no longer; 11 and about judgment, because the prince of this world now stands condemned.</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82683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56174" y="719375"/>
            <a:ext cx="6834539"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Holy Spirit testifies about Christ</a:t>
            </a:r>
            <a:endParaRPr dirty="0"/>
          </a:p>
        </p:txBody>
      </p:sp>
      <p:sp>
        <p:nvSpPr>
          <p:cNvPr id="140" name="Google Shape;140;p23"/>
          <p:cNvSpPr txBox="1">
            <a:spLocks noGrp="1"/>
          </p:cNvSpPr>
          <p:nvPr>
            <p:ph type="body" idx="1"/>
          </p:nvPr>
        </p:nvSpPr>
        <p:spPr>
          <a:xfrm>
            <a:off x="4571999" y="1779907"/>
            <a:ext cx="3818714" cy="1734862"/>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0"/>
              </a:spcAft>
              <a:buFont typeface="+mj-lt"/>
              <a:buAutoNum type="arabicPeriod"/>
            </a:pPr>
            <a:r>
              <a:rPr lang="en-US" sz="2000" b="1" dirty="0"/>
              <a:t>Is the spirit testifying to you?</a:t>
            </a:r>
          </a:p>
          <a:p>
            <a:pPr marL="342900" lvl="0" indent="-342900" algn="l" rtl="0">
              <a:spcBef>
                <a:spcPts val="600"/>
              </a:spcBef>
              <a:spcAft>
                <a:spcPts val="0"/>
              </a:spcAft>
              <a:buFont typeface="+mj-lt"/>
              <a:buAutoNum type="arabicPeriod"/>
            </a:pPr>
            <a:r>
              <a:rPr lang="en-US" sz="2000" b="1" dirty="0"/>
              <a:t>Is there someone God has called you to share the Gospel with?</a:t>
            </a:r>
            <a:endParaRPr sz="2000" dirty="0"/>
          </a:p>
        </p:txBody>
      </p:sp>
      <p:sp>
        <p:nvSpPr>
          <p:cNvPr id="141" name="Google Shape;141;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42" name="Google Shape;142;p23"/>
          <p:cNvPicPr preferRelativeResize="0"/>
          <p:nvPr/>
        </p:nvPicPr>
        <p:blipFill>
          <a:blip r:embed="rId3">
            <a:extLst>
              <a:ext uri="{837473B0-CC2E-450A-ABE3-18F120FF3D39}">
                <a1611:picAttrSrcUrl xmlns:a1611="http://schemas.microsoft.com/office/drawing/2016/11/main" r:id="rId4"/>
              </a:ext>
            </a:extLst>
          </a:blip>
          <a:srcRect/>
          <a:stretch/>
        </p:blipFill>
        <p:spPr>
          <a:xfrm>
            <a:off x="1793506" y="1866174"/>
            <a:ext cx="2343493" cy="1562329"/>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
        <p:nvSpPr>
          <p:cNvPr id="2" name="TextBox 1">
            <a:extLst>
              <a:ext uri="{FF2B5EF4-FFF2-40B4-BE49-F238E27FC236}">
                <a16:creationId xmlns:a16="http://schemas.microsoft.com/office/drawing/2014/main" id="{5F96ED05-6E2B-BCDC-5092-A4F3E1FB63B5}"/>
              </a:ext>
            </a:extLst>
          </p:cNvPr>
          <p:cNvSpPr txBox="1"/>
          <p:nvPr/>
        </p:nvSpPr>
        <p:spPr>
          <a:xfrm>
            <a:off x="1793505" y="3577186"/>
            <a:ext cx="2343493" cy="369332"/>
          </a:xfrm>
          <a:prstGeom prst="rect">
            <a:avLst/>
          </a:prstGeom>
          <a:noFill/>
        </p:spPr>
        <p:txBody>
          <a:bodyPr wrap="square" rtlCol="0">
            <a:spAutoFit/>
          </a:bodyPr>
          <a:lstStyle/>
          <a:p>
            <a:r>
              <a:rPr lang="en-US" sz="900" dirty="0">
                <a:hlinkClick r:id="rId4" tooltip="https://www.thebluediamondgallery.com/handwriting/t/testify.html"/>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479710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ctrTitle" idx="4294967295"/>
          </p:nvPr>
        </p:nvSpPr>
        <p:spPr>
          <a:xfrm>
            <a:off x="1753075" y="2421550"/>
            <a:ext cx="5637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6000" dirty="0"/>
              <a:t>Continuation </a:t>
            </a:r>
          </a:p>
        </p:txBody>
      </p:sp>
      <p:sp>
        <p:nvSpPr>
          <p:cNvPr id="112" name="Google Shape;112;p20"/>
          <p:cNvSpPr txBox="1">
            <a:spLocks noGrp="1"/>
          </p:cNvSpPr>
          <p:nvPr>
            <p:ph type="subTitle" idx="4294967295"/>
          </p:nvPr>
        </p:nvSpPr>
        <p:spPr>
          <a:xfrm>
            <a:off x="1753075" y="3335355"/>
            <a:ext cx="5637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i="1" dirty="0">
                <a:solidFill>
                  <a:srgbClr val="666666"/>
                </a:solidFill>
              </a:rPr>
              <a:t>The Holy Spirit continues to work in our Christian life </a:t>
            </a:r>
            <a:endParaRPr sz="1800" i="1" dirty="0">
              <a:solidFill>
                <a:srgbClr val="666666"/>
              </a:solidFill>
            </a:endParaRPr>
          </a:p>
        </p:txBody>
      </p:sp>
      <p:sp>
        <p:nvSpPr>
          <p:cNvPr id="113" name="Google Shape;113;p20"/>
          <p:cNvSpPr/>
          <p:nvPr/>
        </p:nvSpPr>
        <p:spPr>
          <a:xfrm>
            <a:off x="3006036" y="993135"/>
            <a:ext cx="1145591" cy="1160843"/>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4" name="Google Shape;114;p20"/>
          <p:cNvSpPr/>
          <p:nvPr/>
        </p:nvSpPr>
        <p:spPr>
          <a:xfrm rot="1473024">
            <a:off x="1964430" y="1572741"/>
            <a:ext cx="669785" cy="652437"/>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5" name="Google Shape;115;p20"/>
          <p:cNvSpPr/>
          <p:nvPr/>
        </p:nvSpPr>
        <p:spPr>
          <a:xfrm>
            <a:off x="2599316" y="1049975"/>
            <a:ext cx="293240" cy="28495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6" name="Google Shape;116;p20"/>
          <p:cNvSpPr/>
          <p:nvPr/>
        </p:nvSpPr>
        <p:spPr>
          <a:xfrm rot="2487194">
            <a:off x="2595886" y="2175152"/>
            <a:ext cx="208629" cy="202734"/>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17" name="Google Shape;117;p2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75430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Illuminates Scripture and Teaches us</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237701"/>
            <a:ext cx="6836976" cy="3042300"/>
          </a:xfrm>
        </p:spPr>
        <p:txBody>
          <a:bodyPr/>
          <a:lstStyle/>
          <a:p>
            <a:pPr marL="63500" indent="0">
              <a:buNone/>
            </a:pPr>
            <a:r>
              <a:rPr lang="en-US" sz="2400" dirty="0"/>
              <a:t>John 14:15-18 “If you love me, keep my commands. 16 And I will ask the Father, and he will give you another advocate to help you and be with you forever— 17 the Spirit of truth. The world cannot accept him, because it neither sees him nor knows him. But you know him, for he lives with you and will be[c] in you. 18 I will not leave you as orphans; I will come to you. </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12782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Illuminates Scripture and Teaches us</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252926"/>
            <a:ext cx="6784937" cy="3042300"/>
          </a:xfrm>
        </p:spPr>
        <p:txBody>
          <a:bodyPr/>
          <a:lstStyle/>
          <a:p>
            <a:pPr marL="63500" indent="0">
              <a:buNone/>
            </a:pPr>
            <a:r>
              <a:rPr lang="en-US" sz="2400" dirty="0"/>
              <a:t>John 14:25-27 “All this I have spoken while still with you. 26 But the Advocate, the Holy Spirit, whom the Father will send in my name, will teach you all things and will remind you of everything I have said to you. 27 Peace I leave with you; my peace I give you. I do not give to you as the world gives. Do not let your hearts be troubled and do not be afraid.</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1981436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496A2-71E0-EBEF-7C7B-A9D9BFCD5D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1026" name="Picture 2" descr="Star Wars: what would you do if you could use the Force? - SciFiNow -  Science Fiction, Fantasy and Horror">
            <a:extLst>
              <a:ext uri="{FF2B5EF4-FFF2-40B4-BE49-F238E27FC236}">
                <a16:creationId xmlns:a16="http://schemas.microsoft.com/office/drawing/2014/main" id="{DD0F057E-DECF-86A2-B354-A88379F64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537" y="651474"/>
            <a:ext cx="6315163" cy="373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4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C464-ADDD-1220-4AE2-2EEB641154F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804511A-B228-A883-F26C-D514ADAA97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4057EA-545E-BDF7-3B23-95BCD47B7A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257123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brings sanctification</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252926"/>
            <a:ext cx="6784937" cy="3042300"/>
          </a:xfrm>
        </p:spPr>
        <p:txBody>
          <a:bodyPr/>
          <a:lstStyle/>
          <a:p>
            <a:pPr marL="63500" indent="0">
              <a:buNone/>
            </a:pPr>
            <a:r>
              <a:rPr lang="en-US" sz="2400" dirty="0"/>
              <a:t>Romans 8:5-6 Those who live according to the flesh have their minds set on what the flesh desires; but those who live in accordance with the Spirit have their minds set on what the Spirit desires. The mind governed by the flesh is death, but the mind governed by the Spirit is life and peace. </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16336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brings sanctification</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252926"/>
            <a:ext cx="6784937" cy="3042300"/>
          </a:xfrm>
        </p:spPr>
        <p:txBody>
          <a:bodyPr/>
          <a:lstStyle/>
          <a:p>
            <a:pPr marL="63500" indent="0">
              <a:buNone/>
            </a:pPr>
            <a:r>
              <a:rPr lang="en-US" sz="2400" dirty="0"/>
              <a:t>Galatians 5:22-23</a:t>
            </a:r>
          </a:p>
          <a:p>
            <a:pPr marL="63500" indent="0">
              <a:buNone/>
            </a:pPr>
            <a:r>
              <a:rPr lang="en-US" sz="2400" dirty="0"/>
              <a:t>But the fruit of the Spirit is love, joy, peace, forbearance, kindness, goodness, faithfulness, gentleness and self-control. Against such things there is no law.</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30086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56174" y="719375"/>
            <a:ext cx="6834539"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Holy Spirit in our lives</a:t>
            </a:r>
            <a:endParaRPr dirty="0"/>
          </a:p>
        </p:txBody>
      </p:sp>
      <p:sp>
        <p:nvSpPr>
          <p:cNvPr id="140" name="Google Shape;140;p23"/>
          <p:cNvSpPr txBox="1">
            <a:spLocks noGrp="1"/>
          </p:cNvSpPr>
          <p:nvPr>
            <p:ph type="body" idx="1"/>
          </p:nvPr>
        </p:nvSpPr>
        <p:spPr>
          <a:xfrm>
            <a:off x="4571999" y="1779907"/>
            <a:ext cx="3818714" cy="1734862"/>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0"/>
              </a:spcAft>
              <a:buFont typeface="+mj-lt"/>
              <a:buAutoNum type="arabicPeriod"/>
            </a:pPr>
            <a:r>
              <a:rPr lang="en-US" sz="2000" b="1" dirty="0"/>
              <a:t>Ask the Holy Spirit to guide you as you study God’s Word</a:t>
            </a:r>
          </a:p>
          <a:p>
            <a:pPr marL="342900" lvl="0" indent="-342900" algn="l" rtl="0">
              <a:spcBef>
                <a:spcPts val="600"/>
              </a:spcBef>
              <a:spcAft>
                <a:spcPts val="0"/>
              </a:spcAft>
              <a:buFont typeface="+mj-lt"/>
              <a:buAutoNum type="arabicPeriod"/>
            </a:pPr>
            <a:r>
              <a:rPr lang="en-US" sz="2000" b="1" dirty="0"/>
              <a:t>Have the Holy Spirit continue in sanctifying you</a:t>
            </a:r>
            <a:endParaRPr sz="2000" dirty="0"/>
          </a:p>
        </p:txBody>
      </p:sp>
      <p:sp>
        <p:nvSpPr>
          <p:cNvPr id="141" name="Google Shape;141;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142" name="Google Shape;142;p23"/>
          <p:cNvPicPr preferRelativeResize="0"/>
          <p:nvPr/>
        </p:nvPicPr>
        <p:blipFill>
          <a:blip r:embed="rId3">
            <a:extLst>
              <a:ext uri="{837473B0-CC2E-450A-ABE3-18F120FF3D39}">
                <a1611:picAttrSrcUrl xmlns:a1611="http://schemas.microsoft.com/office/drawing/2016/11/main" r:id="rId4"/>
              </a:ext>
            </a:extLst>
          </a:blip>
          <a:srcRect/>
          <a:stretch/>
        </p:blipFill>
        <p:spPr>
          <a:xfrm>
            <a:off x="1754459" y="1684143"/>
            <a:ext cx="2386161" cy="1800425"/>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
        <p:nvSpPr>
          <p:cNvPr id="2" name="TextBox 1">
            <a:extLst>
              <a:ext uri="{FF2B5EF4-FFF2-40B4-BE49-F238E27FC236}">
                <a16:creationId xmlns:a16="http://schemas.microsoft.com/office/drawing/2014/main" id="{5F96ED05-6E2B-BCDC-5092-A4F3E1FB63B5}"/>
              </a:ext>
            </a:extLst>
          </p:cNvPr>
          <p:cNvSpPr txBox="1"/>
          <p:nvPr/>
        </p:nvSpPr>
        <p:spPr>
          <a:xfrm>
            <a:off x="1923700" y="3729094"/>
            <a:ext cx="2083105" cy="369332"/>
          </a:xfrm>
          <a:prstGeom prst="rect">
            <a:avLst/>
          </a:prstGeom>
          <a:noFill/>
        </p:spPr>
        <p:txBody>
          <a:bodyPr wrap="square" rtlCol="0">
            <a:spAutoFit/>
          </a:bodyPr>
          <a:lstStyle/>
          <a:p>
            <a:r>
              <a:rPr lang="en-US" sz="900" dirty="0">
                <a:hlinkClick r:id="rId4" tooltip="https://www.heartlight.org/articles/201502/20150209_notleftorphans.html"/>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65215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1912024" y="2116750"/>
            <a:ext cx="598732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3.</a:t>
            </a:r>
            <a:endParaRPr dirty="0"/>
          </a:p>
          <a:p>
            <a:pPr marL="0" lvl="0" indent="0" algn="l" rtl="0">
              <a:spcBef>
                <a:spcPts val="0"/>
              </a:spcBef>
              <a:spcAft>
                <a:spcPts val="0"/>
              </a:spcAft>
              <a:buNone/>
            </a:pPr>
            <a:r>
              <a:rPr lang="en-US" dirty="0"/>
              <a:t>The Work of the Holy Spirit in the church</a:t>
            </a:r>
            <a:endParaRPr dirty="0"/>
          </a:p>
        </p:txBody>
      </p:sp>
      <p:sp>
        <p:nvSpPr>
          <p:cNvPr id="93" name="Google Shape;93;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3" name="Subtitle 2">
            <a:extLst>
              <a:ext uri="{FF2B5EF4-FFF2-40B4-BE49-F238E27FC236}">
                <a16:creationId xmlns:a16="http://schemas.microsoft.com/office/drawing/2014/main" id="{BC0A517F-047B-AF8D-CA0B-93AE9CD4B67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7105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in the church</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252926"/>
            <a:ext cx="6784937" cy="3042300"/>
          </a:xfrm>
        </p:spPr>
        <p:txBody>
          <a:bodyPr/>
          <a:lstStyle/>
          <a:p>
            <a:pPr marL="63500" indent="0">
              <a:buNone/>
            </a:pPr>
            <a:r>
              <a:rPr lang="en-US" sz="2400" dirty="0"/>
              <a:t>1 Corinthians 12:1-3 </a:t>
            </a:r>
          </a:p>
          <a:p>
            <a:pPr marL="63500" indent="0">
              <a:buNone/>
            </a:pPr>
            <a:r>
              <a:rPr lang="en-US" sz="2000" dirty="0"/>
              <a:t>Now about the gifts of the Spirit, brothers and sisters, I do not want you to be uninformed. 2 You know that when you were pagans, somehow or other you were influenced and led astray to mute idols. 3 Therefore I want you to know that no one who is speaking by the Spirit of God says, “Jesus be cursed,” and no one can say, “Jesus is Lord,” except by the Holy Spirit.</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78538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7F237A-9E66-3BE5-86FC-890DEB98FC2B}"/>
              </a:ext>
            </a:extLst>
          </p:cNvPr>
          <p:cNvSpPr>
            <a:spLocks noGrp="1"/>
          </p:cNvSpPr>
          <p:nvPr>
            <p:ph type="title"/>
          </p:nvPr>
        </p:nvSpPr>
        <p:spPr>
          <a:xfrm>
            <a:off x="1556174" y="719375"/>
            <a:ext cx="6784937" cy="699900"/>
          </a:xfrm>
        </p:spPr>
        <p:txBody>
          <a:bodyPr/>
          <a:lstStyle/>
          <a:p>
            <a:r>
              <a:rPr lang="en-US" dirty="0"/>
              <a:t>The Holy Spirit in the church</a:t>
            </a:r>
          </a:p>
        </p:txBody>
      </p:sp>
      <p:sp>
        <p:nvSpPr>
          <p:cNvPr id="6" name="Text Placeholder 5">
            <a:extLst>
              <a:ext uri="{FF2B5EF4-FFF2-40B4-BE49-F238E27FC236}">
                <a16:creationId xmlns:a16="http://schemas.microsoft.com/office/drawing/2014/main" id="{16D2380B-5DFF-805C-EBBE-F5D7BD42E46D}"/>
              </a:ext>
            </a:extLst>
          </p:cNvPr>
          <p:cNvSpPr>
            <a:spLocks noGrp="1"/>
          </p:cNvSpPr>
          <p:nvPr>
            <p:ph type="body" idx="1"/>
          </p:nvPr>
        </p:nvSpPr>
        <p:spPr>
          <a:xfrm>
            <a:off x="1556174" y="1252926"/>
            <a:ext cx="6784937" cy="3042300"/>
          </a:xfrm>
        </p:spPr>
        <p:txBody>
          <a:bodyPr/>
          <a:lstStyle/>
          <a:p>
            <a:pPr marL="63500" indent="0">
              <a:buNone/>
            </a:pPr>
            <a:r>
              <a:rPr lang="en-US" sz="2400" dirty="0"/>
              <a:t>1 Corinthians 12:4-7 </a:t>
            </a:r>
          </a:p>
          <a:p>
            <a:pPr marL="63500" indent="0">
              <a:buNone/>
            </a:pPr>
            <a:r>
              <a:rPr lang="en-US" sz="2000" dirty="0"/>
              <a:t>There are different kinds of gifts, but the same Spirit distributes them. There are different kinds of service, but the same Lord. There are different kinds of working, but in all of them and in everyone it is the same God at work.</a:t>
            </a:r>
          </a:p>
          <a:p>
            <a:pPr marL="63500" indent="0">
              <a:buNone/>
            </a:pPr>
            <a:r>
              <a:rPr lang="en-US" sz="2000" dirty="0"/>
              <a:t>Now to each one the manifestation of the Spirit is given for the common good.</a:t>
            </a:r>
          </a:p>
        </p:txBody>
      </p:sp>
      <p:sp>
        <p:nvSpPr>
          <p:cNvPr id="4" name="Slide Number Placeholder 3">
            <a:extLst>
              <a:ext uri="{FF2B5EF4-FFF2-40B4-BE49-F238E27FC236}">
                <a16:creationId xmlns:a16="http://schemas.microsoft.com/office/drawing/2014/main" id="{DEA73472-D629-90D8-C257-5AE5063F5A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009274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Holy Spirit in the church</a:t>
            </a:r>
            <a:endParaRPr dirty="0"/>
          </a:p>
        </p:txBody>
      </p:sp>
      <p:sp>
        <p:nvSpPr>
          <p:cNvPr id="140" name="Google Shape;140;p23"/>
          <p:cNvSpPr txBox="1">
            <a:spLocks noGrp="1"/>
          </p:cNvSpPr>
          <p:nvPr>
            <p:ph type="body" idx="1"/>
          </p:nvPr>
        </p:nvSpPr>
        <p:spPr>
          <a:xfrm>
            <a:off x="1556175" y="1596850"/>
            <a:ext cx="3199800" cy="259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800" dirty="0"/>
              <a:t>Are you using your gifts of the spirit to encourage and strengthen the church?</a:t>
            </a:r>
            <a:endParaRPr sz="2800" dirty="0"/>
          </a:p>
        </p:txBody>
      </p:sp>
      <p:sp>
        <p:nvSpPr>
          <p:cNvPr id="141" name="Google Shape;141;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2052" name="Picture 4">
            <a:extLst>
              <a:ext uri="{FF2B5EF4-FFF2-40B4-BE49-F238E27FC236}">
                <a16:creationId xmlns:a16="http://schemas.microsoft.com/office/drawing/2014/main" id="{8548B5DA-5CF8-23B6-1547-0D7667A68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575" y="1646664"/>
            <a:ext cx="3289195" cy="18501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Student Leaders – Spiritual Gifts</a:t>
            </a:r>
            <a:endParaRPr dirty="0"/>
          </a:p>
        </p:txBody>
      </p:sp>
      <p:sp>
        <p:nvSpPr>
          <p:cNvPr id="216" name="Google Shape;216;p31"/>
          <p:cNvSpPr txBox="1">
            <a:spLocks noGrp="1"/>
          </p:cNvSpPr>
          <p:nvPr>
            <p:ph type="body" idx="1"/>
          </p:nvPr>
        </p:nvSpPr>
        <p:spPr>
          <a:xfrm>
            <a:off x="1556175" y="141965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Rhoda</a:t>
            </a:r>
            <a:endParaRPr b="1" dirty="0"/>
          </a:p>
          <a:p>
            <a:pPr marL="228600" lvl="0" indent="-228600" algn="l" rtl="0">
              <a:spcBef>
                <a:spcPts val="600"/>
              </a:spcBef>
              <a:spcAft>
                <a:spcPts val="0"/>
              </a:spcAft>
              <a:buFont typeface="+mj-lt"/>
              <a:buAutoNum type="arabicPeriod"/>
            </a:pPr>
            <a:r>
              <a:rPr lang="en" sz="1200" dirty="0"/>
              <a:t>Teaching </a:t>
            </a:r>
          </a:p>
          <a:p>
            <a:pPr marL="228600" lvl="0" indent="-228600" algn="l" rtl="0">
              <a:spcBef>
                <a:spcPts val="600"/>
              </a:spcBef>
              <a:spcAft>
                <a:spcPts val="0"/>
              </a:spcAft>
              <a:buFont typeface="+mj-lt"/>
              <a:buAutoNum type="arabicPeriod"/>
            </a:pPr>
            <a:r>
              <a:rPr lang="en" sz="1200" dirty="0"/>
              <a:t>Pastor/Shepherd</a:t>
            </a:r>
          </a:p>
          <a:p>
            <a:pPr marL="228600" lvl="0" indent="-228600" algn="l" rtl="0">
              <a:spcBef>
                <a:spcPts val="600"/>
              </a:spcBef>
              <a:spcAft>
                <a:spcPts val="0"/>
              </a:spcAft>
              <a:buFont typeface="+mj-lt"/>
              <a:buAutoNum type="arabicPeriod"/>
            </a:pPr>
            <a:r>
              <a:rPr lang="en" sz="1200" dirty="0"/>
              <a:t>Exhortation</a:t>
            </a:r>
            <a:endParaRPr sz="1200" dirty="0"/>
          </a:p>
        </p:txBody>
      </p:sp>
      <p:sp>
        <p:nvSpPr>
          <p:cNvPr id="217" name="Google Shape;217;p31"/>
          <p:cNvSpPr txBox="1">
            <a:spLocks noGrp="1"/>
          </p:cNvSpPr>
          <p:nvPr>
            <p:ph type="body" idx="2"/>
          </p:nvPr>
        </p:nvSpPr>
        <p:spPr>
          <a:xfrm>
            <a:off x="3798225" y="141965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Naomi</a:t>
            </a:r>
            <a:endParaRPr b="1" dirty="0"/>
          </a:p>
          <a:p>
            <a:pPr marL="228600" lvl="0" indent="-228600" algn="l" rtl="0">
              <a:spcBef>
                <a:spcPts val="600"/>
              </a:spcBef>
              <a:spcAft>
                <a:spcPts val="0"/>
              </a:spcAft>
              <a:buFont typeface="+mj-lt"/>
              <a:buAutoNum type="arabicPeriod"/>
            </a:pPr>
            <a:r>
              <a:rPr lang="en-US" sz="1200" dirty="0"/>
              <a:t>Pastor/Shepherd</a:t>
            </a:r>
          </a:p>
          <a:p>
            <a:pPr marL="228600" lvl="0" indent="-228600" algn="l" rtl="0">
              <a:spcBef>
                <a:spcPts val="600"/>
              </a:spcBef>
              <a:spcAft>
                <a:spcPts val="0"/>
              </a:spcAft>
              <a:buFont typeface="+mj-lt"/>
              <a:buAutoNum type="arabicPeriod"/>
            </a:pPr>
            <a:r>
              <a:rPr lang="en-US" sz="1200" dirty="0"/>
              <a:t>Administration </a:t>
            </a:r>
          </a:p>
          <a:p>
            <a:pPr marL="228600" lvl="0" indent="-228600" algn="l" rtl="0">
              <a:spcBef>
                <a:spcPts val="600"/>
              </a:spcBef>
              <a:spcAft>
                <a:spcPts val="0"/>
              </a:spcAft>
              <a:buFont typeface="+mj-lt"/>
              <a:buAutoNum type="arabicPeriod"/>
            </a:pPr>
            <a:r>
              <a:rPr lang="en-US" sz="1200" dirty="0"/>
              <a:t>Faith</a:t>
            </a:r>
          </a:p>
        </p:txBody>
      </p:sp>
      <p:sp>
        <p:nvSpPr>
          <p:cNvPr id="218" name="Google Shape;218;p31"/>
          <p:cNvSpPr txBox="1">
            <a:spLocks noGrp="1"/>
          </p:cNvSpPr>
          <p:nvPr>
            <p:ph type="body" idx="3"/>
          </p:nvPr>
        </p:nvSpPr>
        <p:spPr>
          <a:xfrm>
            <a:off x="6040276" y="141965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err="1"/>
              <a:t>Zeph</a:t>
            </a:r>
            <a:endParaRPr b="1" dirty="0"/>
          </a:p>
          <a:p>
            <a:pPr marL="228600" lvl="0" indent="-228600" algn="l" rtl="0">
              <a:spcBef>
                <a:spcPts val="600"/>
              </a:spcBef>
              <a:spcAft>
                <a:spcPts val="0"/>
              </a:spcAft>
              <a:buFont typeface="+mj-lt"/>
              <a:buAutoNum type="arabicPeriod"/>
            </a:pPr>
            <a:r>
              <a:rPr lang="en-US" sz="1200" dirty="0"/>
              <a:t>Mercy </a:t>
            </a:r>
          </a:p>
          <a:p>
            <a:pPr marL="228600" lvl="0" indent="-228600" algn="l" rtl="0">
              <a:spcBef>
                <a:spcPts val="600"/>
              </a:spcBef>
              <a:spcAft>
                <a:spcPts val="0"/>
              </a:spcAft>
              <a:buFont typeface="+mj-lt"/>
              <a:buAutoNum type="arabicPeriod"/>
            </a:pPr>
            <a:r>
              <a:rPr lang="en-US" sz="1200" dirty="0"/>
              <a:t>Faith</a:t>
            </a:r>
          </a:p>
          <a:p>
            <a:pPr marL="228600" lvl="0" indent="-228600" algn="l" rtl="0">
              <a:spcBef>
                <a:spcPts val="600"/>
              </a:spcBef>
              <a:spcAft>
                <a:spcPts val="0"/>
              </a:spcAft>
              <a:buFont typeface="+mj-lt"/>
              <a:buAutoNum type="arabicPeriod"/>
            </a:pPr>
            <a:r>
              <a:rPr lang="en-US" sz="1200" dirty="0"/>
              <a:t>Serving</a:t>
            </a:r>
          </a:p>
          <a:p>
            <a:pPr marL="0" lvl="0" indent="0" algn="l" rtl="0">
              <a:spcBef>
                <a:spcPts val="600"/>
              </a:spcBef>
              <a:spcAft>
                <a:spcPts val="0"/>
              </a:spcAft>
              <a:buNone/>
            </a:pPr>
            <a:endParaRPr sz="1200" dirty="0"/>
          </a:p>
        </p:txBody>
      </p:sp>
      <p:sp>
        <p:nvSpPr>
          <p:cNvPr id="219" name="Google Shape;219;p3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220" name="Google Shape;220;p31"/>
          <p:cNvSpPr txBox="1">
            <a:spLocks noGrp="1"/>
          </p:cNvSpPr>
          <p:nvPr>
            <p:ph type="body" idx="1"/>
          </p:nvPr>
        </p:nvSpPr>
        <p:spPr>
          <a:xfrm>
            <a:off x="1556175" y="279125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Isaac</a:t>
            </a:r>
            <a:endParaRPr b="1" dirty="0"/>
          </a:p>
          <a:p>
            <a:pPr marL="228600" lvl="0" indent="-228600" algn="l" rtl="0">
              <a:spcBef>
                <a:spcPts val="600"/>
              </a:spcBef>
              <a:spcAft>
                <a:spcPts val="0"/>
              </a:spcAft>
              <a:buFont typeface="+mj-lt"/>
              <a:buAutoNum type="arabicPeriod"/>
            </a:pPr>
            <a:r>
              <a:rPr lang="en-US" sz="1200" dirty="0"/>
              <a:t>Faith </a:t>
            </a:r>
          </a:p>
          <a:p>
            <a:pPr marL="228600" lvl="0" indent="-228600" algn="l" rtl="0">
              <a:spcBef>
                <a:spcPts val="600"/>
              </a:spcBef>
              <a:spcAft>
                <a:spcPts val="0"/>
              </a:spcAft>
              <a:buFont typeface="+mj-lt"/>
              <a:buAutoNum type="arabicPeriod"/>
            </a:pPr>
            <a:r>
              <a:rPr lang="en-US" sz="1200" dirty="0"/>
              <a:t>Mercy</a:t>
            </a:r>
          </a:p>
          <a:p>
            <a:pPr marL="228600" lvl="0" indent="-228600" algn="l" rtl="0">
              <a:spcBef>
                <a:spcPts val="600"/>
              </a:spcBef>
              <a:spcAft>
                <a:spcPts val="0"/>
              </a:spcAft>
              <a:buFont typeface="+mj-lt"/>
              <a:buAutoNum type="arabicPeriod"/>
            </a:pPr>
            <a:r>
              <a:rPr lang="en-US" sz="1200" dirty="0"/>
              <a:t>Discernment and Administration</a:t>
            </a:r>
          </a:p>
        </p:txBody>
      </p:sp>
      <p:sp>
        <p:nvSpPr>
          <p:cNvPr id="221" name="Google Shape;221;p31"/>
          <p:cNvSpPr txBox="1">
            <a:spLocks noGrp="1"/>
          </p:cNvSpPr>
          <p:nvPr>
            <p:ph type="body" idx="2"/>
          </p:nvPr>
        </p:nvSpPr>
        <p:spPr>
          <a:xfrm>
            <a:off x="3798225" y="279125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Raphael</a:t>
            </a:r>
            <a:endParaRPr b="1" dirty="0"/>
          </a:p>
          <a:p>
            <a:pPr marL="228600" lvl="0" indent="-228600" algn="l" rtl="0">
              <a:spcBef>
                <a:spcPts val="600"/>
              </a:spcBef>
              <a:spcAft>
                <a:spcPts val="0"/>
              </a:spcAft>
              <a:buFont typeface="+mj-lt"/>
              <a:buAutoNum type="arabicPeriod"/>
            </a:pPr>
            <a:r>
              <a:rPr lang="en-US" sz="1200" dirty="0"/>
              <a:t>Mercy and Pastor/Shepherd</a:t>
            </a:r>
          </a:p>
          <a:p>
            <a:pPr marL="228600" lvl="0" indent="-228600" algn="l" rtl="0">
              <a:spcBef>
                <a:spcPts val="600"/>
              </a:spcBef>
              <a:spcAft>
                <a:spcPts val="0"/>
              </a:spcAft>
              <a:buFont typeface="+mj-lt"/>
              <a:buAutoNum type="arabicPeriod"/>
            </a:pPr>
            <a:r>
              <a:rPr lang="en-US" sz="1200" dirty="0"/>
              <a:t>Serving and Faith</a:t>
            </a:r>
          </a:p>
          <a:p>
            <a:pPr marL="228600" lvl="0" indent="-228600" algn="l" rtl="0">
              <a:spcBef>
                <a:spcPts val="600"/>
              </a:spcBef>
              <a:spcAft>
                <a:spcPts val="0"/>
              </a:spcAft>
              <a:buFont typeface="+mj-lt"/>
              <a:buAutoNum type="arabicPeriod"/>
            </a:pPr>
            <a:r>
              <a:rPr lang="en-US" sz="1200" dirty="0"/>
              <a:t>Teaching</a:t>
            </a:r>
          </a:p>
        </p:txBody>
      </p:sp>
      <p:sp>
        <p:nvSpPr>
          <p:cNvPr id="222" name="Google Shape;222;p31"/>
          <p:cNvSpPr txBox="1">
            <a:spLocks noGrp="1"/>
          </p:cNvSpPr>
          <p:nvPr>
            <p:ph type="body" idx="3"/>
          </p:nvPr>
        </p:nvSpPr>
        <p:spPr>
          <a:xfrm>
            <a:off x="6040276" y="279125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Daniel</a:t>
            </a:r>
            <a:endParaRPr b="1" dirty="0"/>
          </a:p>
          <a:p>
            <a:pPr marL="228600" lvl="0" indent="-228600" algn="l" rtl="0">
              <a:spcBef>
                <a:spcPts val="600"/>
              </a:spcBef>
              <a:spcAft>
                <a:spcPts val="0"/>
              </a:spcAft>
              <a:buFont typeface="+mj-lt"/>
              <a:buAutoNum type="arabicPeriod"/>
            </a:pPr>
            <a:r>
              <a:rPr lang="en-US" sz="1200" dirty="0"/>
              <a:t>Faith </a:t>
            </a:r>
          </a:p>
          <a:p>
            <a:pPr marL="228600" lvl="0" indent="-228600" algn="l" rtl="0">
              <a:spcBef>
                <a:spcPts val="600"/>
              </a:spcBef>
              <a:spcAft>
                <a:spcPts val="0"/>
              </a:spcAft>
              <a:buFont typeface="+mj-lt"/>
              <a:buAutoNum type="arabicPeriod"/>
            </a:pPr>
            <a:r>
              <a:rPr lang="en-US" sz="1200" dirty="0"/>
              <a:t>Mercy</a:t>
            </a:r>
          </a:p>
          <a:p>
            <a:pPr marL="228600" lvl="0" indent="-228600" algn="l" rtl="0">
              <a:spcBef>
                <a:spcPts val="600"/>
              </a:spcBef>
              <a:spcAft>
                <a:spcPts val="0"/>
              </a:spcAft>
              <a:buFont typeface="+mj-lt"/>
              <a:buAutoNum type="arabicPeriod"/>
            </a:pPr>
            <a:r>
              <a:rPr lang="en-US" sz="1200" dirty="0"/>
              <a:t>Serving</a:t>
            </a:r>
          </a:p>
          <a:p>
            <a:pPr marL="0" lvl="0" indent="0" algn="l" rtl="0">
              <a:spcBef>
                <a:spcPts val="600"/>
              </a:spcBef>
              <a:spcAft>
                <a:spcPts val="0"/>
              </a:spcAft>
              <a:buNone/>
            </a:pPr>
            <a:endParaRPr sz="1200" dirty="0"/>
          </a:p>
        </p:txBody>
      </p:sp>
    </p:spTree>
    <p:extLst>
      <p:ext uri="{BB962C8B-B14F-4D97-AF65-F5344CB8AC3E}">
        <p14:creationId xmlns:p14="http://schemas.microsoft.com/office/powerpoint/2010/main" val="1986876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ctrTitle"/>
          </p:nvPr>
        </p:nvSpPr>
        <p:spPr>
          <a:xfrm>
            <a:off x="1912650" y="1915625"/>
            <a:ext cx="54696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 Believe: In the Holy Spirit</a:t>
            </a:r>
            <a:endParaRPr dirty="0"/>
          </a:p>
        </p:txBody>
      </p:sp>
    </p:spTree>
    <p:extLst>
      <p:ext uri="{BB962C8B-B14F-4D97-AF65-F5344CB8AC3E}">
        <p14:creationId xmlns:p14="http://schemas.microsoft.com/office/powerpoint/2010/main" val="380617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1912024" y="2116750"/>
            <a:ext cx="5987325"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1.</a:t>
            </a:r>
            <a:endParaRPr dirty="0"/>
          </a:p>
          <a:p>
            <a:pPr marL="0" lvl="0" indent="0" algn="l" rtl="0">
              <a:spcBef>
                <a:spcPts val="0"/>
              </a:spcBef>
              <a:spcAft>
                <a:spcPts val="0"/>
              </a:spcAft>
              <a:buNone/>
            </a:pPr>
            <a:r>
              <a:rPr lang="en-US" dirty="0"/>
              <a:t>The Personhood of the Holy Spirit</a:t>
            </a:r>
            <a:endParaRPr dirty="0"/>
          </a:p>
        </p:txBody>
      </p:sp>
      <p:sp>
        <p:nvSpPr>
          <p:cNvPr id="93" name="Google Shape;93;p1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 name="Subtitle 2">
            <a:extLst>
              <a:ext uri="{FF2B5EF4-FFF2-40B4-BE49-F238E27FC236}">
                <a16:creationId xmlns:a16="http://schemas.microsoft.com/office/drawing/2014/main" id="{BC0A517F-047B-AF8D-CA0B-93AE9CD4B67E}"/>
              </a:ext>
            </a:extLst>
          </p:cNvPr>
          <p:cNvSpPr>
            <a:spLocks noGrp="1"/>
          </p:cNvSpPr>
          <p:nvPr>
            <p:ph type="subTitle" idx="1"/>
          </p:nvPr>
        </p:nvSpPr>
        <p:spPr/>
        <p:txBody>
          <a:bodyPr/>
          <a:lstStyle/>
          <a:p>
            <a:r>
              <a:rPr lang="en-US" dirty="0"/>
              <a:t>God the Father, God the Son, God the Holy Spirit- one God three persons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Holy Spirit is given names </a:t>
            </a:r>
            <a:endParaRPr dirty="0"/>
          </a:p>
        </p:txBody>
      </p:sp>
      <p:sp>
        <p:nvSpPr>
          <p:cNvPr id="140" name="Google Shape;140;p23"/>
          <p:cNvSpPr txBox="1">
            <a:spLocks noGrp="1"/>
          </p:cNvSpPr>
          <p:nvPr>
            <p:ph type="body" idx="1"/>
          </p:nvPr>
        </p:nvSpPr>
        <p:spPr>
          <a:xfrm>
            <a:off x="1556174" y="1596850"/>
            <a:ext cx="3818714" cy="259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t>Spirit of God </a:t>
            </a:r>
            <a:r>
              <a:rPr lang="en-US" sz="1800" dirty="0"/>
              <a:t>-Rom. 8:9, Gen. 1:2</a:t>
            </a:r>
          </a:p>
          <a:p>
            <a:pPr marL="0" lvl="0" indent="0" algn="l" rtl="0">
              <a:spcBef>
                <a:spcPts val="600"/>
              </a:spcBef>
              <a:spcAft>
                <a:spcPts val="0"/>
              </a:spcAft>
              <a:buNone/>
            </a:pPr>
            <a:r>
              <a:rPr lang="en-US" sz="1800" b="1" dirty="0"/>
              <a:t>Spirit of Christ </a:t>
            </a:r>
            <a:r>
              <a:rPr lang="en-US" sz="1800" dirty="0"/>
              <a:t>- Rom. 8:9, </a:t>
            </a:r>
          </a:p>
          <a:p>
            <a:pPr marL="0" lvl="0" indent="0" algn="l" rtl="0">
              <a:spcBef>
                <a:spcPts val="600"/>
              </a:spcBef>
              <a:spcAft>
                <a:spcPts val="0"/>
              </a:spcAft>
              <a:buNone/>
            </a:pPr>
            <a:r>
              <a:rPr lang="en-US" sz="1800" b="1" dirty="0"/>
              <a:t>Spirit of your Father </a:t>
            </a:r>
            <a:r>
              <a:rPr lang="en-US" sz="1800" dirty="0"/>
              <a:t>- Matt. 10:20, </a:t>
            </a:r>
          </a:p>
          <a:p>
            <a:pPr marL="0" lvl="0" indent="0" algn="l" rtl="0">
              <a:spcBef>
                <a:spcPts val="600"/>
              </a:spcBef>
              <a:spcAft>
                <a:spcPts val="0"/>
              </a:spcAft>
              <a:buNone/>
            </a:pPr>
            <a:r>
              <a:rPr lang="en-US" sz="1800" b="1" dirty="0"/>
              <a:t>The Spirit of Truth </a:t>
            </a:r>
            <a:r>
              <a:rPr lang="en-US" sz="1800" dirty="0"/>
              <a:t>- John 14:17, 15:26.</a:t>
            </a:r>
          </a:p>
          <a:p>
            <a:pPr marL="0" lvl="0" indent="0" algn="l" rtl="0">
              <a:spcBef>
                <a:spcPts val="600"/>
              </a:spcBef>
              <a:spcAft>
                <a:spcPts val="0"/>
              </a:spcAft>
              <a:buNone/>
            </a:pPr>
            <a:r>
              <a:rPr lang="en-US" sz="1800" b="1" dirty="0"/>
              <a:t>The Spirit of the Lord </a:t>
            </a:r>
            <a:r>
              <a:rPr lang="en-US" sz="1800" dirty="0"/>
              <a:t>- Acts 8:39, Judges 15:14; 1 Sam. 16:12</a:t>
            </a:r>
            <a:endParaRPr sz="1800" dirty="0"/>
          </a:p>
        </p:txBody>
      </p:sp>
      <p:sp>
        <p:nvSpPr>
          <p:cNvPr id="141" name="Google Shape;141;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142" name="Google Shape;142;p23"/>
          <p:cNvPicPr preferRelativeResize="0"/>
          <p:nvPr/>
        </p:nvPicPr>
        <p:blipFill>
          <a:blip r:embed="rId3">
            <a:extLst>
              <a:ext uri="{837473B0-CC2E-450A-ABE3-18F120FF3D39}">
                <a1611:picAttrSrcUrl xmlns:a1611="http://schemas.microsoft.com/office/drawing/2016/11/main" r:id="rId4"/>
              </a:ext>
            </a:extLst>
          </a:blip>
          <a:srcRect/>
          <a:stretch/>
        </p:blipFill>
        <p:spPr>
          <a:xfrm>
            <a:off x="5584582" y="1968813"/>
            <a:ext cx="2388775" cy="1580075"/>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Tree>
    <p:extLst>
      <p:ext uri="{BB962C8B-B14F-4D97-AF65-F5344CB8AC3E}">
        <p14:creationId xmlns:p14="http://schemas.microsoft.com/office/powerpoint/2010/main" val="409910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The Holy Spirit is referred to as a person</a:t>
            </a:r>
            <a:endParaRPr dirty="0"/>
          </a:p>
        </p:txBody>
      </p:sp>
      <p:sp>
        <p:nvSpPr>
          <p:cNvPr id="140" name="Google Shape;140;p23"/>
          <p:cNvSpPr txBox="1">
            <a:spLocks noGrp="1"/>
          </p:cNvSpPr>
          <p:nvPr>
            <p:ph type="body" idx="1"/>
          </p:nvPr>
        </p:nvSpPr>
        <p:spPr>
          <a:xfrm>
            <a:off x="4572000" y="1506426"/>
            <a:ext cx="3818714" cy="259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t>Who - </a:t>
            </a:r>
            <a:r>
              <a:rPr lang="en-US" sz="1800" dirty="0"/>
              <a:t>Rom. 8:11, John 6:63, 1 John 5:6, 1 Cor. 2:12; 2 Tim. 1:14</a:t>
            </a:r>
          </a:p>
          <a:p>
            <a:pPr marL="0" lvl="0" indent="0" algn="l" rtl="0">
              <a:spcBef>
                <a:spcPts val="600"/>
              </a:spcBef>
              <a:spcAft>
                <a:spcPts val="0"/>
              </a:spcAft>
              <a:buNone/>
            </a:pPr>
            <a:r>
              <a:rPr lang="en-US" sz="1800" b="1" dirty="0"/>
              <a:t>He - </a:t>
            </a:r>
            <a:r>
              <a:rPr lang="en-US" sz="1800" dirty="0"/>
              <a:t>John 14:26</a:t>
            </a:r>
          </a:p>
          <a:p>
            <a:pPr marL="0" lvl="0" indent="0" algn="l" rtl="0">
              <a:spcBef>
                <a:spcPts val="600"/>
              </a:spcBef>
              <a:spcAft>
                <a:spcPts val="0"/>
              </a:spcAft>
              <a:buNone/>
            </a:pPr>
            <a:r>
              <a:rPr lang="en-US" sz="1800" b="1" dirty="0"/>
              <a:t>Himself - </a:t>
            </a:r>
            <a:r>
              <a:rPr lang="en-US" sz="1800" dirty="0"/>
              <a:t>Rom. 8:16, Rom. 8:26</a:t>
            </a:r>
            <a:endParaRPr sz="1800" dirty="0"/>
          </a:p>
        </p:txBody>
      </p:sp>
      <p:sp>
        <p:nvSpPr>
          <p:cNvPr id="141" name="Google Shape;141;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42" name="Google Shape;142;p23"/>
          <p:cNvPicPr preferRelativeResize="0"/>
          <p:nvPr/>
        </p:nvPicPr>
        <p:blipFill>
          <a:blip r:embed="rId3">
            <a:extLst>
              <a:ext uri="{837473B0-CC2E-450A-ABE3-18F120FF3D39}">
                <a1611:picAttrSrcUrl xmlns:a1611="http://schemas.microsoft.com/office/drawing/2016/11/main" r:id="rId4"/>
              </a:ext>
            </a:extLst>
          </a:blip>
          <a:srcRect/>
          <a:stretch/>
        </p:blipFill>
        <p:spPr>
          <a:xfrm>
            <a:off x="1780196" y="1857301"/>
            <a:ext cx="2370112" cy="1580075"/>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
        <p:nvSpPr>
          <p:cNvPr id="2" name="TextBox 1">
            <a:extLst>
              <a:ext uri="{FF2B5EF4-FFF2-40B4-BE49-F238E27FC236}">
                <a16:creationId xmlns:a16="http://schemas.microsoft.com/office/drawing/2014/main" id="{5F96ED05-6E2B-BCDC-5092-A4F3E1FB63B5}"/>
              </a:ext>
            </a:extLst>
          </p:cNvPr>
          <p:cNvSpPr txBox="1"/>
          <p:nvPr/>
        </p:nvSpPr>
        <p:spPr>
          <a:xfrm>
            <a:off x="1780196" y="3506070"/>
            <a:ext cx="2370112" cy="369332"/>
          </a:xfrm>
          <a:prstGeom prst="rect">
            <a:avLst/>
          </a:prstGeom>
          <a:noFill/>
        </p:spPr>
        <p:txBody>
          <a:bodyPr wrap="square" rtlCol="0">
            <a:spAutoFit/>
          </a:bodyPr>
          <a:lstStyle/>
          <a:p>
            <a:r>
              <a:rPr lang="en-US" sz="900">
                <a:hlinkClick r:id="rId4" tooltip="https://editoy.com/posts/20074"/>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69320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Personhood of the Holy Spirit</a:t>
            </a:r>
            <a:endParaRPr dirty="0"/>
          </a:p>
        </p:txBody>
      </p:sp>
      <p:sp>
        <p:nvSpPr>
          <p:cNvPr id="216" name="Google Shape;216;p31"/>
          <p:cNvSpPr txBox="1">
            <a:spLocks noGrp="1"/>
          </p:cNvSpPr>
          <p:nvPr>
            <p:ph type="body" idx="1"/>
          </p:nvPr>
        </p:nvSpPr>
        <p:spPr>
          <a:xfrm>
            <a:off x="1556175" y="1293275"/>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Grieves</a:t>
            </a:r>
            <a:endParaRPr b="1" dirty="0"/>
          </a:p>
          <a:p>
            <a:pPr marL="0" lvl="0" indent="0" algn="l" rtl="0">
              <a:spcBef>
                <a:spcPts val="600"/>
              </a:spcBef>
              <a:spcAft>
                <a:spcPts val="0"/>
              </a:spcAft>
              <a:buNone/>
            </a:pPr>
            <a:r>
              <a:rPr lang="en-US" sz="1200" dirty="0"/>
              <a:t>Isaiah 63:10, Eph. 4:30</a:t>
            </a:r>
            <a:endParaRPr sz="1200" dirty="0"/>
          </a:p>
        </p:txBody>
      </p:sp>
      <p:sp>
        <p:nvSpPr>
          <p:cNvPr id="217" name="Google Shape;217;p31"/>
          <p:cNvSpPr txBox="1">
            <a:spLocks noGrp="1"/>
          </p:cNvSpPr>
          <p:nvPr>
            <p:ph type="body" idx="2"/>
          </p:nvPr>
        </p:nvSpPr>
        <p:spPr>
          <a:xfrm>
            <a:off x="3798223" y="1201671"/>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Loves</a:t>
            </a:r>
            <a:endParaRPr b="1" dirty="0"/>
          </a:p>
          <a:p>
            <a:pPr marL="0" lvl="0" indent="0" algn="l" rtl="0">
              <a:spcBef>
                <a:spcPts val="600"/>
              </a:spcBef>
              <a:spcAft>
                <a:spcPts val="0"/>
              </a:spcAft>
              <a:buNone/>
            </a:pPr>
            <a:r>
              <a:rPr lang="en-US" sz="1200" dirty="0"/>
              <a:t>Rom. 15:30</a:t>
            </a:r>
            <a:endParaRPr sz="1200" dirty="0"/>
          </a:p>
        </p:txBody>
      </p:sp>
      <p:sp>
        <p:nvSpPr>
          <p:cNvPr id="218" name="Google Shape;218;p31"/>
          <p:cNvSpPr txBox="1">
            <a:spLocks noGrp="1"/>
          </p:cNvSpPr>
          <p:nvPr>
            <p:ph type="body" idx="3"/>
          </p:nvPr>
        </p:nvSpPr>
        <p:spPr>
          <a:xfrm>
            <a:off x="6040276" y="1201671"/>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Has a Mind</a:t>
            </a:r>
            <a:endParaRPr b="1" dirty="0"/>
          </a:p>
          <a:p>
            <a:pPr marL="0" lvl="0" indent="0" algn="l" rtl="0">
              <a:spcBef>
                <a:spcPts val="600"/>
              </a:spcBef>
              <a:spcAft>
                <a:spcPts val="0"/>
              </a:spcAft>
              <a:buNone/>
            </a:pPr>
            <a:r>
              <a:rPr lang="en-US" sz="1200" dirty="0"/>
              <a:t>Rom. 8:27</a:t>
            </a:r>
            <a:endParaRPr sz="1200" dirty="0"/>
          </a:p>
        </p:txBody>
      </p:sp>
      <p:sp>
        <p:nvSpPr>
          <p:cNvPr id="219" name="Google Shape;219;p3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0" name="Google Shape;220;p31"/>
          <p:cNvSpPr txBox="1">
            <a:spLocks noGrp="1"/>
          </p:cNvSpPr>
          <p:nvPr>
            <p:ph type="body" idx="1"/>
          </p:nvPr>
        </p:nvSpPr>
        <p:spPr>
          <a:xfrm>
            <a:off x="1556175" y="1914464"/>
            <a:ext cx="2132700" cy="1423800"/>
          </a:xfrm>
          <a:prstGeom prst="rect">
            <a:avLst/>
          </a:prstGeom>
        </p:spPr>
        <p:txBody>
          <a:bodyPr spcFirstLastPara="1" wrap="square" lIns="91425" tIns="91425" rIns="91425" bIns="91425" anchor="t" anchorCtr="0">
            <a:noAutofit/>
          </a:bodyPr>
          <a:lstStyle/>
          <a:p>
            <a:pPr marL="0" indent="0">
              <a:buNone/>
            </a:pPr>
            <a:r>
              <a:rPr lang="en-US" b="1" dirty="0"/>
              <a:t>Can be resisted</a:t>
            </a:r>
            <a:endParaRPr b="1" dirty="0"/>
          </a:p>
          <a:p>
            <a:pPr marL="0" lvl="0" indent="0" algn="l" rtl="0">
              <a:spcBef>
                <a:spcPts val="600"/>
              </a:spcBef>
              <a:spcAft>
                <a:spcPts val="0"/>
              </a:spcAft>
              <a:buNone/>
            </a:pPr>
            <a:r>
              <a:rPr lang="en-US" sz="1200" dirty="0"/>
              <a:t>Acts 7:51</a:t>
            </a:r>
            <a:endParaRPr sz="1200" dirty="0"/>
          </a:p>
        </p:txBody>
      </p:sp>
      <p:sp>
        <p:nvSpPr>
          <p:cNvPr id="221" name="Google Shape;221;p31"/>
          <p:cNvSpPr txBox="1">
            <a:spLocks noGrp="1"/>
          </p:cNvSpPr>
          <p:nvPr>
            <p:ph type="body" idx="2"/>
          </p:nvPr>
        </p:nvSpPr>
        <p:spPr>
          <a:xfrm>
            <a:off x="3798223" y="1899526"/>
            <a:ext cx="2132700"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Knows</a:t>
            </a:r>
            <a:endParaRPr b="1" dirty="0"/>
          </a:p>
          <a:p>
            <a:pPr marL="0" lvl="0" indent="0" algn="l" rtl="0">
              <a:spcBef>
                <a:spcPts val="600"/>
              </a:spcBef>
              <a:spcAft>
                <a:spcPts val="0"/>
              </a:spcAft>
              <a:buNone/>
            </a:pPr>
            <a:r>
              <a:rPr lang="en-US" sz="1200" dirty="0"/>
              <a:t>1 Cor. 2:11</a:t>
            </a:r>
            <a:endParaRPr sz="1200" dirty="0"/>
          </a:p>
        </p:txBody>
      </p:sp>
      <p:sp>
        <p:nvSpPr>
          <p:cNvPr id="222" name="Google Shape;222;p31"/>
          <p:cNvSpPr txBox="1">
            <a:spLocks noGrp="1"/>
          </p:cNvSpPr>
          <p:nvPr>
            <p:ph type="body" idx="3"/>
          </p:nvPr>
        </p:nvSpPr>
        <p:spPr>
          <a:xfrm>
            <a:off x="6040271" y="2650658"/>
            <a:ext cx="2211631" cy="142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Can Be Lied to and Tested</a:t>
            </a:r>
            <a:endParaRPr b="1" dirty="0"/>
          </a:p>
          <a:p>
            <a:pPr marL="0" indent="0">
              <a:buNone/>
            </a:pPr>
            <a:r>
              <a:rPr lang="en-US" sz="1200" dirty="0"/>
              <a:t>Acts 5:1-11 – Ananias and Sapphira</a:t>
            </a:r>
          </a:p>
          <a:p>
            <a:pPr marL="0" indent="0">
              <a:buNone/>
            </a:pPr>
            <a:endParaRPr sz="1200" dirty="0"/>
          </a:p>
        </p:txBody>
      </p:sp>
      <p:sp>
        <p:nvSpPr>
          <p:cNvPr id="2" name="Google Shape;216;p31">
            <a:extLst>
              <a:ext uri="{FF2B5EF4-FFF2-40B4-BE49-F238E27FC236}">
                <a16:creationId xmlns:a16="http://schemas.microsoft.com/office/drawing/2014/main" id="{1DAA6746-0A52-9B19-FC9D-7319DA398C93}"/>
              </a:ext>
            </a:extLst>
          </p:cNvPr>
          <p:cNvSpPr txBox="1">
            <a:spLocks/>
          </p:cNvSpPr>
          <p:nvPr/>
        </p:nvSpPr>
        <p:spPr>
          <a:xfrm>
            <a:off x="1556175" y="2624955"/>
            <a:ext cx="2132700" cy="1423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60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1pPr>
            <a:lvl2pPr marL="914400" marR="0" lvl="1"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2pPr>
            <a:lvl3pPr marL="1371600" marR="0" lvl="2"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3pPr>
            <a:lvl4pPr marL="1828800" marR="0" lvl="3"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4pPr>
            <a:lvl5pPr marL="2286000" marR="0" lvl="4"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5pPr>
            <a:lvl6pPr marL="2743200" marR="0" lvl="5"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6pPr>
            <a:lvl7pPr marL="3200400" marR="0" lvl="6"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7pPr>
            <a:lvl8pPr marL="3657600" marR="0" lvl="7"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8pPr>
            <a:lvl9pPr marL="4114800" marR="0" lvl="8"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9pPr>
          </a:lstStyle>
          <a:p>
            <a:pPr marL="0" indent="0">
              <a:buFont typeface="Tinos"/>
              <a:buNone/>
            </a:pPr>
            <a:r>
              <a:rPr lang="en-US" b="1" dirty="0"/>
              <a:t>Has an awareness of goodness</a:t>
            </a:r>
          </a:p>
          <a:p>
            <a:pPr marL="0" indent="0">
              <a:buFont typeface="Tinos"/>
              <a:buNone/>
            </a:pPr>
            <a:r>
              <a:rPr lang="en-US" sz="1200" dirty="0"/>
              <a:t>Acts 15:28</a:t>
            </a:r>
          </a:p>
        </p:txBody>
      </p:sp>
      <p:sp>
        <p:nvSpPr>
          <p:cNvPr id="3" name="Google Shape;217;p31">
            <a:extLst>
              <a:ext uri="{FF2B5EF4-FFF2-40B4-BE49-F238E27FC236}">
                <a16:creationId xmlns:a16="http://schemas.microsoft.com/office/drawing/2014/main" id="{4D59340A-D93B-4F68-56C8-F0C553826CBE}"/>
              </a:ext>
            </a:extLst>
          </p:cNvPr>
          <p:cNvSpPr txBox="1">
            <a:spLocks/>
          </p:cNvSpPr>
          <p:nvPr/>
        </p:nvSpPr>
        <p:spPr>
          <a:xfrm>
            <a:off x="3798223" y="2624955"/>
            <a:ext cx="2132700" cy="1423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60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1pPr>
            <a:lvl2pPr marL="914400" marR="0" lvl="1"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2pPr>
            <a:lvl3pPr marL="1371600" marR="0" lvl="2"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3pPr>
            <a:lvl4pPr marL="1828800" marR="0" lvl="3"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4pPr>
            <a:lvl5pPr marL="2286000" marR="0" lvl="4"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5pPr>
            <a:lvl6pPr marL="2743200" marR="0" lvl="5"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6pPr>
            <a:lvl7pPr marL="3200400" marR="0" lvl="6"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7pPr>
            <a:lvl8pPr marL="3657600" marR="0" lvl="7"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8pPr>
            <a:lvl9pPr marL="4114800" marR="0" lvl="8"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9pPr>
          </a:lstStyle>
          <a:p>
            <a:pPr marL="0" indent="0">
              <a:buFont typeface="Tinos"/>
              <a:buNone/>
            </a:pPr>
            <a:r>
              <a:rPr lang="en-US" b="1" dirty="0"/>
              <a:t>Makes overseers</a:t>
            </a:r>
          </a:p>
          <a:p>
            <a:pPr marL="0" indent="0">
              <a:buFont typeface="Tinos"/>
              <a:buNone/>
            </a:pPr>
            <a:r>
              <a:rPr lang="en-US" sz="1200" dirty="0"/>
              <a:t>Acts 20:28</a:t>
            </a:r>
          </a:p>
        </p:txBody>
      </p:sp>
      <p:sp>
        <p:nvSpPr>
          <p:cNvPr id="4" name="Google Shape;218;p31">
            <a:extLst>
              <a:ext uri="{FF2B5EF4-FFF2-40B4-BE49-F238E27FC236}">
                <a16:creationId xmlns:a16="http://schemas.microsoft.com/office/drawing/2014/main" id="{53619821-7A0B-E543-FDD5-F055F8E95596}"/>
              </a:ext>
            </a:extLst>
          </p:cNvPr>
          <p:cNvSpPr txBox="1">
            <a:spLocks/>
          </p:cNvSpPr>
          <p:nvPr/>
        </p:nvSpPr>
        <p:spPr>
          <a:xfrm>
            <a:off x="6040276" y="1857614"/>
            <a:ext cx="2132700" cy="1423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60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1pPr>
            <a:lvl2pPr marL="914400" marR="0" lvl="1"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2pPr>
            <a:lvl3pPr marL="1371600" marR="0" lvl="2"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3pPr>
            <a:lvl4pPr marL="1828800" marR="0" lvl="3"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4pPr>
            <a:lvl5pPr marL="2286000" marR="0" lvl="4"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5pPr>
            <a:lvl6pPr marL="2743200" marR="0" lvl="5"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6pPr>
            <a:lvl7pPr marL="3200400" marR="0" lvl="6"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7pPr>
            <a:lvl8pPr marL="3657600" marR="0" lvl="7"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8pPr>
            <a:lvl9pPr marL="4114800" marR="0" lvl="8"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9pPr>
          </a:lstStyle>
          <a:p>
            <a:pPr marL="0" indent="0">
              <a:buFont typeface="Tinos"/>
              <a:buNone/>
            </a:pPr>
            <a:r>
              <a:rPr lang="en-US" b="1" dirty="0"/>
              <a:t>Can be a witness</a:t>
            </a:r>
          </a:p>
          <a:p>
            <a:pPr marL="0" indent="0">
              <a:buFont typeface="Tinos"/>
              <a:buNone/>
            </a:pPr>
            <a:r>
              <a:rPr lang="en-US" sz="1200" dirty="0"/>
              <a:t>Acts 5:32</a:t>
            </a:r>
          </a:p>
        </p:txBody>
      </p:sp>
      <p:sp>
        <p:nvSpPr>
          <p:cNvPr id="5" name="Google Shape;220;p31">
            <a:extLst>
              <a:ext uri="{FF2B5EF4-FFF2-40B4-BE49-F238E27FC236}">
                <a16:creationId xmlns:a16="http://schemas.microsoft.com/office/drawing/2014/main" id="{FAFECAB1-EFD3-50B9-91B3-C8039A162C82}"/>
              </a:ext>
            </a:extLst>
          </p:cNvPr>
          <p:cNvSpPr txBox="1">
            <a:spLocks/>
          </p:cNvSpPr>
          <p:nvPr/>
        </p:nvSpPr>
        <p:spPr>
          <a:xfrm>
            <a:off x="1556175" y="3477237"/>
            <a:ext cx="6420664" cy="9564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eaLnBrk="1" hangingPunct="1">
              <a:lnSpc>
                <a:spcPct val="100000"/>
              </a:lnSpc>
              <a:spcBef>
                <a:spcPts val="60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1pPr>
            <a:lvl2pPr marL="914400" marR="0" lvl="1"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2pPr>
            <a:lvl3pPr marL="1371600" marR="0" lvl="2"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3pPr>
            <a:lvl4pPr marL="1828800" marR="0" lvl="3"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4pPr>
            <a:lvl5pPr marL="2286000" marR="0" lvl="4"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5pPr>
            <a:lvl6pPr marL="2743200" marR="0" lvl="5"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6pPr>
            <a:lvl7pPr marL="3200400" marR="0" lvl="6"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7pPr>
            <a:lvl8pPr marL="3657600" marR="0" lvl="7"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8pPr>
            <a:lvl9pPr marL="4114800" marR="0" lvl="8" indent="-330200" algn="l" rtl="0" eaLnBrk="1" hangingPunct="1">
              <a:lnSpc>
                <a:spcPct val="100000"/>
              </a:lnSpc>
              <a:spcBef>
                <a:spcPts val="0"/>
              </a:spcBef>
              <a:spcAft>
                <a:spcPts val="0"/>
              </a:spcAft>
              <a:buClr>
                <a:schemeClr val="dk1"/>
              </a:buClr>
              <a:buSzPts val="1600"/>
              <a:buFont typeface="Tinos"/>
              <a:buChar char="⬦"/>
              <a:defRPr sz="1600" b="0" i="0" u="none" strike="noStrike" cap="none">
                <a:solidFill>
                  <a:schemeClr val="dk1"/>
                </a:solidFill>
                <a:latin typeface="Tinos"/>
                <a:ea typeface="Tinos"/>
                <a:cs typeface="Tinos"/>
                <a:sym typeface="Tinos"/>
              </a:defRPr>
            </a:lvl9pPr>
          </a:lstStyle>
          <a:p>
            <a:pPr marL="0" indent="0">
              <a:buFont typeface="Tinos"/>
              <a:buNone/>
            </a:pPr>
            <a:r>
              <a:rPr lang="en-US" b="1" dirty="0"/>
              <a:t>Speaks</a:t>
            </a:r>
          </a:p>
          <a:p>
            <a:pPr marL="0" indent="0">
              <a:buFont typeface="Tinos"/>
              <a:buNone/>
            </a:pPr>
            <a:r>
              <a:rPr lang="en-US" sz="1200" dirty="0"/>
              <a:t>2 Sam. 23:2, Acts 8:29, Acts 10:19, Acts 11:12, Acts 13:2, Acts 21:11, Acts 28:25-26, 1 Tim. 4:1, Heb. 3:7-8, Rev. 2:7, 2:11, 17, 29; 3:6, 13, 22. Rev. 14:13, Rev. 22:17, </a:t>
            </a:r>
          </a:p>
        </p:txBody>
      </p:sp>
    </p:spTree>
    <p:extLst>
      <p:ext uri="{BB962C8B-B14F-4D97-AF65-F5344CB8AC3E}">
        <p14:creationId xmlns:p14="http://schemas.microsoft.com/office/powerpoint/2010/main" val="94127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Activities of the Holy Spirit</a:t>
            </a:r>
            <a:endParaRPr dirty="0"/>
          </a:p>
        </p:txBody>
      </p:sp>
      <p:sp>
        <p:nvSpPr>
          <p:cNvPr id="140" name="Google Shape;140;p23"/>
          <p:cNvSpPr txBox="1">
            <a:spLocks noGrp="1"/>
          </p:cNvSpPr>
          <p:nvPr>
            <p:ph type="body" idx="1"/>
          </p:nvPr>
        </p:nvSpPr>
        <p:spPr>
          <a:xfrm>
            <a:off x="4572000" y="1506426"/>
            <a:ext cx="3818714" cy="2592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dirty="0"/>
              <a:t>Teaches - </a:t>
            </a:r>
            <a:r>
              <a:rPr lang="en-US" sz="1800" dirty="0"/>
              <a:t>John 14:26, Luke 12:12</a:t>
            </a:r>
          </a:p>
          <a:p>
            <a:pPr marL="0" lvl="0" indent="0" algn="l" rtl="0">
              <a:spcBef>
                <a:spcPts val="600"/>
              </a:spcBef>
              <a:spcAft>
                <a:spcPts val="0"/>
              </a:spcAft>
              <a:buNone/>
            </a:pPr>
            <a:r>
              <a:rPr lang="en-US" sz="1800" b="1" dirty="0"/>
              <a:t>Intercedes - </a:t>
            </a:r>
            <a:r>
              <a:rPr lang="en-US" sz="1800" dirty="0"/>
              <a:t>Rom. 8:26</a:t>
            </a:r>
          </a:p>
          <a:p>
            <a:pPr marL="0" lvl="0" indent="0" algn="l" rtl="0">
              <a:spcBef>
                <a:spcPts val="600"/>
              </a:spcBef>
              <a:spcAft>
                <a:spcPts val="0"/>
              </a:spcAft>
              <a:buNone/>
            </a:pPr>
            <a:r>
              <a:rPr lang="en-US" sz="1800" b="1" dirty="0"/>
              <a:t>Leads - </a:t>
            </a:r>
            <a:r>
              <a:rPr lang="en-US" sz="1800" dirty="0"/>
              <a:t>Matt. 4:1</a:t>
            </a:r>
          </a:p>
          <a:p>
            <a:pPr marL="0" lvl="0" indent="0" algn="l" rtl="0">
              <a:spcBef>
                <a:spcPts val="600"/>
              </a:spcBef>
              <a:spcAft>
                <a:spcPts val="0"/>
              </a:spcAft>
              <a:buNone/>
            </a:pPr>
            <a:r>
              <a:rPr lang="en-US" sz="1800" b="1" dirty="0"/>
              <a:t>Gives life - </a:t>
            </a:r>
            <a:r>
              <a:rPr lang="en-US" sz="1800" dirty="0"/>
              <a:t>John 6:63</a:t>
            </a:r>
            <a:endParaRPr lang="en-US" sz="1800" b="1" dirty="0"/>
          </a:p>
          <a:p>
            <a:pPr marL="0" lvl="0" indent="0" algn="l" rtl="0">
              <a:spcBef>
                <a:spcPts val="600"/>
              </a:spcBef>
              <a:spcAft>
                <a:spcPts val="0"/>
              </a:spcAft>
              <a:buNone/>
            </a:pPr>
            <a:r>
              <a:rPr lang="en-US" sz="1800" b="1" dirty="0"/>
              <a:t>Filled by - </a:t>
            </a:r>
            <a:r>
              <a:rPr lang="en-US" sz="1800" dirty="0"/>
              <a:t>Acts 2:4</a:t>
            </a:r>
            <a:endParaRPr sz="1800" dirty="0"/>
          </a:p>
        </p:txBody>
      </p:sp>
      <p:sp>
        <p:nvSpPr>
          <p:cNvPr id="141" name="Google Shape;141;p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42" name="Google Shape;142;p23"/>
          <p:cNvPicPr preferRelativeResize="0"/>
          <p:nvPr/>
        </p:nvPicPr>
        <p:blipFill>
          <a:blip r:embed="rId3">
            <a:extLst>
              <a:ext uri="{837473B0-CC2E-450A-ABE3-18F120FF3D39}">
                <a1611:picAttrSrcUrl xmlns:a1611="http://schemas.microsoft.com/office/drawing/2016/11/main" r:id="rId4"/>
              </a:ext>
            </a:extLst>
          </a:blip>
          <a:srcRect/>
          <a:stretch/>
        </p:blipFill>
        <p:spPr>
          <a:xfrm>
            <a:off x="1780196" y="1866174"/>
            <a:ext cx="2370112" cy="1562329"/>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
        <p:nvSpPr>
          <p:cNvPr id="2" name="TextBox 1">
            <a:extLst>
              <a:ext uri="{FF2B5EF4-FFF2-40B4-BE49-F238E27FC236}">
                <a16:creationId xmlns:a16="http://schemas.microsoft.com/office/drawing/2014/main" id="{5F96ED05-6E2B-BCDC-5092-A4F3E1FB63B5}"/>
              </a:ext>
            </a:extLst>
          </p:cNvPr>
          <p:cNvSpPr txBox="1"/>
          <p:nvPr/>
        </p:nvSpPr>
        <p:spPr>
          <a:xfrm>
            <a:off x="1780196" y="3506070"/>
            <a:ext cx="2370112" cy="369332"/>
          </a:xfrm>
          <a:prstGeom prst="rect">
            <a:avLst/>
          </a:prstGeom>
          <a:noFill/>
        </p:spPr>
        <p:txBody>
          <a:bodyPr wrap="square" rtlCol="0">
            <a:spAutoFit/>
          </a:bodyPr>
          <a:lstStyle/>
          <a:p>
            <a:r>
              <a:rPr lang="en-US" sz="900" dirty="0">
                <a:hlinkClick r:id="rId4" tooltip="https://foto.wuestenigel.com/weak-text-on-blackboard/"/>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71178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t>The Holy Spirit mentioned on an equal level with God</a:t>
            </a:r>
            <a:endParaRPr sz="2000" dirty="0"/>
          </a:p>
        </p:txBody>
      </p:sp>
      <p:sp>
        <p:nvSpPr>
          <p:cNvPr id="131" name="Google Shape;131;p22"/>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Matt. 28:19</a:t>
            </a:r>
          </a:p>
          <a:p>
            <a:pPr marL="0" lvl="0" indent="0" algn="l" rtl="0">
              <a:spcBef>
                <a:spcPts val="600"/>
              </a:spcBef>
              <a:spcAft>
                <a:spcPts val="0"/>
              </a:spcAft>
              <a:buNone/>
            </a:pPr>
            <a:r>
              <a:rPr lang="en-US" dirty="0"/>
              <a:t>“Go therefore and make disciples of all the nations, baptizing them in the name of the Father and the Son and the Holy Spirit,”</a:t>
            </a:r>
            <a:endParaRPr dirty="0"/>
          </a:p>
        </p:txBody>
      </p:sp>
      <p:sp>
        <p:nvSpPr>
          <p:cNvPr id="132" name="Google Shape;132;p22"/>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2 Cor. 13:14</a:t>
            </a:r>
            <a:endParaRPr b="1" dirty="0"/>
          </a:p>
          <a:p>
            <a:pPr marL="0" lvl="0" indent="0" algn="l" rtl="0">
              <a:spcBef>
                <a:spcPts val="600"/>
              </a:spcBef>
              <a:spcAft>
                <a:spcPts val="0"/>
              </a:spcAft>
              <a:buNone/>
            </a:pPr>
            <a:r>
              <a:rPr lang="en-US" dirty="0"/>
              <a:t>“The grace of the Lord Jesus Christ, and the love of God, and the fellowship of the Holy Spirit, be with you all.”</a:t>
            </a:r>
            <a:endParaRPr dirty="0"/>
          </a:p>
        </p:txBody>
      </p:sp>
      <p:sp>
        <p:nvSpPr>
          <p:cNvPr id="133" name="Google Shape;133;p22"/>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Eph. 4:4-6</a:t>
            </a:r>
          </a:p>
          <a:p>
            <a:pPr marL="0" lvl="0" indent="0" algn="l" rtl="0">
              <a:spcBef>
                <a:spcPts val="600"/>
              </a:spcBef>
              <a:spcAft>
                <a:spcPts val="0"/>
              </a:spcAft>
              <a:buNone/>
            </a:pPr>
            <a:r>
              <a:rPr lang="en-US" dirty="0"/>
              <a:t>“There is one body and one Spirit, just as also you were called in one hope of your calling;  one Lord, one faith, one baptism,  one God and Father of all who is over all and through all and in all.”</a:t>
            </a:r>
            <a:endParaRPr dirty="0"/>
          </a:p>
        </p:txBody>
      </p:sp>
      <p:sp>
        <p:nvSpPr>
          <p:cNvPr id="134" name="Google Shape;134;p2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378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a:blip r:embed="rId3">
            <a:extLst>
              <a:ext uri="{837473B0-CC2E-450A-ABE3-18F120FF3D39}">
                <a1611:picAttrSrcUrl xmlns:a1611="http://schemas.microsoft.com/office/drawing/2016/11/main" r:id="rId4"/>
              </a:ext>
            </a:extLst>
          </a:blip>
          <a:srcRect/>
          <a:stretch/>
        </p:blipFill>
        <p:spPr>
          <a:xfrm>
            <a:off x="5374887" y="1669317"/>
            <a:ext cx="2746650" cy="1775666"/>
          </a:xfrm>
          <a:prstGeom prst="rect">
            <a:avLst/>
          </a:prstGeom>
          <a:noFill/>
          <a:ln w="114300" cap="flat" cmpd="sng">
            <a:solidFill>
              <a:srgbClr val="FFFFFF"/>
            </a:solidFill>
            <a:prstDash val="solid"/>
            <a:miter lim="8000"/>
            <a:headEnd type="none" w="sm" len="sm"/>
            <a:tailEnd type="none" w="sm" len="sm"/>
          </a:ln>
          <a:effectLst>
            <a:outerShdw dist="38100" dir="2700000" algn="bl" rotWithShape="0">
              <a:schemeClr val="dk1">
                <a:alpha val="12000"/>
              </a:schemeClr>
            </a:outerShdw>
          </a:effectLst>
        </p:spPr>
      </p:pic>
      <p:sp>
        <p:nvSpPr>
          <p:cNvPr id="84" name="Google Shape;84;p16"/>
          <p:cNvSpPr txBox="1">
            <a:spLocks noGrp="1"/>
          </p:cNvSpPr>
          <p:nvPr>
            <p:ph type="ctrTitle" idx="4294967295"/>
          </p:nvPr>
        </p:nvSpPr>
        <p:spPr>
          <a:xfrm>
            <a:off x="1544774" y="1049950"/>
            <a:ext cx="383011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dirty="0"/>
              <a:t>Important?</a:t>
            </a:r>
            <a:endParaRPr sz="6000" dirty="0"/>
          </a:p>
        </p:txBody>
      </p:sp>
      <p:sp>
        <p:nvSpPr>
          <p:cNvPr id="85" name="Google Shape;85;p16"/>
          <p:cNvSpPr txBox="1">
            <a:spLocks noGrp="1"/>
          </p:cNvSpPr>
          <p:nvPr>
            <p:ph type="subTitle" idx="4294967295"/>
          </p:nvPr>
        </p:nvSpPr>
        <p:spPr>
          <a:xfrm>
            <a:off x="1544700" y="2249575"/>
            <a:ext cx="3234300" cy="1680900"/>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0"/>
              </a:spcAft>
              <a:buFont typeface="+mj-lt"/>
              <a:buAutoNum type="arabicPeriod"/>
            </a:pPr>
            <a:r>
              <a:rPr lang="en-US" sz="1800" b="1" dirty="0"/>
              <a:t>We have a relationship with a person not a thing</a:t>
            </a:r>
          </a:p>
          <a:p>
            <a:pPr marL="342900" lvl="0" indent="-342900" algn="l" rtl="0">
              <a:spcBef>
                <a:spcPts val="600"/>
              </a:spcBef>
              <a:spcAft>
                <a:spcPts val="0"/>
              </a:spcAft>
              <a:buFont typeface="+mj-lt"/>
              <a:buAutoNum type="arabicPeriod"/>
            </a:pPr>
            <a:r>
              <a:rPr lang="en-US" sz="1800" b="1" dirty="0"/>
              <a:t>Refocuses our approach to God</a:t>
            </a:r>
          </a:p>
          <a:p>
            <a:pPr marL="342900" lvl="0" indent="-342900" algn="l" rtl="0">
              <a:spcBef>
                <a:spcPts val="600"/>
              </a:spcBef>
              <a:spcAft>
                <a:spcPts val="0"/>
              </a:spcAft>
              <a:buFont typeface="+mj-lt"/>
              <a:buAutoNum type="arabicPeriod"/>
            </a:pPr>
            <a:endParaRPr sz="1800" b="1" dirty="0"/>
          </a:p>
        </p:txBody>
      </p:sp>
      <p:sp>
        <p:nvSpPr>
          <p:cNvPr id="86" name="Google Shape;86;p1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Box 1">
            <a:extLst>
              <a:ext uri="{FF2B5EF4-FFF2-40B4-BE49-F238E27FC236}">
                <a16:creationId xmlns:a16="http://schemas.microsoft.com/office/drawing/2014/main" id="{9335D85E-8CD6-2ECD-87BD-4F1C706AB737}"/>
              </a:ext>
            </a:extLst>
          </p:cNvPr>
          <p:cNvSpPr txBox="1"/>
          <p:nvPr/>
        </p:nvSpPr>
        <p:spPr>
          <a:xfrm>
            <a:off x="5374887" y="3587038"/>
            <a:ext cx="2746650" cy="369332"/>
          </a:xfrm>
          <a:prstGeom prst="rect">
            <a:avLst/>
          </a:prstGeom>
          <a:noFill/>
        </p:spPr>
        <p:txBody>
          <a:bodyPr wrap="square" rtlCol="0">
            <a:spAutoFit/>
          </a:bodyPr>
          <a:lstStyle/>
          <a:p>
            <a:r>
              <a:rPr lang="en-US" sz="900" dirty="0">
                <a:hlinkClick r:id="rId4" tooltip="https://www.flickr.com/photos/hickoryhardscrabble/508302246/"/>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355469231"/>
      </p:ext>
    </p:extLst>
  </p:cSld>
  <p:clrMapOvr>
    <a:masterClrMapping/>
  </p:clrMapOvr>
</p:sld>
</file>

<file path=ppt/theme/theme1.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Quintus%20%C2%B7%20SlidesCarnival" id="{72FFA62F-1E00-E34A-805D-E4DBAD99A0A8}" vid="{34476346-4EAF-5A4A-85E3-7281CB09AD69}"/>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Quintus template</Template>
  <TotalTime>74</TotalTime>
  <Words>1353</Words>
  <Application>Microsoft Macintosh PowerPoint</Application>
  <PresentationFormat>On-screen Show (16:9)</PresentationFormat>
  <Paragraphs>147</Paragraphs>
  <Slides>29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Oswald</vt:lpstr>
      <vt:lpstr>Arial</vt:lpstr>
      <vt:lpstr>Tinos</vt:lpstr>
      <vt:lpstr>Quintus template</vt:lpstr>
      <vt:lpstr>I Believe: In the Holy Spirit</vt:lpstr>
      <vt:lpstr>PowerPoint Presentation</vt:lpstr>
      <vt:lpstr>1. The Personhood of the Holy Spirit</vt:lpstr>
      <vt:lpstr>The Holy Spirit is given names </vt:lpstr>
      <vt:lpstr>The Holy Spirit is referred to as a person</vt:lpstr>
      <vt:lpstr>Personhood of the Holy Spirit</vt:lpstr>
      <vt:lpstr>Activities of the Holy Spirit</vt:lpstr>
      <vt:lpstr>The Holy Spirit mentioned on an equal level with God</vt:lpstr>
      <vt:lpstr>Important?</vt:lpstr>
      <vt:lpstr>PowerPoint Presentation</vt:lpstr>
      <vt:lpstr>PowerPoint Presentation</vt:lpstr>
      <vt:lpstr>2. The Work of the Holy Spirit in us</vt:lpstr>
      <vt:lpstr>Beginning</vt:lpstr>
      <vt:lpstr>The Holy Spirit testifies about Christ</vt:lpstr>
      <vt:lpstr>The Holy Spirit testifies about Christ</vt:lpstr>
      <vt:lpstr>The Holy Spirit testifies about Christ</vt:lpstr>
      <vt:lpstr>Continuation </vt:lpstr>
      <vt:lpstr>The Holy Spirit Illuminates Scripture and Teaches us</vt:lpstr>
      <vt:lpstr>The Holy Spirit Illuminates Scripture and Teaches us</vt:lpstr>
      <vt:lpstr>PowerPoint Presentation</vt:lpstr>
      <vt:lpstr>The Holy Spirit brings sanctification</vt:lpstr>
      <vt:lpstr>The Holy Spirit brings sanctification</vt:lpstr>
      <vt:lpstr>The Holy Spirit in our lives</vt:lpstr>
      <vt:lpstr>3. The Work of the Holy Spirit in the church</vt:lpstr>
      <vt:lpstr>The Holy Spirit in the church</vt:lpstr>
      <vt:lpstr>The Holy Spirit in the church</vt:lpstr>
      <vt:lpstr>The Holy Spirit in the church</vt:lpstr>
      <vt:lpstr>Student Leaders – Spiritual Gifts</vt:lpstr>
      <vt:lpstr>I Believe: In the Holy Spirit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Believe: In the Holy Spirit</dc:title>
  <dc:creator>Rhoda Chan</dc:creator>
  <cp:lastModifiedBy>Rhoda Chan</cp:lastModifiedBy>
  <cp:revision>82</cp:revision>
  <dcterms:created xsi:type="dcterms:W3CDTF">2023-03-25T18:29:49Z</dcterms:created>
  <dcterms:modified xsi:type="dcterms:W3CDTF">2023-03-25T20:28:12Z</dcterms:modified>
</cp:coreProperties>
</file>