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1" r:id="rId1"/>
  </p:sldMasterIdLst>
  <p:sldIdLst>
    <p:sldId id="256" r:id="rId2"/>
    <p:sldId id="265" r:id="rId3"/>
    <p:sldId id="258" r:id="rId4"/>
    <p:sldId id="277" r:id="rId5"/>
    <p:sldId id="267" r:id="rId6"/>
    <p:sldId id="268" r:id="rId7"/>
    <p:sldId id="271" r:id="rId8"/>
    <p:sldId id="273" r:id="rId9"/>
    <p:sldId id="272" r:id="rId10"/>
    <p:sldId id="275" r:id="rId11"/>
    <p:sldId id="276" r:id="rId12"/>
    <p:sldId id="261" r:id="rId13"/>
    <p:sldId id="278" r:id="rId14"/>
    <p:sldId id="280" r:id="rId15"/>
    <p:sldId id="282" r:id="rId16"/>
    <p:sldId id="285" r:id="rId17"/>
    <p:sldId id="283" r:id="rId18"/>
    <p:sldId id="286" r:id="rId19"/>
    <p:sldId id="281" r:id="rId20"/>
    <p:sldId id="262" r:id="rId21"/>
    <p:sldId id="287" r:id="rId22"/>
    <p:sldId id="288" r:id="rId23"/>
    <p:sldId id="289" r:id="rId24"/>
    <p:sldId id="290" r:id="rId25"/>
    <p:sldId id="26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5C70E-2208-1F4E-BB24-906B3A95C75F}" v="67" dt="2023-05-27T19:55:13.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p:scale>
          <a:sx n="107" d="100"/>
          <a:sy n="107" d="100"/>
        </p:scale>
        <p:origin x="1280"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61BEF0D-F0BB-DE4B-95CE-6DB70DBA9567}" type="datetimeFigureOut">
              <a:rPr lang="en-US" smtClean="0"/>
              <a:pPr/>
              <a:t>5/27/23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044953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47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14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128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61BEF0D-F0BB-DE4B-95CE-6DB70DBA9567}" type="datetimeFigureOut">
              <a:rPr lang="en-US" smtClean="0"/>
              <a:pPr/>
              <a:t>5/27/23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8234422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4367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601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7477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5/27/23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49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5/27/23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107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61BEF0D-F0BB-DE4B-95CE-6DB70DBA9567}" type="datetimeFigureOut">
              <a:rPr lang="en-US" smtClean="0"/>
              <a:pPr/>
              <a:t>5/27/23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995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61BEF0D-F0BB-DE4B-95CE-6DB70DBA9567}" type="datetimeFigureOut">
              <a:rPr lang="en-US" smtClean="0"/>
              <a:pPr/>
              <a:t>5/27/23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71303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94681368@N00/5621044339/" TargetMode="External"/><Relationship Id="rId2" Type="http://schemas.openxmlformats.org/officeDocument/2006/relationships/image" Target="../media/image9.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wallpaperflare.com/search?wallpaper=pray&amp;page=3" TargetMode="External"/><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A white dove flying in the sky&#10;&#10;Description automatically generated with medium confidence">
            <a:extLst>
              <a:ext uri="{FF2B5EF4-FFF2-40B4-BE49-F238E27FC236}">
                <a16:creationId xmlns:a16="http://schemas.microsoft.com/office/drawing/2014/main" id="{693951FE-A9A8-FD81-2EC0-2D8E68AFCB29}"/>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393284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Close up image of hands applauding">
            <a:extLst>
              <a:ext uri="{FF2B5EF4-FFF2-40B4-BE49-F238E27FC236}">
                <a16:creationId xmlns:a16="http://schemas.microsoft.com/office/drawing/2014/main" id="{81FD49F0-9B5C-3D8C-4412-1A68972A61F0}"/>
              </a:ext>
            </a:extLst>
          </p:cNvPr>
          <p:cNvPicPr>
            <a:picLocks noChangeAspect="1"/>
          </p:cNvPicPr>
          <p:nvPr/>
        </p:nvPicPr>
        <p:blipFill rotWithShape="1">
          <a:blip r:embed="rId2"/>
          <a:srcRect t="1120" b="14610"/>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F58AB0-0B0A-CE57-0634-76B8C043CD26}"/>
              </a:ext>
            </a:extLst>
          </p:cNvPr>
          <p:cNvSpPr>
            <a:spLocks noGrp="1"/>
          </p:cNvSpPr>
          <p:nvPr>
            <p:ph type="title"/>
          </p:nvPr>
        </p:nvSpPr>
        <p:spPr>
          <a:xfrm>
            <a:off x="6298010" y="4333009"/>
            <a:ext cx="5268177" cy="1086237"/>
          </a:xfrm>
        </p:spPr>
        <p:txBody>
          <a:bodyPr vert="horz" lIns="91440" tIns="45720" rIns="91440" bIns="45720" rtlCol="0" anchor="b">
            <a:normAutofit/>
          </a:bodyPr>
          <a:lstStyle/>
          <a:p>
            <a:pPr>
              <a:lnSpc>
                <a:spcPct val="89000"/>
              </a:lnSpc>
            </a:pPr>
            <a:r>
              <a:rPr lang="en-US" sz="3600" cap="all">
                <a:solidFill>
                  <a:srgbClr val="FFFFFF"/>
                </a:solidFill>
              </a:rPr>
              <a:t>Are you relying on grace or the law?</a:t>
            </a:r>
          </a:p>
        </p:txBody>
      </p:sp>
      <p:sp>
        <p:nvSpPr>
          <p:cNvPr id="20" name="Freeform: Shape 19">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Tree>
    <p:extLst>
      <p:ext uri="{BB962C8B-B14F-4D97-AF65-F5344CB8AC3E}">
        <p14:creationId xmlns:p14="http://schemas.microsoft.com/office/powerpoint/2010/main" val="2000736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Hypocrite Images – Browse 19,603 Stock Photos, Vectors, and Video | Adobe  Stock">
            <a:extLst>
              <a:ext uri="{FF2B5EF4-FFF2-40B4-BE49-F238E27FC236}">
                <a16:creationId xmlns:a16="http://schemas.microsoft.com/office/drawing/2014/main" id="{790288EA-93B4-88C9-046A-021479065A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7" y="-478699"/>
            <a:ext cx="12204167" cy="8121318"/>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F58AB0-0B0A-CE57-0634-76B8C043CD26}"/>
              </a:ext>
            </a:extLst>
          </p:cNvPr>
          <p:cNvSpPr>
            <a:spLocks noGrp="1"/>
          </p:cNvSpPr>
          <p:nvPr>
            <p:ph type="title"/>
          </p:nvPr>
        </p:nvSpPr>
        <p:spPr>
          <a:xfrm>
            <a:off x="6298010" y="4333009"/>
            <a:ext cx="5268177" cy="1086237"/>
          </a:xfrm>
        </p:spPr>
        <p:txBody>
          <a:bodyPr vert="horz" lIns="91440" tIns="45720" rIns="91440" bIns="45720" rtlCol="0" anchor="b">
            <a:normAutofit/>
          </a:bodyPr>
          <a:lstStyle/>
          <a:p>
            <a:pPr>
              <a:lnSpc>
                <a:spcPct val="89000"/>
              </a:lnSpc>
            </a:pPr>
            <a:r>
              <a:rPr lang="en-US" sz="3600" cap="all" dirty="0">
                <a:solidFill>
                  <a:srgbClr val="FFFFFF"/>
                </a:solidFill>
              </a:rPr>
              <a:t>are you living hypocritically</a:t>
            </a:r>
          </a:p>
        </p:txBody>
      </p:sp>
      <p:sp>
        <p:nvSpPr>
          <p:cNvPr id="20" name="Freeform: Shape 19">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Tree>
    <p:extLst>
      <p:ext uri="{BB962C8B-B14F-4D97-AF65-F5344CB8AC3E}">
        <p14:creationId xmlns:p14="http://schemas.microsoft.com/office/powerpoint/2010/main" val="82864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51" name="Group 4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0" name="Picture 26" descr="A blue sky with white clouds&#10;&#10;Description automatically generated with low confidence">
            <a:extLst>
              <a:ext uri="{FF2B5EF4-FFF2-40B4-BE49-F238E27FC236}">
                <a16:creationId xmlns:a16="http://schemas.microsoft.com/office/drawing/2014/main" id="{2618FA3F-4AC5-C6CF-9B2C-DDAEED797FA8}"/>
              </a:ext>
            </a:extLst>
          </p:cNvPr>
          <p:cNvPicPr>
            <a:picLocks noChangeAspect="1"/>
          </p:cNvPicPr>
          <p:nvPr/>
        </p:nvPicPr>
        <p:blipFill rotWithShape="1">
          <a:blip r:embed="rId2"/>
          <a:srcRect t="6084" b="37655"/>
          <a:stretch/>
        </p:blipFill>
        <p:spPr>
          <a:xfrm>
            <a:off x="20" y="10"/>
            <a:ext cx="12191980" cy="6859300"/>
          </a:xfrm>
          <a:prstGeom prst="rect">
            <a:avLst/>
          </a:prstGeom>
        </p:spPr>
      </p:pic>
      <p:sp>
        <p:nvSpPr>
          <p:cNvPr id="53" name="Rectangle 49">
            <a:extLst>
              <a:ext uri="{FF2B5EF4-FFF2-40B4-BE49-F238E27FC236}">
                <a16:creationId xmlns:a16="http://schemas.microsoft.com/office/drawing/2014/main" id="{EF1A96B9-F717-4812-9DB0-C99D99462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6">
            <a:extLst>
              <a:ext uri="{FF2B5EF4-FFF2-40B4-BE49-F238E27FC236}">
                <a16:creationId xmlns:a16="http://schemas.microsoft.com/office/drawing/2014/main" id="{226038F9-8CE0-4A41-9EF0-3A27023DE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6" name="Freeform 6">
            <a:extLst>
              <a:ext uri="{FF2B5EF4-FFF2-40B4-BE49-F238E27FC236}">
                <a16:creationId xmlns:a16="http://schemas.microsoft.com/office/drawing/2014/main" id="{BB5C5996-5C1E-4768-90AE-87BED835C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36209733-BCE2-C89B-FF69-D1372993F120}"/>
              </a:ext>
            </a:extLst>
          </p:cNvPr>
          <p:cNvSpPr>
            <a:spLocks noGrp="1"/>
          </p:cNvSpPr>
          <p:nvPr>
            <p:ph type="title"/>
          </p:nvPr>
        </p:nvSpPr>
        <p:spPr>
          <a:xfrm>
            <a:off x="1915385" y="2198956"/>
            <a:ext cx="8361229" cy="2098226"/>
          </a:xfrm>
        </p:spPr>
        <p:txBody>
          <a:bodyPr vert="horz" lIns="91440" tIns="45720" rIns="91440" bIns="45720" rtlCol="0" anchor="b">
            <a:normAutofit/>
          </a:bodyPr>
          <a:lstStyle/>
          <a:p>
            <a:pPr algn="ctr"/>
            <a:r>
              <a:rPr lang="en-US" dirty="0"/>
              <a:t>Inward Focus Not Outward Focus</a:t>
            </a:r>
          </a:p>
        </p:txBody>
      </p:sp>
    </p:spTree>
    <p:extLst>
      <p:ext uri="{BB962C8B-B14F-4D97-AF65-F5344CB8AC3E}">
        <p14:creationId xmlns:p14="http://schemas.microsoft.com/office/powerpoint/2010/main" val="414598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fontScale="85000" lnSpcReduction="20000"/>
          </a:bodyPr>
          <a:lstStyle/>
          <a:p>
            <a:pPr algn="l"/>
            <a:r>
              <a:rPr lang="en-US" sz="3600" dirty="0"/>
              <a:t>25 Circumcision has value if you observe the law, but if you break the law, you have become as though you had not been circumcised. 26 So then, if those who are not circumcised keep the law’s requirements, will they not be regarded as though they were circumcised? 27 The one who is not circumcised physically and yet obeys the law will condemn you who, even though you have the written code and circumcision, are a lawbreaker.</a:t>
            </a:r>
          </a:p>
        </p:txBody>
      </p:sp>
    </p:spTree>
    <p:extLst>
      <p:ext uri="{BB962C8B-B14F-4D97-AF65-F5344CB8AC3E}">
        <p14:creationId xmlns:p14="http://schemas.microsoft.com/office/powerpoint/2010/main" val="162203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lnSpcReduction="10000"/>
          </a:bodyPr>
          <a:lstStyle/>
          <a:p>
            <a:pPr algn="l"/>
            <a:r>
              <a:rPr lang="en-US" sz="3600" dirty="0"/>
              <a:t>28 A person is not a Jew who is one </a:t>
            </a:r>
            <a:r>
              <a:rPr lang="en-US" sz="3600" dirty="0">
                <a:solidFill>
                  <a:schemeClr val="accent2"/>
                </a:solidFill>
              </a:rPr>
              <a:t>only outwardly</a:t>
            </a:r>
            <a:r>
              <a:rPr lang="en-US" sz="3600" dirty="0"/>
              <a:t>, nor is circumcision </a:t>
            </a:r>
            <a:r>
              <a:rPr lang="en-US" sz="3600" dirty="0">
                <a:solidFill>
                  <a:schemeClr val="accent2"/>
                </a:solidFill>
              </a:rPr>
              <a:t>merely</a:t>
            </a:r>
            <a:r>
              <a:rPr lang="en-US" sz="3600" dirty="0"/>
              <a:t> </a:t>
            </a:r>
            <a:r>
              <a:rPr lang="en-US" sz="3600" dirty="0">
                <a:solidFill>
                  <a:schemeClr val="accent2"/>
                </a:solidFill>
              </a:rPr>
              <a:t>outward </a:t>
            </a:r>
            <a:r>
              <a:rPr lang="en-US" sz="3600" dirty="0"/>
              <a:t>and physical. 29 No, a person is a Jew who is </a:t>
            </a:r>
            <a:r>
              <a:rPr lang="en-US" sz="3600" dirty="0">
                <a:solidFill>
                  <a:schemeClr val="accent4"/>
                </a:solidFill>
              </a:rPr>
              <a:t>one inwardly</a:t>
            </a:r>
            <a:r>
              <a:rPr lang="en-US" sz="3600" dirty="0"/>
              <a:t>; and circumcision is </a:t>
            </a:r>
            <a:r>
              <a:rPr lang="en-US" sz="3600" dirty="0">
                <a:solidFill>
                  <a:schemeClr val="accent4"/>
                </a:solidFill>
              </a:rPr>
              <a:t>circumcision of the heart</a:t>
            </a:r>
            <a:r>
              <a:rPr lang="en-US" sz="3600" dirty="0"/>
              <a:t>, by the Spirit, not by the written code. Such a person’s praise is not from other people, but from God.</a:t>
            </a:r>
          </a:p>
        </p:txBody>
      </p:sp>
    </p:spTree>
    <p:extLst>
      <p:ext uri="{BB962C8B-B14F-4D97-AF65-F5344CB8AC3E}">
        <p14:creationId xmlns:p14="http://schemas.microsoft.com/office/powerpoint/2010/main" val="3535748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0D1FB6E-4797-3CA8-1757-1C45D24076E5}"/>
              </a:ext>
            </a:extLst>
          </p:cNvPr>
          <p:cNvPicPr>
            <a:picLocks noChangeAspect="1"/>
          </p:cNvPicPr>
          <p:nvPr/>
        </p:nvPicPr>
        <p:blipFill rotWithShape="1">
          <a:blip r:embed="rId2">
            <a:alphaModFix amt="40000"/>
          </a:blip>
          <a:srcRect t="1163" b="13609"/>
          <a:stretch/>
        </p:blipFill>
        <p:spPr>
          <a:xfrm>
            <a:off x="20" y="10"/>
            <a:ext cx="12191980" cy="6859300"/>
          </a:xfrm>
          <a:prstGeom prst="rect">
            <a:avLst/>
          </a:prstGeom>
        </p:spPr>
      </p:pic>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2680163" y="2050742"/>
            <a:ext cx="6831673" cy="2756516"/>
          </a:xfrm>
        </p:spPr>
        <p:txBody>
          <a:bodyPr vert="horz" lIns="91440" tIns="45720" rIns="91440" bIns="45720" rtlCol="0">
            <a:normAutofit fontScale="70000" lnSpcReduction="20000"/>
          </a:bodyPr>
          <a:lstStyle/>
          <a:p>
            <a:pPr algn="ctr">
              <a:spcAft>
                <a:spcPts val="600"/>
              </a:spcAft>
            </a:pPr>
            <a:r>
              <a:rPr lang="en-US" sz="5400" dirty="0">
                <a:solidFill>
                  <a:schemeClr val="tx1"/>
                </a:solidFill>
              </a:rPr>
              <a:t>No, a person is a Jew who is one inwardly; and circumcision is circumcision of the heart, by the Spirit, not by the written code.</a:t>
            </a:r>
          </a:p>
        </p:txBody>
      </p:sp>
    </p:spTree>
    <p:extLst>
      <p:ext uri="{BB962C8B-B14F-4D97-AF65-F5344CB8AC3E}">
        <p14:creationId xmlns:p14="http://schemas.microsoft.com/office/powerpoint/2010/main" val="216773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76285" y="1636599"/>
            <a:ext cx="9039429" cy="3584801"/>
          </a:xfrm>
        </p:spPr>
        <p:txBody>
          <a:bodyPr vert="horz" lIns="91440" tIns="45720" rIns="91440" bIns="45720" rtlCol="0">
            <a:normAutofit/>
          </a:bodyPr>
          <a:lstStyle/>
          <a:p>
            <a:pPr algn="ctr">
              <a:spcAft>
                <a:spcPts val="600"/>
              </a:spcAft>
            </a:pPr>
            <a:r>
              <a:rPr lang="en-US" sz="3600" dirty="0">
                <a:solidFill>
                  <a:schemeClr val="tx1"/>
                </a:solidFill>
              </a:rPr>
              <a:t>6 The Lord your God will circumcise your hearts and the hearts of your descendants, so that you may love him with all your heart and with all your soul, and live.</a:t>
            </a:r>
          </a:p>
          <a:p>
            <a:pPr>
              <a:spcAft>
                <a:spcPts val="600"/>
              </a:spcAft>
            </a:pPr>
            <a:r>
              <a:rPr lang="en-US" sz="3600" dirty="0">
                <a:solidFill>
                  <a:schemeClr val="tx1"/>
                </a:solidFill>
              </a:rPr>
              <a:t>	Deuteronomy 30:6</a:t>
            </a:r>
          </a:p>
        </p:txBody>
      </p:sp>
    </p:spTree>
    <p:extLst>
      <p:ext uri="{BB962C8B-B14F-4D97-AF65-F5344CB8AC3E}">
        <p14:creationId xmlns:p14="http://schemas.microsoft.com/office/powerpoint/2010/main" val="1709346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0D1FB6E-4797-3CA8-1757-1C45D24076E5}"/>
              </a:ext>
            </a:extLst>
          </p:cNvPr>
          <p:cNvPicPr>
            <a:picLocks noChangeAspect="1"/>
          </p:cNvPicPr>
          <p:nvPr/>
        </p:nvPicPr>
        <p:blipFill rotWithShape="1">
          <a:blip r:embed="rId2">
            <a:alphaModFix amt="40000"/>
          </a:blip>
          <a:srcRect t="1163" b="13609"/>
          <a:stretch/>
        </p:blipFill>
        <p:spPr>
          <a:xfrm>
            <a:off x="20" y="10"/>
            <a:ext cx="12191980" cy="6859300"/>
          </a:xfrm>
          <a:prstGeom prst="rect">
            <a:avLst/>
          </a:prstGeom>
        </p:spPr>
      </p:pic>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2680163" y="2050741"/>
            <a:ext cx="7452378" cy="3163809"/>
          </a:xfrm>
        </p:spPr>
        <p:txBody>
          <a:bodyPr vert="horz" lIns="91440" tIns="45720" rIns="91440" bIns="45720" rtlCol="0">
            <a:normAutofit/>
          </a:bodyPr>
          <a:lstStyle/>
          <a:p>
            <a:pPr algn="ctr">
              <a:spcAft>
                <a:spcPts val="600"/>
              </a:spcAft>
            </a:pPr>
            <a:r>
              <a:rPr lang="en-US" sz="3600" dirty="0"/>
              <a:t>Such a person’s praise is not from other people, but from God.</a:t>
            </a:r>
            <a:endParaRPr lang="en-US" sz="3600" dirty="0">
              <a:solidFill>
                <a:schemeClr val="tx1"/>
              </a:solidFill>
            </a:endParaRPr>
          </a:p>
        </p:txBody>
      </p:sp>
    </p:spTree>
    <p:extLst>
      <p:ext uri="{BB962C8B-B14F-4D97-AF65-F5344CB8AC3E}">
        <p14:creationId xmlns:p14="http://schemas.microsoft.com/office/powerpoint/2010/main" val="1728880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FD49F0-9B5C-3D8C-4412-1A68972A61F0}"/>
              </a:ext>
            </a:extLst>
          </p:cNvPr>
          <p:cNvPicPr>
            <a:picLocks noChangeAspect="1"/>
          </p:cNvPicPr>
          <p:nvPr/>
        </p:nvPicPr>
        <p:blipFill>
          <a:blip r:embed="rId2"/>
          <a:srcRect t="7812" b="7812"/>
          <a:stretch/>
        </p:blipFill>
        <p:spPr>
          <a:xfrm>
            <a:off x="20" y="0"/>
            <a:ext cx="12191980" cy="6857990"/>
          </a:xfrm>
          <a:prstGeom prst="rect">
            <a:avLst/>
          </a:prstGeom>
        </p:spPr>
      </p:pic>
      <p:sp>
        <p:nvSpPr>
          <p:cNvPr id="18" name="Rectangle 17">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F58AB0-0B0A-CE57-0634-76B8C043CD26}"/>
              </a:ext>
            </a:extLst>
          </p:cNvPr>
          <p:cNvSpPr>
            <a:spLocks noGrp="1"/>
          </p:cNvSpPr>
          <p:nvPr>
            <p:ph type="title"/>
          </p:nvPr>
        </p:nvSpPr>
        <p:spPr>
          <a:xfrm>
            <a:off x="6298010" y="4333009"/>
            <a:ext cx="5268177" cy="1086237"/>
          </a:xfrm>
        </p:spPr>
        <p:txBody>
          <a:bodyPr vert="horz" lIns="91440" tIns="45720" rIns="91440" bIns="45720" rtlCol="0" anchor="b">
            <a:normAutofit/>
          </a:bodyPr>
          <a:lstStyle/>
          <a:p>
            <a:pPr>
              <a:lnSpc>
                <a:spcPct val="89000"/>
              </a:lnSpc>
            </a:pPr>
            <a:r>
              <a:rPr lang="en-US" sz="3600" cap="all" dirty="0">
                <a:solidFill>
                  <a:srgbClr val="FFFFFF"/>
                </a:solidFill>
              </a:rPr>
              <a:t>Focus inwardly not externally </a:t>
            </a:r>
          </a:p>
        </p:txBody>
      </p:sp>
      <p:sp>
        <p:nvSpPr>
          <p:cNvPr id="20" name="Freeform: Shape 19">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Tree>
    <p:extLst>
      <p:ext uri="{BB962C8B-B14F-4D97-AF65-F5344CB8AC3E}">
        <p14:creationId xmlns:p14="http://schemas.microsoft.com/office/powerpoint/2010/main" val="3481789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FD49F0-9B5C-3D8C-4412-1A68972A61F0}"/>
              </a:ext>
            </a:extLst>
          </p:cNvPr>
          <p:cNvPicPr>
            <a:picLocks noChangeAspect="1"/>
          </p:cNvPicPr>
          <p:nvPr/>
        </p:nvPicPr>
        <p:blipFill>
          <a:blip r:embed="rId2">
            <a:extLst>
              <a:ext uri="{837473B0-CC2E-450A-ABE3-18F120FF3D39}">
                <a1611:picAttrSrcUrl xmlns:a1611="http://schemas.microsoft.com/office/drawing/2016/11/main" r:id="rId3"/>
              </a:ext>
            </a:extLst>
          </a:blip>
          <a:srcRect t="7812" b="7812"/>
          <a:stretch/>
        </p:blipFill>
        <p:spPr>
          <a:xfrm>
            <a:off x="20" y="10"/>
            <a:ext cx="12191980" cy="6857990"/>
          </a:xfrm>
          <a:prstGeom prst="rect">
            <a:avLst/>
          </a:prstGeom>
        </p:spPr>
      </p:pic>
      <p:sp>
        <p:nvSpPr>
          <p:cNvPr id="18" name="Rectangle 17">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F58AB0-0B0A-CE57-0634-76B8C043CD26}"/>
              </a:ext>
            </a:extLst>
          </p:cNvPr>
          <p:cNvSpPr>
            <a:spLocks noGrp="1"/>
          </p:cNvSpPr>
          <p:nvPr>
            <p:ph type="title"/>
          </p:nvPr>
        </p:nvSpPr>
        <p:spPr>
          <a:xfrm>
            <a:off x="6298010" y="4333009"/>
            <a:ext cx="5268177" cy="1086237"/>
          </a:xfrm>
        </p:spPr>
        <p:txBody>
          <a:bodyPr vert="horz" lIns="91440" tIns="45720" rIns="91440" bIns="45720" rtlCol="0" anchor="b">
            <a:normAutofit fontScale="90000"/>
          </a:bodyPr>
          <a:lstStyle/>
          <a:p>
            <a:pPr>
              <a:lnSpc>
                <a:spcPct val="89000"/>
              </a:lnSpc>
            </a:pPr>
            <a:r>
              <a:rPr lang="en-US" sz="3600" cap="all" dirty="0">
                <a:solidFill>
                  <a:srgbClr val="FFFFFF"/>
                </a:solidFill>
              </a:rPr>
              <a:t>Realign our focus on god and not ourselves</a:t>
            </a:r>
          </a:p>
        </p:txBody>
      </p:sp>
      <p:sp>
        <p:nvSpPr>
          <p:cNvPr id="20" name="Freeform: Shape 19">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
        <p:nvSpPr>
          <p:cNvPr id="2" name="TextBox 1">
            <a:extLst>
              <a:ext uri="{FF2B5EF4-FFF2-40B4-BE49-F238E27FC236}">
                <a16:creationId xmlns:a16="http://schemas.microsoft.com/office/drawing/2014/main" id="{D9C4BC33-6438-16BA-2CE4-D8DF0999B491}"/>
              </a:ext>
            </a:extLst>
          </p:cNvPr>
          <p:cNvSpPr txBox="1"/>
          <p:nvPr/>
        </p:nvSpPr>
        <p:spPr>
          <a:xfrm>
            <a:off x="20" y="6858000"/>
            <a:ext cx="12191980" cy="230832"/>
          </a:xfrm>
          <a:prstGeom prst="rect">
            <a:avLst/>
          </a:prstGeom>
          <a:noFill/>
        </p:spPr>
        <p:txBody>
          <a:bodyPr wrap="square" rtlCol="0">
            <a:spAutoFit/>
          </a:bodyPr>
          <a:lstStyle/>
          <a:p>
            <a:r>
              <a:rPr lang="en-US" sz="900">
                <a:hlinkClick r:id="rId3" tooltip="https://www.flickr.com/photos/94681368@N00/5621044339/"/>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240090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5BB167-70B9-21DC-101B-7C10348DBEEE}"/>
              </a:ext>
            </a:extLst>
          </p:cNvPr>
          <p:cNvSpPr>
            <a:spLocks noGrp="1"/>
          </p:cNvSpPr>
          <p:nvPr>
            <p:ph type="title"/>
          </p:nvPr>
        </p:nvSpPr>
        <p:spPr>
          <a:xfrm>
            <a:off x="5100824" y="685800"/>
            <a:ext cx="6176776" cy="1485900"/>
          </a:xfrm>
        </p:spPr>
        <p:txBody>
          <a:bodyPr>
            <a:normAutofit/>
          </a:bodyPr>
          <a:lstStyle/>
          <a:p>
            <a:endParaRPr lang="en-US"/>
          </a:p>
        </p:txBody>
      </p:sp>
      <p:pic>
        <p:nvPicPr>
          <p:cNvPr id="1026" name="Picture 2" descr="John H. Gerstner | Resources from Ligonier Ministries">
            <a:extLst>
              <a:ext uri="{FF2B5EF4-FFF2-40B4-BE49-F238E27FC236}">
                <a16:creationId xmlns:a16="http://schemas.microsoft.com/office/drawing/2014/main" id="{744D7847-2BB8-6665-50B3-58DB86188F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3" r="14364"/>
          <a:stretch/>
        </p:blipFill>
        <p:spPr bwMode="auto">
          <a:xfrm>
            <a:off x="-1" y="10"/>
            <a:ext cx="4373546"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78F7E01-C901-606E-3AD6-4BCEE985F387}"/>
              </a:ext>
            </a:extLst>
          </p:cNvPr>
          <p:cNvSpPr>
            <a:spLocks noGrp="1"/>
          </p:cNvSpPr>
          <p:nvPr>
            <p:ph idx="1"/>
          </p:nvPr>
        </p:nvSpPr>
        <p:spPr>
          <a:xfrm>
            <a:off x="5100824" y="2286000"/>
            <a:ext cx="6176776" cy="3581400"/>
          </a:xfrm>
        </p:spPr>
        <p:txBody>
          <a:bodyPr>
            <a:normAutofit/>
          </a:bodyPr>
          <a:lstStyle/>
          <a:p>
            <a:endParaRPr lang="en-US"/>
          </a:p>
        </p:txBody>
      </p:sp>
      <p:pic>
        <p:nvPicPr>
          <p:cNvPr id="1028" name="Picture 4" descr="Tai O Boat Excursion (Hong Kong) - All You Need to Know BEFORE You Go">
            <a:extLst>
              <a:ext uri="{FF2B5EF4-FFF2-40B4-BE49-F238E27FC236}">
                <a16:creationId xmlns:a16="http://schemas.microsoft.com/office/drawing/2014/main" id="{A5460BC8-1988-BE1C-C726-CA9BC71A2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2145" y="-376"/>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4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0" name="Picture 26" descr="A blue sky with white clouds&#10;&#10;Description automatically generated with low confidence">
            <a:extLst>
              <a:ext uri="{FF2B5EF4-FFF2-40B4-BE49-F238E27FC236}">
                <a16:creationId xmlns:a16="http://schemas.microsoft.com/office/drawing/2014/main" id="{2618FA3F-4AC5-C6CF-9B2C-DDAEED797FA8}"/>
              </a:ext>
            </a:extLst>
          </p:cNvPr>
          <p:cNvPicPr>
            <a:picLocks noChangeAspect="1"/>
          </p:cNvPicPr>
          <p:nvPr/>
        </p:nvPicPr>
        <p:blipFill rotWithShape="1">
          <a:blip r:embed="rId2"/>
          <a:srcRect t="6084" b="37655"/>
          <a:stretch/>
        </p:blipFill>
        <p:spPr>
          <a:xfrm>
            <a:off x="20" y="10"/>
            <a:ext cx="12191980" cy="6859300"/>
          </a:xfrm>
          <a:prstGeom prst="rect">
            <a:avLst/>
          </a:prstGeom>
        </p:spPr>
      </p:pic>
      <p:sp>
        <p:nvSpPr>
          <p:cNvPr id="50" name="Rectangle 49">
            <a:extLst>
              <a:ext uri="{FF2B5EF4-FFF2-40B4-BE49-F238E27FC236}">
                <a16:creationId xmlns:a16="http://schemas.microsoft.com/office/drawing/2014/main" id="{EF1A96B9-F717-4812-9DB0-C99D99462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a:extLst>
              <a:ext uri="{FF2B5EF4-FFF2-40B4-BE49-F238E27FC236}">
                <a16:creationId xmlns:a16="http://schemas.microsoft.com/office/drawing/2014/main" id="{226038F9-8CE0-4A41-9EF0-3A27023DE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54" name="Freeform 6">
            <a:extLst>
              <a:ext uri="{FF2B5EF4-FFF2-40B4-BE49-F238E27FC236}">
                <a16:creationId xmlns:a16="http://schemas.microsoft.com/office/drawing/2014/main" id="{BB5C5996-5C1E-4768-90AE-87BED835C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36209733-BCE2-C89B-FF69-D1372993F120}"/>
              </a:ext>
            </a:extLst>
          </p:cNvPr>
          <p:cNvSpPr>
            <a:spLocks noGrp="1"/>
          </p:cNvSpPr>
          <p:nvPr>
            <p:ph type="title"/>
          </p:nvPr>
        </p:nvSpPr>
        <p:spPr>
          <a:xfrm>
            <a:off x="1517821" y="1898389"/>
            <a:ext cx="9156357" cy="2100648"/>
          </a:xfrm>
        </p:spPr>
        <p:txBody>
          <a:bodyPr vert="horz" lIns="91440" tIns="45720" rIns="91440" bIns="45720" rtlCol="0" anchor="b">
            <a:normAutofit fontScale="90000"/>
          </a:bodyPr>
          <a:lstStyle/>
          <a:p>
            <a:pPr algn="ctr"/>
            <a:r>
              <a:rPr lang="en-US" dirty="0"/>
              <a:t>Continue in our Relationship with God</a:t>
            </a:r>
          </a:p>
        </p:txBody>
      </p:sp>
    </p:spTree>
    <p:extLst>
      <p:ext uri="{BB962C8B-B14F-4D97-AF65-F5344CB8AC3E}">
        <p14:creationId xmlns:p14="http://schemas.microsoft.com/office/powerpoint/2010/main" val="3516234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a:bodyPr>
          <a:lstStyle/>
          <a:p>
            <a:pPr algn="l"/>
            <a:r>
              <a:rPr lang="en-US" sz="3600" dirty="0"/>
              <a:t>What advantage, then, is there in being a Jew, or what value is there in circumcision? 2 Much in every way! First of all, </a:t>
            </a:r>
            <a:r>
              <a:rPr lang="en-US" sz="3600" dirty="0">
                <a:solidFill>
                  <a:schemeClr val="accent2"/>
                </a:solidFill>
              </a:rPr>
              <a:t>the Jews have been entrusted with the very words of God.</a:t>
            </a:r>
          </a:p>
        </p:txBody>
      </p:sp>
    </p:spTree>
    <p:extLst>
      <p:ext uri="{BB962C8B-B14F-4D97-AF65-F5344CB8AC3E}">
        <p14:creationId xmlns:p14="http://schemas.microsoft.com/office/powerpoint/2010/main" val="3082726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lnSpcReduction="10000"/>
          </a:bodyPr>
          <a:lstStyle/>
          <a:p>
            <a:pPr algn="l"/>
            <a:r>
              <a:rPr lang="en-US" sz="3600" dirty="0"/>
              <a:t>3 What if some were unfaithful? Will their unfaithfulness nullify God’s faithfulness? 4 Not at all! </a:t>
            </a:r>
            <a:r>
              <a:rPr lang="en-US" sz="3600" dirty="0">
                <a:solidFill>
                  <a:schemeClr val="accent2"/>
                </a:solidFill>
              </a:rPr>
              <a:t>Let God be true, and every human being a liar. </a:t>
            </a:r>
            <a:r>
              <a:rPr lang="en-US" sz="3600" dirty="0"/>
              <a:t>As it is written:</a:t>
            </a:r>
          </a:p>
          <a:p>
            <a:pPr algn="l"/>
            <a:r>
              <a:rPr lang="en-US" sz="3600" dirty="0"/>
              <a:t>	“So that you may be proved right when you speak </a:t>
            </a:r>
          </a:p>
          <a:p>
            <a:pPr algn="l"/>
            <a:r>
              <a:rPr lang="en-US" sz="3600" dirty="0"/>
              <a:t>	and prevail when you judge.”</a:t>
            </a:r>
          </a:p>
        </p:txBody>
      </p:sp>
    </p:spTree>
    <p:extLst>
      <p:ext uri="{BB962C8B-B14F-4D97-AF65-F5344CB8AC3E}">
        <p14:creationId xmlns:p14="http://schemas.microsoft.com/office/powerpoint/2010/main" val="3981529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fontScale="77500" lnSpcReduction="20000"/>
          </a:bodyPr>
          <a:lstStyle/>
          <a:p>
            <a:pPr algn="l"/>
            <a:r>
              <a:rPr lang="en-US" sz="3600" dirty="0"/>
              <a:t>5 But if our unrighteousness brings out God’s righteousness more clearly, what shall we say? That God is unjust in bringing his wrath on us? (I am using a human argument.) 6 Certainly not! If that were so, </a:t>
            </a:r>
            <a:r>
              <a:rPr lang="en-US" sz="3600" dirty="0">
                <a:solidFill>
                  <a:schemeClr val="accent2"/>
                </a:solidFill>
              </a:rPr>
              <a:t>how could God judge the world? </a:t>
            </a:r>
            <a:r>
              <a:rPr lang="en-US" sz="3600" dirty="0"/>
              <a:t>7 Someone might argue, “If my falsehood enhances God’s truthfulness and so increases his glory, why am I still condemned as a sinner?” 8 </a:t>
            </a:r>
            <a:r>
              <a:rPr lang="en-US" sz="3600" dirty="0">
                <a:solidFill>
                  <a:schemeClr val="accent2"/>
                </a:solidFill>
              </a:rPr>
              <a:t>Why not say—as some slanderously claim that we say—“Let us do evil that good may result”? Their condemnation is just!</a:t>
            </a:r>
          </a:p>
        </p:txBody>
      </p:sp>
    </p:spTree>
    <p:extLst>
      <p:ext uri="{BB962C8B-B14F-4D97-AF65-F5344CB8AC3E}">
        <p14:creationId xmlns:p14="http://schemas.microsoft.com/office/powerpoint/2010/main" val="3261833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3"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6" name="Rectangle 15">
            <a:extLst>
              <a:ext uri="{FF2B5EF4-FFF2-40B4-BE49-F238E27FC236}">
                <a16:creationId xmlns:a16="http://schemas.microsoft.com/office/drawing/2014/main" id="{56C94072-1B34-48FB-9A9C-5A9A0FFC8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1FD49F0-9B5C-3D8C-4412-1A68972A61F0}"/>
              </a:ext>
            </a:extLst>
          </p:cNvPr>
          <p:cNvPicPr>
            <a:picLocks noChangeAspect="1"/>
          </p:cNvPicPr>
          <p:nvPr/>
        </p:nvPicPr>
        <p:blipFill>
          <a:blip r:embed="rId2">
            <a:extLst>
              <a:ext uri="{837473B0-CC2E-450A-ABE3-18F120FF3D39}">
                <a1611:picAttrSrcUrl xmlns:a1611="http://schemas.microsoft.com/office/drawing/2016/11/main" r:id="rId3"/>
              </a:ext>
            </a:extLst>
          </a:blip>
          <a:srcRect t="7905" b="7905"/>
          <a:stretch/>
        </p:blipFill>
        <p:spPr>
          <a:xfrm>
            <a:off x="20" y="0"/>
            <a:ext cx="12191980" cy="6857990"/>
          </a:xfrm>
          <a:prstGeom prst="rect">
            <a:avLst/>
          </a:prstGeom>
        </p:spPr>
      </p:pic>
      <p:sp>
        <p:nvSpPr>
          <p:cNvPr id="18" name="Rectangle 17">
            <a:extLst>
              <a:ext uri="{FF2B5EF4-FFF2-40B4-BE49-F238E27FC236}">
                <a16:creationId xmlns:a16="http://schemas.microsoft.com/office/drawing/2014/main" id="{1D5941F3-0256-4E90-BBBC-5A6EDEB8E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F58AB0-0B0A-CE57-0634-76B8C043CD26}"/>
              </a:ext>
            </a:extLst>
          </p:cNvPr>
          <p:cNvSpPr>
            <a:spLocks noGrp="1"/>
          </p:cNvSpPr>
          <p:nvPr>
            <p:ph type="title"/>
          </p:nvPr>
        </p:nvSpPr>
        <p:spPr>
          <a:xfrm>
            <a:off x="6298010" y="4333009"/>
            <a:ext cx="5268177" cy="1086237"/>
          </a:xfrm>
        </p:spPr>
        <p:txBody>
          <a:bodyPr vert="horz" lIns="91440" tIns="45720" rIns="91440" bIns="45720" rtlCol="0" anchor="b">
            <a:normAutofit/>
          </a:bodyPr>
          <a:lstStyle/>
          <a:p>
            <a:pPr>
              <a:lnSpc>
                <a:spcPct val="89000"/>
              </a:lnSpc>
            </a:pPr>
            <a:r>
              <a:rPr lang="en-US" sz="3600" cap="all" dirty="0">
                <a:solidFill>
                  <a:srgbClr val="FFFFFF"/>
                </a:solidFill>
              </a:rPr>
              <a:t>Continue in our walk with god</a:t>
            </a:r>
          </a:p>
        </p:txBody>
      </p:sp>
      <p:sp>
        <p:nvSpPr>
          <p:cNvPr id="20" name="Freeform: Shape 19">
            <a:extLst>
              <a:ext uri="{FF2B5EF4-FFF2-40B4-BE49-F238E27FC236}">
                <a16:creationId xmlns:a16="http://schemas.microsoft.com/office/drawing/2014/main" id="{A5019358-4900-4555-99FF-EF6AE90B8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70000"/>
            </a:srgbClr>
          </a:solidFill>
          <a:ln w="0">
            <a:noFill/>
            <a:prstDash val="solid"/>
            <a:round/>
            <a:headEnd/>
            <a:tailEnd/>
          </a:ln>
        </p:spPr>
      </p:sp>
    </p:spTree>
    <p:extLst>
      <p:ext uri="{BB962C8B-B14F-4D97-AF65-F5344CB8AC3E}">
        <p14:creationId xmlns:p14="http://schemas.microsoft.com/office/powerpoint/2010/main" val="109391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dove flying in the sky&#10;&#10;Description automatically generated with medium confidence">
            <a:extLst>
              <a:ext uri="{FF2B5EF4-FFF2-40B4-BE49-F238E27FC236}">
                <a16:creationId xmlns:a16="http://schemas.microsoft.com/office/drawing/2014/main" id="{693951FE-A9A8-FD81-2EC0-2D8E68AFCB29}"/>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2471238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5">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4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8"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40" name="Picture 26" descr="A blue sky with white clouds&#10;&#10;Description automatically generated with low confidence">
            <a:extLst>
              <a:ext uri="{FF2B5EF4-FFF2-40B4-BE49-F238E27FC236}">
                <a16:creationId xmlns:a16="http://schemas.microsoft.com/office/drawing/2014/main" id="{2618FA3F-4AC5-C6CF-9B2C-DDAEED797FA8}"/>
              </a:ext>
            </a:extLst>
          </p:cNvPr>
          <p:cNvPicPr>
            <a:picLocks noChangeAspect="1"/>
          </p:cNvPicPr>
          <p:nvPr/>
        </p:nvPicPr>
        <p:blipFill rotWithShape="1">
          <a:blip r:embed="rId2"/>
          <a:srcRect t="6084" b="37655"/>
          <a:stretch/>
        </p:blipFill>
        <p:spPr>
          <a:xfrm>
            <a:off x="20" y="10"/>
            <a:ext cx="12191980" cy="6859300"/>
          </a:xfrm>
          <a:prstGeom prst="rect">
            <a:avLst/>
          </a:prstGeom>
        </p:spPr>
      </p:pic>
      <p:sp>
        <p:nvSpPr>
          <p:cNvPr id="44" name="Rectangle 49">
            <a:extLst>
              <a:ext uri="{FF2B5EF4-FFF2-40B4-BE49-F238E27FC236}">
                <a16:creationId xmlns:a16="http://schemas.microsoft.com/office/drawing/2014/main" id="{EF1A96B9-F717-4812-9DB0-C99D99462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60" y="1137137"/>
            <a:ext cx="9867482" cy="4570327"/>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6">
            <a:extLst>
              <a:ext uri="{FF2B5EF4-FFF2-40B4-BE49-F238E27FC236}">
                <a16:creationId xmlns:a16="http://schemas.microsoft.com/office/drawing/2014/main" id="{226038F9-8CE0-4A41-9EF0-3A27023DE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49" name="Freeform 6">
            <a:extLst>
              <a:ext uri="{FF2B5EF4-FFF2-40B4-BE49-F238E27FC236}">
                <a16:creationId xmlns:a16="http://schemas.microsoft.com/office/drawing/2014/main" id="{BB5C5996-5C1E-4768-90AE-87BED835C6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4" name="Title 3">
            <a:extLst>
              <a:ext uri="{FF2B5EF4-FFF2-40B4-BE49-F238E27FC236}">
                <a16:creationId xmlns:a16="http://schemas.microsoft.com/office/drawing/2014/main" id="{36209733-BCE2-C89B-FF69-D1372993F120}"/>
              </a:ext>
            </a:extLst>
          </p:cNvPr>
          <p:cNvSpPr>
            <a:spLocks noGrp="1"/>
          </p:cNvSpPr>
          <p:nvPr>
            <p:ph type="title"/>
          </p:nvPr>
        </p:nvSpPr>
        <p:spPr>
          <a:xfrm>
            <a:off x="1915385" y="2198956"/>
            <a:ext cx="8361229" cy="2098226"/>
          </a:xfrm>
        </p:spPr>
        <p:txBody>
          <a:bodyPr vert="horz" lIns="91440" tIns="45720" rIns="91440" bIns="45720" rtlCol="0" anchor="b">
            <a:normAutofit/>
          </a:bodyPr>
          <a:lstStyle/>
          <a:p>
            <a:pPr algn="ctr"/>
            <a:r>
              <a:rPr lang="en-US" dirty="0"/>
              <a:t>Reliance on Grace Not the Law</a:t>
            </a:r>
          </a:p>
        </p:txBody>
      </p:sp>
    </p:spTree>
    <p:extLst>
      <p:ext uri="{BB962C8B-B14F-4D97-AF65-F5344CB8AC3E}">
        <p14:creationId xmlns:p14="http://schemas.microsoft.com/office/powerpoint/2010/main" val="271274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fontScale="85000" lnSpcReduction="10000"/>
          </a:bodyPr>
          <a:lstStyle/>
          <a:p>
            <a:pPr algn="l"/>
            <a:r>
              <a:rPr lang="en-US" sz="3600" dirty="0"/>
              <a:t>17 Now you, if you call yourself a Jew; if you rely on the law and boast in God; 18 if you know his will and approve of what is superior because you are instructed by the law; 19 if you are convinced that you are a guide for the blind, a light for those who are in the dark, 20 an instructor of the foolish, a teacher of little children, because you have in the law the embodiment of knowledge and truth—</a:t>
            </a:r>
          </a:p>
        </p:txBody>
      </p:sp>
    </p:spTree>
    <p:extLst>
      <p:ext uri="{BB962C8B-B14F-4D97-AF65-F5344CB8AC3E}">
        <p14:creationId xmlns:p14="http://schemas.microsoft.com/office/powerpoint/2010/main" val="2562161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0B4DCA-7278-6FAA-91C3-63AF9F9E0821}"/>
              </a:ext>
            </a:extLst>
          </p:cNvPr>
          <p:cNvSpPr>
            <a:spLocks noGrp="1"/>
          </p:cNvSpPr>
          <p:nvPr>
            <p:ph type="title"/>
          </p:nvPr>
        </p:nvSpPr>
        <p:spPr>
          <a:xfrm>
            <a:off x="1371600" y="685800"/>
            <a:ext cx="9601200" cy="884583"/>
          </a:xfrm>
        </p:spPr>
        <p:txBody>
          <a:bodyPr/>
          <a:lstStyle/>
          <a:p>
            <a:r>
              <a:rPr lang="en-US" dirty="0"/>
              <a:t>Privileges of Being a Jew</a:t>
            </a:r>
          </a:p>
        </p:txBody>
      </p:sp>
      <p:sp>
        <p:nvSpPr>
          <p:cNvPr id="5" name="Content Placeholder 4">
            <a:extLst>
              <a:ext uri="{FF2B5EF4-FFF2-40B4-BE49-F238E27FC236}">
                <a16:creationId xmlns:a16="http://schemas.microsoft.com/office/drawing/2014/main" id="{7157E815-98AB-5A4C-6D70-F430A69EE6C2}"/>
              </a:ext>
            </a:extLst>
          </p:cNvPr>
          <p:cNvSpPr>
            <a:spLocks noGrp="1"/>
          </p:cNvSpPr>
          <p:nvPr>
            <p:ph sz="half" idx="1"/>
          </p:nvPr>
        </p:nvSpPr>
        <p:spPr/>
        <p:txBody>
          <a:bodyPr>
            <a:noAutofit/>
          </a:bodyPr>
          <a:lstStyle/>
          <a:p>
            <a:pPr marL="514350" indent="-514350">
              <a:buFont typeface="+mj-lt"/>
              <a:buAutoNum type="arabicPeriod"/>
            </a:pPr>
            <a:r>
              <a:rPr lang="en-US" sz="2400" dirty="0">
                <a:solidFill>
                  <a:schemeClr val="tx1"/>
                </a:solidFill>
              </a:rPr>
              <a:t>“They are Jews”</a:t>
            </a:r>
          </a:p>
          <a:p>
            <a:pPr marL="514350" indent="-514350">
              <a:buFont typeface="+mj-lt"/>
              <a:buAutoNum type="arabicPeriod"/>
            </a:pPr>
            <a:r>
              <a:rPr lang="en-US" sz="2400" dirty="0">
                <a:solidFill>
                  <a:schemeClr val="tx1"/>
                </a:solidFill>
              </a:rPr>
              <a:t>“They rely on the law”</a:t>
            </a:r>
          </a:p>
          <a:p>
            <a:pPr marL="514350" indent="-514350">
              <a:buFont typeface="+mj-lt"/>
              <a:buAutoNum type="arabicPeriod"/>
            </a:pPr>
            <a:r>
              <a:rPr lang="en-US" sz="2400" dirty="0">
                <a:solidFill>
                  <a:schemeClr val="tx1"/>
                </a:solidFill>
              </a:rPr>
              <a:t>“They boast in God”</a:t>
            </a:r>
          </a:p>
          <a:p>
            <a:pPr marL="514350" indent="-514350">
              <a:buFont typeface="+mj-lt"/>
              <a:buAutoNum type="arabicPeriod"/>
            </a:pPr>
            <a:r>
              <a:rPr lang="en-US" sz="2400" dirty="0">
                <a:solidFill>
                  <a:schemeClr val="tx1"/>
                </a:solidFill>
              </a:rPr>
              <a:t>“They know his will”</a:t>
            </a:r>
          </a:p>
          <a:p>
            <a:pPr marL="514350" indent="-514350">
              <a:buFont typeface="+mj-lt"/>
              <a:buAutoNum type="arabicPeriod"/>
            </a:pPr>
            <a:r>
              <a:rPr lang="en-US" sz="2400" dirty="0">
                <a:solidFill>
                  <a:schemeClr val="tx1"/>
                </a:solidFill>
              </a:rPr>
              <a:t>“They approve of what is superior because they are instructed by the law”</a:t>
            </a:r>
          </a:p>
          <a:p>
            <a:endParaRPr lang="en-US" sz="2400" dirty="0">
              <a:solidFill>
                <a:schemeClr val="tx1"/>
              </a:solidFill>
            </a:endParaRPr>
          </a:p>
        </p:txBody>
      </p:sp>
      <p:sp>
        <p:nvSpPr>
          <p:cNvPr id="6" name="Content Placeholder 5">
            <a:extLst>
              <a:ext uri="{FF2B5EF4-FFF2-40B4-BE49-F238E27FC236}">
                <a16:creationId xmlns:a16="http://schemas.microsoft.com/office/drawing/2014/main" id="{1B63E47D-821B-A9B8-F34F-83EBCF0E9AF1}"/>
              </a:ext>
            </a:extLst>
          </p:cNvPr>
          <p:cNvSpPr>
            <a:spLocks noGrp="1"/>
          </p:cNvSpPr>
          <p:nvPr>
            <p:ph sz="half" idx="2"/>
          </p:nvPr>
        </p:nvSpPr>
        <p:spPr/>
        <p:txBody>
          <a:bodyPr>
            <a:normAutofit fontScale="92500" lnSpcReduction="20000"/>
          </a:bodyPr>
          <a:lstStyle/>
          <a:p>
            <a:pPr marL="514350" indent="-514350">
              <a:buFont typeface="+mj-lt"/>
              <a:buAutoNum type="arabicPeriod"/>
            </a:pPr>
            <a:r>
              <a:rPr lang="en-US" dirty="0">
                <a:solidFill>
                  <a:schemeClr val="tx1"/>
                </a:solidFill>
              </a:rPr>
              <a:t>They has a special relationship with God</a:t>
            </a:r>
          </a:p>
          <a:p>
            <a:pPr marL="514350" indent="-514350">
              <a:buFont typeface="+mj-lt"/>
              <a:buAutoNum type="arabicPeriod"/>
            </a:pPr>
            <a:r>
              <a:rPr lang="en-US" dirty="0">
                <a:solidFill>
                  <a:schemeClr val="tx1"/>
                </a:solidFill>
              </a:rPr>
              <a:t>They thought their reliance on the law would exempt them from judgment</a:t>
            </a:r>
          </a:p>
          <a:p>
            <a:pPr marL="514350" indent="-514350">
              <a:buFont typeface="+mj-lt"/>
              <a:buAutoNum type="arabicPeriod"/>
            </a:pPr>
            <a:r>
              <a:rPr lang="en-US" dirty="0">
                <a:solidFill>
                  <a:schemeClr val="tx1"/>
                </a:solidFill>
              </a:rPr>
              <a:t>They had pride and joy in the God who had given to Israel so many good things</a:t>
            </a:r>
          </a:p>
          <a:p>
            <a:pPr marL="514350" indent="-514350">
              <a:buFont typeface="+mj-lt"/>
              <a:buAutoNum type="arabicPeriod"/>
            </a:pPr>
            <a:r>
              <a:rPr lang="en-US" dirty="0">
                <a:solidFill>
                  <a:schemeClr val="tx1"/>
                </a:solidFill>
              </a:rPr>
              <a:t>They assumed that in all things they knew what God wanted</a:t>
            </a:r>
          </a:p>
          <a:p>
            <a:pPr marL="514350" indent="-514350">
              <a:buFont typeface="+mj-lt"/>
              <a:buAutoNum type="arabicPeriod"/>
            </a:pPr>
            <a:r>
              <a:rPr lang="en-US" dirty="0">
                <a:solidFill>
                  <a:schemeClr val="tx1"/>
                </a:solidFill>
              </a:rPr>
              <a:t>They were able to distinguish the things that really matter</a:t>
            </a:r>
          </a:p>
          <a:p>
            <a:pPr marL="0" indent="0">
              <a:buFont typeface="Franklin Gothic Book" panose="020B0503020102020204" pitchFamily="34" charset="0"/>
              <a:buNone/>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dirty="0">
              <a:solidFill>
                <a:schemeClr val="tx1"/>
              </a:solidFill>
            </a:endParaRPr>
          </a:p>
          <a:p>
            <a:pPr marL="514350" indent="-514350">
              <a:buFont typeface="+mj-lt"/>
              <a:buAutoNum type="arabicPeriod"/>
            </a:pPr>
            <a:endParaRPr lang="en-US" sz="2400" dirty="0">
              <a:solidFill>
                <a:schemeClr val="tx1"/>
              </a:solidFill>
            </a:endParaRPr>
          </a:p>
          <a:p>
            <a:endParaRPr lang="en-US" dirty="0"/>
          </a:p>
        </p:txBody>
      </p:sp>
    </p:spTree>
    <p:extLst>
      <p:ext uri="{BB962C8B-B14F-4D97-AF65-F5344CB8AC3E}">
        <p14:creationId xmlns:p14="http://schemas.microsoft.com/office/powerpoint/2010/main" val="367033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0E0B4DCA-7278-6FAA-91C3-63AF9F9E0821}"/>
              </a:ext>
            </a:extLst>
          </p:cNvPr>
          <p:cNvSpPr>
            <a:spLocks noGrp="1"/>
          </p:cNvSpPr>
          <p:nvPr>
            <p:ph type="title"/>
          </p:nvPr>
        </p:nvSpPr>
        <p:spPr>
          <a:xfrm>
            <a:off x="640081" y="791570"/>
            <a:ext cx="4018839" cy="5262390"/>
          </a:xfrm>
        </p:spPr>
        <p:txBody>
          <a:bodyPr anchor="ctr">
            <a:normAutofit/>
          </a:bodyPr>
          <a:lstStyle/>
          <a:p>
            <a:pPr algn="r"/>
            <a:r>
              <a:rPr lang="en-US" sz="5400" dirty="0">
                <a:solidFill>
                  <a:schemeClr val="bg2"/>
                </a:solidFill>
              </a:rPr>
              <a:t>Privileges of Being a Jew</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7157E815-98AB-5A4C-6D70-F430A69EE6C2}"/>
              </a:ext>
            </a:extLst>
          </p:cNvPr>
          <p:cNvSpPr>
            <a:spLocks noGrp="1"/>
          </p:cNvSpPr>
          <p:nvPr>
            <p:ph idx="1"/>
          </p:nvPr>
        </p:nvSpPr>
        <p:spPr>
          <a:xfrm>
            <a:off x="6096000" y="797949"/>
            <a:ext cx="5720419" cy="5262390"/>
          </a:xfrm>
        </p:spPr>
        <p:txBody>
          <a:bodyPr anchor="ctr">
            <a:normAutofit/>
          </a:bodyPr>
          <a:lstStyle/>
          <a:p>
            <a:pPr marL="514350" indent="-514350">
              <a:buFont typeface="+mj-lt"/>
              <a:buAutoNum type="arabicPeriod"/>
            </a:pPr>
            <a:r>
              <a:rPr lang="en-US" sz="3200" dirty="0"/>
              <a:t>“you are a guide to the blind”</a:t>
            </a:r>
          </a:p>
          <a:p>
            <a:pPr marL="514350" indent="-514350">
              <a:buFont typeface="+mj-lt"/>
              <a:buAutoNum type="arabicPeriod"/>
            </a:pPr>
            <a:r>
              <a:rPr lang="en-US" sz="3200" dirty="0"/>
              <a:t>“a light for those who are in the dark”</a:t>
            </a:r>
          </a:p>
          <a:p>
            <a:pPr marL="514350" indent="-514350">
              <a:buFont typeface="+mj-lt"/>
              <a:buAutoNum type="arabicPeriod"/>
            </a:pPr>
            <a:r>
              <a:rPr lang="en-US" sz="3200" dirty="0"/>
              <a:t>“an instructor of the foolish”</a:t>
            </a:r>
          </a:p>
          <a:p>
            <a:pPr marL="514350" indent="-514350">
              <a:buFont typeface="+mj-lt"/>
              <a:buAutoNum type="arabicPeriod"/>
            </a:pPr>
            <a:r>
              <a:rPr lang="en-US" sz="3200" dirty="0"/>
              <a:t>“a teacher of little children”</a:t>
            </a:r>
          </a:p>
        </p:txBody>
      </p:sp>
    </p:spTree>
    <p:extLst>
      <p:ext uri="{BB962C8B-B14F-4D97-AF65-F5344CB8AC3E}">
        <p14:creationId xmlns:p14="http://schemas.microsoft.com/office/powerpoint/2010/main" val="2918402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5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56" name="Rectangle 55">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0D1FB6E-4797-3CA8-1757-1C45D24076E5}"/>
              </a:ext>
            </a:extLst>
          </p:cNvPr>
          <p:cNvPicPr>
            <a:picLocks noChangeAspect="1"/>
          </p:cNvPicPr>
          <p:nvPr/>
        </p:nvPicPr>
        <p:blipFill rotWithShape="1">
          <a:blip r:embed="rId2">
            <a:alphaModFix amt="40000"/>
          </a:blip>
          <a:srcRect t="1163" b="13609"/>
          <a:stretch/>
        </p:blipFill>
        <p:spPr>
          <a:xfrm>
            <a:off x="20" y="10"/>
            <a:ext cx="12191980" cy="6859300"/>
          </a:xfrm>
          <a:prstGeom prst="rect">
            <a:avLst/>
          </a:prstGeom>
        </p:spPr>
      </p:pic>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2680163" y="2050742"/>
            <a:ext cx="6831673" cy="2756516"/>
          </a:xfrm>
        </p:spPr>
        <p:txBody>
          <a:bodyPr vert="horz" lIns="91440" tIns="45720" rIns="91440" bIns="45720" rtlCol="0">
            <a:normAutofit lnSpcReduction="10000"/>
          </a:bodyPr>
          <a:lstStyle/>
          <a:p>
            <a:pPr algn="ctr">
              <a:spcAft>
                <a:spcPts val="600"/>
              </a:spcAft>
            </a:pPr>
            <a:r>
              <a:rPr lang="en-US" sz="5400" dirty="0"/>
              <a:t>you, then, who teach others, do you not teach yourself? </a:t>
            </a:r>
          </a:p>
        </p:txBody>
      </p:sp>
    </p:spTree>
    <p:extLst>
      <p:ext uri="{BB962C8B-B14F-4D97-AF65-F5344CB8AC3E}">
        <p14:creationId xmlns:p14="http://schemas.microsoft.com/office/powerpoint/2010/main" val="249244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1562667" y="1235677"/>
            <a:ext cx="9039429" cy="4213654"/>
          </a:xfrm>
        </p:spPr>
        <p:txBody>
          <a:bodyPr vert="horz" lIns="91440" tIns="45720" rIns="91440" bIns="45720" rtlCol="0">
            <a:normAutofit/>
          </a:bodyPr>
          <a:lstStyle/>
          <a:p>
            <a:pPr algn="l"/>
            <a:r>
              <a:rPr lang="en-US" sz="3600" dirty="0"/>
              <a:t>You who preach against </a:t>
            </a:r>
            <a:r>
              <a:rPr lang="en-US" sz="3600" dirty="0">
                <a:solidFill>
                  <a:schemeClr val="accent2"/>
                </a:solidFill>
              </a:rPr>
              <a:t>stealing</a:t>
            </a:r>
            <a:r>
              <a:rPr lang="en-US" sz="3600" dirty="0"/>
              <a:t>, do you steal? 22 You who say that people should not commit adultery, do you commit </a:t>
            </a:r>
            <a:r>
              <a:rPr lang="en-US" sz="3600" dirty="0">
                <a:solidFill>
                  <a:schemeClr val="accent2"/>
                </a:solidFill>
              </a:rPr>
              <a:t>adultery</a:t>
            </a:r>
            <a:r>
              <a:rPr lang="en-US" sz="3600" dirty="0"/>
              <a:t>? You who abhor idols, do you </a:t>
            </a:r>
            <a:r>
              <a:rPr lang="en-US" sz="3600" dirty="0">
                <a:solidFill>
                  <a:schemeClr val="accent2"/>
                </a:solidFill>
              </a:rPr>
              <a:t>rob temples</a:t>
            </a:r>
            <a:r>
              <a:rPr lang="en-US" sz="3600" dirty="0"/>
              <a:t>? 23 You who boast in the law, do you </a:t>
            </a:r>
            <a:r>
              <a:rPr lang="en-US" sz="3600" dirty="0">
                <a:solidFill>
                  <a:schemeClr val="accent4"/>
                </a:solidFill>
              </a:rPr>
              <a:t>dishonor God by breaking the law</a:t>
            </a:r>
            <a:r>
              <a:rPr lang="en-US" sz="3600" dirty="0"/>
              <a:t>?</a:t>
            </a:r>
          </a:p>
        </p:txBody>
      </p:sp>
    </p:spTree>
    <p:extLst>
      <p:ext uri="{BB962C8B-B14F-4D97-AF65-F5344CB8AC3E}">
        <p14:creationId xmlns:p14="http://schemas.microsoft.com/office/powerpoint/2010/main" val="38740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9" name="Group 51">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57"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60"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56" name="Rectangle 55">
            <a:extLst>
              <a:ext uri="{FF2B5EF4-FFF2-40B4-BE49-F238E27FC236}">
                <a16:creationId xmlns:a16="http://schemas.microsoft.com/office/drawing/2014/main" id="{B709ADC9-6EAF-4268-9415-1ED5ECFA2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B0D1FB6E-4797-3CA8-1757-1C45D24076E5}"/>
              </a:ext>
            </a:extLst>
          </p:cNvPr>
          <p:cNvPicPr>
            <a:picLocks noChangeAspect="1"/>
          </p:cNvPicPr>
          <p:nvPr/>
        </p:nvPicPr>
        <p:blipFill rotWithShape="1">
          <a:blip r:embed="rId2">
            <a:alphaModFix amt="40000"/>
          </a:blip>
          <a:srcRect t="1163" b="13609"/>
          <a:stretch/>
        </p:blipFill>
        <p:spPr>
          <a:xfrm>
            <a:off x="20" y="10"/>
            <a:ext cx="12191980" cy="6859300"/>
          </a:xfrm>
          <a:prstGeom prst="rect">
            <a:avLst/>
          </a:prstGeom>
        </p:spPr>
      </p:pic>
      <p:sp>
        <p:nvSpPr>
          <p:cNvPr id="5" name="Text Placeholder 4">
            <a:extLst>
              <a:ext uri="{FF2B5EF4-FFF2-40B4-BE49-F238E27FC236}">
                <a16:creationId xmlns:a16="http://schemas.microsoft.com/office/drawing/2014/main" id="{3E517419-B98C-BD5B-0AC7-D9960113AAB7}"/>
              </a:ext>
            </a:extLst>
          </p:cNvPr>
          <p:cNvSpPr>
            <a:spLocks noGrp="1"/>
          </p:cNvSpPr>
          <p:nvPr>
            <p:ph type="body" idx="1"/>
          </p:nvPr>
        </p:nvSpPr>
        <p:spPr>
          <a:xfrm>
            <a:off x="2680163" y="2050742"/>
            <a:ext cx="6831673" cy="2756516"/>
          </a:xfrm>
        </p:spPr>
        <p:txBody>
          <a:bodyPr vert="horz" lIns="91440" tIns="45720" rIns="91440" bIns="45720" rtlCol="0">
            <a:normAutofit fontScale="85000" lnSpcReduction="20000"/>
          </a:bodyPr>
          <a:lstStyle/>
          <a:p>
            <a:pPr algn="ctr">
              <a:spcAft>
                <a:spcPts val="600"/>
              </a:spcAft>
            </a:pPr>
            <a:r>
              <a:rPr lang="en-US" sz="5400" dirty="0"/>
              <a:t>24 As it is written: “God’s name is blasphemed among the Gentiles because of you.”</a:t>
            </a:r>
          </a:p>
        </p:txBody>
      </p:sp>
    </p:spTree>
    <p:extLst>
      <p:ext uri="{BB962C8B-B14F-4D97-AF65-F5344CB8AC3E}">
        <p14:creationId xmlns:p14="http://schemas.microsoft.com/office/powerpoint/2010/main" val="247083890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{8B0FDBE1-EA3D-1147-84CD-FA2B59B71DB5}tf10001072</Template>
  <TotalTime>364</TotalTime>
  <Words>812</Words>
  <Application>Microsoft Macintosh PowerPoint</Application>
  <PresentationFormat>Widescreen</PresentationFormat>
  <Paragraphs>43</Paragraphs>
  <Slides>25</Slides>
  <Notes>0</Notes>
  <HiddenSlides>1</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25</vt:i4>
      </vt:variant>
    </vt:vector>
  </HeadingPairs>
  <TitlesOfParts>
    <vt:vector size="27" baseType="lpstr">
      <vt:lpstr>Franklin Gothic Book</vt:lpstr>
      <vt:lpstr>Crop</vt:lpstr>
      <vt:lpstr>PowerPoint Presentation</vt:lpstr>
      <vt:lpstr>PowerPoint Presentation</vt:lpstr>
      <vt:lpstr>Reliance on Grace Not the Law</vt:lpstr>
      <vt:lpstr>PowerPoint Presentation</vt:lpstr>
      <vt:lpstr>Privileges of Being a Jew</vt:lpstr>
      <vt:lpstr>Privileges of Being a Jew</vt:lpstr>
      <vt:lpstr>PowerPoint Presentation</vt:lpstr>
      <vt:lpstr>PowerPoint Presentation</vt:lpstr>
      <vt:lpstr>PowerPoint Presentation</vt:lpstr>
      <vt:lpstr>Are you relying on grace or the law?</vt:lpstr>
      <vt:lpstr>are you living hypocritically</vt:lpstr>
      <vt:lpstr>Inward Focus Not Outward Focus</vt:lpstr>
      <vt:lpstr>PowerPoint Presentation</vt:lpstr>
      <vt:lpstr>PowerPoint Presentation</vt:lpstr>
      <vt:lpstr>PowerPoint Presentation</vt:lpstr>
      <vt:lpstr>PowerPoint Presentation</vt:lpstr>
      <vt:lpstr>PowerPoint Presentation</vt:lpstr>
      <vt:lpstr>Focus inwardly not externally </vt:lpstr>
      <vt:lpstr>Realign our focus on god and not ourselves</vt:lpstr>
      <vt:lpstr>Continue in our Relationship with God</vt:lpstr>
      <vt:lpstr>PowerPoint Presentation</vt:lpstr>
      <vt:lpstr>PowerPoint Presentation</vt:lpstr>
      <vt:lpstr>PowerPoint Presentation</vt:lpstr>
      <vt:lpstr>Continue in our walk with god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Rhoda Chan</dc:creator>
  <cp:lastModifiedBy>Rhoda Chan</cp:lastModifiedBy>
  <cp:revision>1</cp:revision>
  <dcterms:created xsi:type="dcterms:W3CDTF">2023-05-27T15:02:21Z</dcterms:created>
  <dcterms:modified xsi:type="dcterms:W3CDTF">2023-05-27T21:06:46Z</dcterms:modified>
</cp:coreProperties>
</file>