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E692DC-98AB-48B1-BC85-53776AE0406C}" v="5" dt="2023-06-10T22:43:15.174"/>
    <p1510:client id="{B3B3FADA-0589-4648-92C8-4BAB15D9721D}" v="3" dt="2023-06-10T14:24:18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>
      <p:cViewPr varScale="1">
        <p:scale>
          <a:sx n="121" d="100"/>
          <a:sy n="121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886E-26C1-2E48-B900-C6149B734D3E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A9D6-A271-5248-B99B-3B342AE6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8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886E-26C1-2E48-B900-C6149B734D3E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A9D6-A271-5248-B99B-3B342AE6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3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886E-26C1-2E48-B900-C6149B734D3E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A9D6-A271-5248-B99B-3B342AE6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886E-26C1-2E48-B900-C6149B734D3E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A9D6-A271-5248-B99B-3B342AE6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9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886E-26C1-2E48-B900-C6149B734D3E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A9D6-A271-5248-B99B-3B342AE6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6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886E-26C1-2E48-B900-C6149B734D3E}" type="datetimeFigureOut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A9D6-A271-5248-B99B-3B342AE6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2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886E-26C1-2E48-B900-C6149B734D3E}" type="datetimeFigureOut">
              <a:rPr lang="en-US" smtClean="0"/>
              <a:t>6/12/23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A9D6-A271-5248-B99B-3B342AE6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6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886E-26C1-2E48-B900-C6149B734D3E}" type="datetimeFigureOut">
              <a:rPr lang="en-US" smtClean="0"/>
              <a:t>6/12/23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A9D6-A271-5248-B99B-3B342AE6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886E-26C1-2E48-B900-C6149B734D3E}" type="datetimeFigureOut">
              <a:rPr lang="en-US" smtClean="0"/>
              <a:t>6/12/23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A9D6-A271-5248-B99B-3B342AE6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886E-26C1-2E48-B900-C6149B734D3E}" type="datetimeFigureOut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A9D6-A271-5248-B99B-3B342AE6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3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886E-26C1-2E48-B900-C6149B734D3E}" type="datetimeFigureOut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A9D6-A271-5248-B99B-3B342AE6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1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A886E-26C1-2E48-B900-C6149B734D3E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5A9D6-A271-5248-B99B-3B342AE6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00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Romans%204&amp;version=NIV#fen-NIV-28040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Romans%204&amp;version=NIV#fen-NIV-28026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Psalm%2032&amp;version=NIV&amp;interface=print#fen-NIV-14360b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 up of a sunflower&#10;&#10;Description automatically generated with low confidence">
            <a:extLst>
              <a:ext uri="{FF2B5EF4-FFF2-40B4-BE49-F238E27FC236}">
                <a16:creationId xmlns:a16="http://schemas.microsoft.com/office/drawing/2014/main" id="{2B92DCF3-9C4E-9468-424C-8D24A559E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7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18543-446D-8BC1-58E6-1DF5EAF8F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3848"/>
            <a:ext cx="10515600" cy="519311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HK" sz="4300" dirty="0"/>
              <a:t>10 </a:t>
            </a:r>
            <a:r>
              <a:rPr lang="en-HK" sz="4300" dirty="0">
                <a:solidFill>
                  <a:srgbClr val="FFC000"/>
                </a:solidFill>
              </a:rPr>
              <a:t>Under what circumstances </a:t>
            </a:r>
            <a:r>
              <a:rPr lang="en-HK" sz="4300" dirty="0"/>
              <a:t>was it credited? Was it after he was circumcised, or before? It was not after, but before! 11 And he received </a:t>
            </a:r>
            <a:r>
              <a:rPr lang="en-HK" sz="4300" dirty="0">
                <a:solidFill>
                  <a:srgbClr val="FFC000"/>
                </a:solidFill>
              </a:rPr>
              <a:t>circumcision as a sign, a seal of the righteousness that he had by faith</a:t>
            </a:r>
            <a:r>
              <a:rPr lang="en-HK" sz="4300" dirty="0"/>
              <a:t> while he was still uncircumcised. So then, </a:t>
            </a:r>
            <a:r>
              <a:rPr lang="en-HK" sz="4300" dirty="0">
                <a:solidFill>
                  <a:srgbClr val="FFC000"/>
                </a:solidFill>
              </a:rPr>
              <a:t>he is the father of all who believe </a:t>
            </a:r>
            <a:r>
              <a:rPr lang="en-HK" sz="4300" dirty="0"/>
              <a:t>but have not been circumcised, in order that righteousness might be credited to them. </a:t>
            </a:r>
            <a:endParaRPr lang="en-HK" sz="4800" dirty="0"/>
          </a:p>
          <a:p>
            <a:pPr marL="0" indent="0" algn="ctr">
              <a:buNone/>
            </a:pPr>
            <a:r>
              <a:rPr lang="en-HK" sz="3200" b="0" i="0" u="none" strike="noStrike" dirty="0">
                <a:effectLst/>
                <a:latin typeface="system-ui"/>
              </a:rPr>
              <a:t>Romans 4:10-11</a:t>
            </a:r>
          </a:p>
        </p:txBody>
      </p:sp>
    </p:spTree>
    <p:extLst>
      <p:ext uri="{BB962C8B-B14F-4D97-AF65-F5344CB8AC3E}">
        <p14:creationId xmlns:p14="http://schemas.microsoft.com/office/powerpoint/2010/main" val="69634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unflower&#10;&#10;Description automatically generated with low confidence">
            <a:extLst>
              <a:ext uri="{FF2B5EF4-FFF2-40B4-BE49-F238E27FC236}">
                <a16:creationId xmlns:a16="http://schemas.microsoft.com/office/drawing/2014/main" id="{2B92DCF3-9C4E-9468-424C-8D24A559E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2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2859-B6A3-EEED-8C93-3A4490C97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Justified by Faith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A3DB0-311D-1157-989F-C062EFEA7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Faith – Always Been the Plan (v.1-8)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Faith – Mark of God’s people (v.9-16)</a:t>
            </a:r>
          </a:p>
        </p:txBody>
      </p:sp>
    </p:spTree>
    <p:extLst>
      <p:ext uri="{BB962C8B-B14F-4D97-AF65-F5344CB8AC3E}">
        <p14:creationId xmlns:p14="http://schemas.microsoft.com/office/powerpoint/2010/main" val="3164160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2859-B6A3-EEED-8C93-3A4490C97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Justified by Faith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A3DB0-311D-1157-989F-C062EFEA7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Faith – Always Been the Plan (v.1-8)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Faith – Mark of God’s people (v.9-16)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Faith – Strengthening Exercise (v.17-25)</a:t>
            </a:r>
          </a:p>
        </p:txBody>
      </p:sp>
    </p:spTree>
    <p:extLst>
      <p:ext uri="{BB962C8B-B14F-4D97-AF65-F5344CB8AC3E}">
        <p14:creationId xmlns:p14="http://schemas.microsoft.com/office/powerpoint/2010/main" val="610653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18543-446D-8BC1-58E6-1DF5EAF8F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3848"/>
            <a:ext cx="10515600" cy="51931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HK" sz="4400" b="1" i="0" u="none" strike="noStrike" baseline="30000" dirty="0">
                <a:effectLst/>
                <a:latin typeface="system-ui"/>
              </a:rPr>
              <a:t>17 </a:t>
            </a:r>
            <a:r>
              <a:rPr lang="en-HK" sz="4400" b="0" i="0" u="none" strike="noStrike" dirty="0">
                <a:effectLst/>
                <a:latin typeface="system-ui"/>
              </a:rPr>
              <a:t>As it is written: “I have made you a father of many nations.”</a:t>
            </a:r>
            <a:r>
              <a:rPr lang="en-HK" sz="4400" b="0" i="0" u="none" strike="noStrike" baseline="30000" dirty="0">
                <a:effectLst/>
                <a:latin typeface="system-ui"/>
              </a:rPr>
              <a:t>[</a:t>
            </a:r>
            <a:r>
              <a:rPr lang="en-HK" sz="4400" b="0" i="0" u="none" strike="noStrike" baseline="30000" dirty="0">
                <a:effectLst/>
                <a:latin typeface="system-ui"/>
                <a:hlinkClick r:id="rId2" tooltip="See footnote 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HK" sz="4400" b="0" i="0" u="none" strike="noStrike" baseline="30000" dirty="0">
                <a:effectLst/>
                <a:latin typeface="system-ui"/>
              </a:rPr>
              <a:t>]</a:t>
            </a:r>
            <a:r>
              <a:rPr lang="en-HK" sz="4400" b="0" i="0" u="none" strike="noStrike" dirty="0">
                <a:effectLst/>
                <a:latin typeface="system-ui"/>
              </a:rPr>
              <a:t> He is our father in the sight of God, in whom he believed—</a:t>
            </a:r>
            <a:r>
              <a:rPr lang="en-HK" sz="4400" b="0" i="0" u="none" strike="noStrike" dirty="0">
                <a:solidFill>
                  <a:srgbClr val="FFC000"/>
                </a:solidFill>
                <a:effectLst/>
                <a:latin typeface="system-ui"/>
              </a:rPr>
              <a:t>the God who gives life to the dead and calls into being things that were not.</a:t>
            </a:r>
            <a:r>
              <a:rPr lang="en-HK" sz="4400" dirty="0">
                <a:solidFill>
                  <a:srgbClr val="FFC000"/>
                </a:solidFill>
              </a:rPr>
              <a:t> </a:t>
            </a:r>
            <a:endParaRPr lang="en-HK" sz="54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HK" sz="3200" b="0" i="0" u="none" strike="noStrike" dirty="0">
                <a:effectLst/>
                <a:latin typeface="system-ui"/>
              </a:rPr>
              <a:t>Romans 4:17</a:t>
            </a:r>
          </a:p>
        </p:txBody>
      </p:sp>
    </p:spTree>
    <p:extLst>
      <p:ext uri="{BB962C8B-B14F-4D97-AF65-F5344CB8AC3E}">
        <p14:creationId xmlns:p14="http://schemas.microsoft.com/office/powerpoint/2010/main" val="3862481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What Is the Significance of Parting the Red Sea?">
            <a:extLst>
              <a:ext uri="{FF2B5EF4-FFF2-40B4-BE49-F238E27FC236}">
                <a16:creationId xmlns:a16="http://schemas.microsoft.com/office/drawing/2014/main" id="{8B355FC0-5374-00C6-E3FD-4CC85BF856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3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93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18543-446D-8BC1-58E6-1DF5EAF8F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3848"/>
            <a:ext cx="10515600" cy="51931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HK" sz="4800" dirty="0"/>
              <a:t>For we maintain that a person is justified by faith apart from the works of the law</a:t>
            </a:r>
          </a:p>
          <a:p>
            <a:pPr marL="0" indent="0" algn="ctr">
              <a:buNone/>
            </a:pPr>
            <a:r>
              <a:rPr lang="en-HK" sz="4000" b="0" i="0" u="none" strike="noStrike" dirty="0">
                <a:effectLst/>
                <a:latin typeface="system-ui"/>
              </a:rPr>
              <a:t>Romans 3:28</a:t>
            </a:r>
            <a:r>
              <a:rPr lang="en-HK" sz="4800" b="0" i="0" u="none" strike="noStrike" dirty="0">
                <a:effectLst/>
                <a:latin typeface="system-ui"/>
              </a:rPr>
              <a:t> 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82779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2859-B6A3-EEED-8C93-3A4490C97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Justified by Faith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A3DB0-311D-1157-989F-C062EFEA7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Faith – Always Been the Plan (v.1-8)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Faith – Mark of God’s people (v.9-16)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Faith – Strengthening Exercise (v.17-25)</a:t>
            </a:r>
          </a:p>
        </p:txBody>
      </p:sp>
    </p:spTree>
    <p:extLst>
      <p:ext uri="{BB962C8B-B14F-4D97-AF65-F5344CB8AC3E}">
        <p14:creationId xmlns:p14="http://schemas.microsoft.com/office/powerpoint/2010/main" val="37586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ortrait of a person in a black hat&#10;&#10;Description automatically generated with medium confidence">
            <a:extLst>
              <a:ext uri="{FF2B5EF4-FFF2-40B4-BE49-F238E27FC236}">
                <a16:creationId xmlns:a16="http://schemas.microsoft.com/office/drawing/2014/main" id="{5AA36ACB-C751-7D51-66F8-AF09A092C9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4276" y="368300"/>
            <a:ext cx="3774812" cy="597503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567AA-F36C-C194-56E6-5BB38DC4E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6263" y="451483"/>
            <a:ext cx="6967537" cy="58086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/>
              <a:t>“I felt myself to be reborn and to have gone through open doors into paradise.  The whole of Scripture took on a new meaning, whereas before the ‘justice of God’ had filled me with hate, now it became to me inexpressibly sweet in greater love….”   </a:t>
            </a:r>
          </a:p>
        </p:txBody>
      </p:sp>
    </p:spTree>
    <p:extLst>
      <p:ext uri="{BB962C8B-B14F-4D97-AF65-F5344CB8AC3E}">
        <p14:creationId xmlns:p14="http://schemas.microsoft.com/office/powerpoint/2010/main" val="312346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18543-446D-8BC1-58E6-1DF5EAF8F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3848"/>
            <a:ext cx="10515600" cy="5193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HK" sz="3600" dirty="0"/>
              <a:t>What then shall we say that Abraham, our forefather according to the flesh, discovered in this matter? </a:t>
            </a:r>
            <a:r>
              <a:rPr lang="en-HK" sz="3600" b="1" baseline="30000" dirty="0">
                <a:effectLst/>
                <a:latin typeface="system-ui"/>
              </a:rPr>
              <a:t>2 </a:t>
            </a:r>
            <a:r>
              <a:rPr lang="en-HK" sz="3600" dirty="0"/>
              <a:t>If, in fact, Abraham was justified by works, he had something to boast about—but not before God. </a:t>
            </a:r>
            <a:r>
              <a:rPr lang="en-HK" sz="3600" b="1" baseline="30000" dirty="0">
                <a:effectLst/>
                <a:latin typeface="system-ui"/>
              </a:rPr>
              <a:t>3 </a:t>
            </a:r>
            <a:r>
              <a:rPr lang="en-HK" sz="3600" dirty="0"/>
              <a:t>What does Scripture say? </a:t>
            </a:r>
            <a:r>
              <a:rPr lang="en-HK" sz="3600" dirty="0">
                <a:solidFill>
                  <a:srgbClr val="FFC000"/>
                </a:solidFill>
              </a:rPr>
              <a:t>“Abraham believed God, and it was credited to him as righteousness.”</a:t>
            </a:r>
            <a:r>
              <a:rPr lang="en-HK" sz="3600" baseline="30000" dirty="0">
                <a:effectLst/>
              </a:rPr>
              <a:t>[</a:t>
            </a:r>
            <a:r>
              <a:rPr lang="en-HK" sz="3600" baseline="30000" dirty="0">
                <a:solidFill>
                  <a:srgbClr val="517E90"/>
                </a:solidFill>
                <a:effectLst/>
                <a:hlinkClick r:id="rId2" tooltip="See footnote a"/>
              </a:rPr>
              <a:t>a</a:t>
            </a:r>
            <a:r>
              <a:rPr lang="en-HK" sz="3600" baseline="30000" dirty="0">
                <a:effectLst/>
              </a:rPr>
              <a:t>]</a:t>
            </a:r>
            <a:endParaRPr lang="en-HK" sz="4800" dirty="0"/>
          </a:p>
          <a:p>
            <a:pPr marL="0" indent="0" algn="ctr">
              <a:buNone/>
            </a:pPr>
            <a:r>
              <a:rPr lang="en-HK" sz="3200" b="0" i="0" u="none" strike="noStrike" dirty="0">
                <a:effectLst/>
                <a:latin typeface="system-ui"/>
              </a:rPr>
              <a:t>Romans 4:1-3,</a:t>
            </a:r>
          </a:p>
          <a:p>
            <a:pPr marL="0" indent="0" algn="ctr">
              <a:buNone/>
            </a:pPr>
            <a:r>
              <a:rPr lang="en-HK" sz="3200" dirty="0">
                <a:latin typeface="system-ui"/>
              </a:rPr>
              <a:t> </a:t>
            </a:r>
            <a:r>
              <a:rPr lang="en-HK" sz="3200" dirty="0">
                <a:solidFill>
                  <a:srgbClr val="FFC000"/>
                </a:solidFill>
                <a:latin typeface="system-ui"/>
              </a:rPr>
              <a:t>Genesis 15:6</a:t>
            </a:r>
            <a:endParaRPr lang="en-US" sz="4000">
              <a:solidFill>
                <a:srgbClr val="FFC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98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18543-446D-8BC1-58E6-1DF5EAF8F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4248"/>
            <a:ext cx="10515600" cy="59668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HK" sz="2800" b="1" baseline="30000" dirty="0">
                <a:effectLst/>
                <a:latin typeface="Calibri Light"/>
                <a:cs typeface="Calibri Light"/>
              </a:rPr>
              <a:t>1 </a:t>
            </a:r>
            <a:r>
              <a:rPr lang="en-HK" sz="2800" dirty="0">
                <a:effectLst/>
                <a:latin typeface="Calibri Light"/>
                <a:cs typeface="Calibri Light"/>
              </a:rPr>
              <a:t>Blessed is the one</a:t>
            </a:r>
            <a:br>
              <a:rPr lang="en-HK" sz="2800" dirty="0">
                <a:latin typeface="Calibri Light"/>
              </a:rPr>
            </a:br>
            <a:r>
              <a:rPr lang="en-HK" sz="2800" dirty="0">
                <a:effectLst/>
                <a:latin typeface="Calibri Light"/>
                <a:cs typeface="Courier New"/>
              </a:rPr>
              <a:t>    </a:t>
            </a:r>
            <a:r>
              <a:rPr lang="en-HK" sz="2800" dirty="0">
                <a:effectLst/>
                <a:latin typeface="Calibri Light"/>
                <a:cs typeface="Calibri Light"/>
              </a:rPr>
              <a:t>whose transgressions are forgiven,</a:t>
            </a:r>
            <a:br>
              <a:rPr lang="en-HK" sz="2800" dirty="0">
                <a:latin typeface="Calibri Light"/>
              </a:rPr>
            </a:br>
            <a:r>
              <a:rPr lang="en-HK" sz="2800" dirty="0">
                <a:effectLst/>
                <a:latin typeface="Calibri Light"/>
                <a:cs typeface="Courier New"/>
              </a:rPr>
              <a:t>    </a:t>
            </a:r>
            <a:r>
              <a:rPr lang="en-HK" sz="2800" dirty="0">
                <a:effectLst/>
                <a:latin typeface="Calibri Light"/>
                <a:cs typeface="Calibri Light"/>
              </a:rPr>
              <a:t>whose sins are covered.</a:t>
            </a:r>
            <a:br>
              <a:rPr lang="en-HK" sz="2800" dirty="0">
                <a:effectLst/>
                <a:latin typeface="Calibri Light"/>
              </a:rPr>
            </a:br>
            <a:r>
              <a:rPr lang="en-HK" sz="2800" b="1" baseline="30000" dirty="0">
                <a:effectLst/>
                <a:latin typeface="Calibri Light"/>
                <a:cs typeface="Calibri Light"/>
              </a:rPr>
              <a:t>2 </a:t>
            </a:r>
            <a:r>
              <a:rPr lang="en-HK" sz="2800" dirty="0">
                <a:effectLst/>
                <a:latin typeface="Calibri Light"/>
                <a:cs typeface="Calibri Light"/>
              </a:rPr>
              <a:t>Blessed is the one</a:t>
            </a:r>
            <a:br>
              <a:rPr lang="en-HK" sz="2800" dirty="0">
                <a:effectLst/>
                <a:latin typeface="Calibri Light"/>
              </a:rPr>
            </a:br>
            <a:r>
              <a:rPr lang="en-HK" sz="2800" dirty="0">
                <a:effectLst/>
                <a:latin typeface="Calibri Light"/>
                <a:cs typeface="Courier New"/>
              </a:rPr>
              <a:t>    </a:t>
            </a:r>
            <a:r>
              <a:rPr lang="en-HK" sz="2800" dirty="0">
                <a:effectLst/>
                <a:latin typeface="Calibri Light"/>
                <a:cs typeface="Calibri Light"/>
              </a:rPr>
              <a:t>whose sin the Lord does not </a:t>
            </a:r>
            <a:r>
              <a:rPr lang="en-HK" sz="2800" dirty="0">
                <a:solidFill>
                  <a:srgbClr val="FFC000"/>
                </a:solidFill>
                <a:effectLst/>
                <a:latin typeface="Calibri Light"/>
                <a:cs typeface="Calibri Light"/>
              </a:rPr>
              <a:t>count </a:t>
            </a:r>
            <a:r>
              <a:rPr lang="en-HK" sz="2800" dirty="0">
                <a:effectLst/>
                <a:latin typeface="Calibri Light"/>
                <a:cs typeface="Calibri Light"/>
              </a:rPr>
              <a:t>against them</a:t>
            </a:r>
            <a:br>
              <a:rPr lang="en-HK" sz="2800" dirty="0">
                <a:effectLst/>
                <a:latin typeface="Calibri Light"/>
              </a:rPr>
            </a:br>
            <a:r>
              <a:rPr lang="en-HK" sz="2800" dirty="0">
                <a:effectLst/>
                <a:latin typeface="Calibri Light"/>
                <a:cs typeface="Courier New"/>
              </a:rPr>
              <a:t>    </a:t>
            </a:r>
            <a:r>
              <a:rPr lang="en-HK" sz="2800" dirty="0">
                <a:effectLst/>
                <a:latin typeface="Calibri Light"/>
                <a:cs typeface="Calibri Light"/>
              </a:rPr>
              <a:t>and in whose spirit is no deceit.</a:t>
            </a:r>
          </a:p>
          <a:p>
            <a:pPr marL="0" indent="0">
              <a:buNone/>
            </a:pPr>
            <a:r>
              <a:rPr lang="en-HK" sz="2800" b="1" baseline="30000" dirty="0">
                <a:effectLst/>
                <a:latin typeface="Calibri Light"/>
                <a:cs typeface="Calibri Light"/>
              </a:rPr>
              <a:t>3 </a:t>
            </a:r>
            <a:r>
              <a:rPr lang="en-HK" sz="2800" dirty="0">
                <a:effectLst/>
                <a:latin typeface="Calibri Light"/>
                <a:cs typeface="Calibri Light"/>
              </a:rPr>
              <a:t>When I kept silent,</a:t>
            </a:r>
            <a:br>
              <a:rPr lang="en-HK" sz="2800" dirty="0">
                <a:effectLst/>
                <a:latin typeface="Calibri Light"/>
              </a:rPr>
            </a:br>
            <a:r>
              <a:rPr lang="en-HK" sz="2800" dirty="0">
                <a:effectLst/>
                <a:latin typeface="Calibri Light"/>
                <a:cs typeface="Calibri Light"/>
              </a:rPr>
              <a:t>    my bones wasted away</a:t>
            </a:r>
            <a:br>
              <a:rPr lang="en-HK" sz="2800" dirty="0">
                <a:effectLst/>
                <a:latin typeface="Calibri Light"/>
              </a:rPr>
            </a:br>
            <a:r>
              <a:rPr lang="en-HK" sz="2800" dirty="0">
                <a:effectLst/>
                <a:latin typeface="Calibri Light"/>
                <a:cs typeface="Calibri Light"/>
              </a:rPr>
              <a:t>    through my groaning all day long.</a:t>
            </a:r>
            <a:br>
              <a:rPr lang="en-HK" sz="2800" dirty="0">
                <a:effectLst/>
                <a:latin typeface="Calibri Light"/>
              </a:rPr>
            </a:br>
            <a:r>
              <a:rPr lang="en-HK" sz="2800" b="1" baseline="30000" dirty="0">
                <a:effectLst/>
                <a:latin typeface="Calibri Light"/>
                <a:cs typeface="Calibri Light"/>
              </a:rPr>
              <a:t>4 </a:t>
            </a:r>
            <a:r>
              <a:rPr lang="en-HK" sz="2800" dirty="0">
                <a:effectLst/>
                <a:latin typeface="Calibri Light"/>
                <a:cs typeface="Calibri Light"/>
              </a:rPr>
              <a:t>For day and night</a:t>
            </a:r>
            <a:br>
              <a:rPr lang="en-HK" sz="2800" dirty="0">
                <a:effectLst/>
                <a:latin typeface="Calibri Light"/>
              </a:rPr>
            </a:br>
            <a:r>
              <a:rPr lang="en-HK" sz="2800" dirty="0">
                <a:effectLst/>
                <a:latin typeface="Calibri Light"/>
                <a:cs typeface="Calibri Light"/>
              </a:rPr>
              <a:t>    your hand was heavy on me;</a:t>
            </a:r>
            <a:br>
              <a:rPr lang="en-HK" sz="2800" dirty="0">
                <a:effectLst/>
                <a:latin typeface="Calibri Light"/>
              </a:rPr>
            </a:br>
            <a:r>
              <a:rPr lang="en-HK" sz="2800" dirty="0">
                <a:effectLst/>
                <a:latin typeface="Calibri Light"/>
                <a:cs typeface="Calibri Light"/>
              </a:rPr>
              <a:t>my strength was sapped</a:t>
            </a:r>
            <a:br>
              <a:rPr lang="en-HK" sz="2800" dirty="0">
                <a:effectLst/>
                <a:latin typeface="Calibri Light"/>
              </a:rPr>
            </a:br>
            <a:r>
              <a:rPr lang="en-HK" sz="2800" dirty="0">
                <a:effectLst/>
                <a:latin typeface="Calibri Light"/>
                <a:cs typeface="Calibri Light"/>
              </a:rPr>
              <a:t>    as in the heat of summer.</a:t>
            </a:r>
            <a:r>
              <a:rPr lang="en-HK" sz="2800" baseline="30000" dirty="0">
                <a:effectLst/>
                <a:latin typeface="Calibri Light"/>
                <a:cs typeface="Calibri Light"/>
              </a:rPr>
              <a:t>[</a:t>
            </a:r>
            <a:r>
              <a:rPr lang="en-HK" sz="2800" baseline="30000" dirty="0">
                <a:solidFill>
                  <a:srgbClr val="517E90"/>
                </a:solidFill>
                <a:effectLst/>
                <a:latin typeface="Calibri Light"/>
                <a:cs typeface="Calibri Light"/>
                <a:hlinkClick r:id="rId2" tooltip="See footnote b"/>
              </a:rPr>
              <a:t>b</a:t>
            </a:r>
            <a:r>
              <a:rPr lang="en-HK" sz="2800" baseline="30000" dirty="0">
                <a:effectLst/>
                <a:latin typeface="Calibri Light"/>
                <a:cs typeface="Calibri Light"/>
              </a:rPr>
              <a:t>]</a:t>
            </a:r>
          </a:p>
          <a:p>
            <a:pPr marL="0" indent="0">
              <a:buNone/>
            </a:pPr>
            <a:r>
              <a:rPr lang="en-HK" sz="2800" b="1" baseline="30000" dirty="0">
                <a:solidFill>
                  <a:srgbClr val="FFC000"/>
                </a:solidFill>
                <a:effectLst/>
                <a:latin typeface="Calibri Light"/>
                <a:cs typeface="Calibri Light"/>
              </a:rPr>
              <a:t>5 </a:t>
            </a:r>
            <a:r>
              <a:rPr lang="en-HK" sz="2800" dirty="0">
                <a:solidFill>
                  <a:srgbClr val="FFC000"/>
                </a:solidFill>
                <a:effectLst/>
                <a:latin typeface="Calibri Light"/>
                <a:cs typeface="Calibri Light"/>
              </a:rPr>
              <a:t>Then I acknowledged my sin to you</a:t>
            </a:r>
            <a:br>
              <a:rPr lang="en-HK" sz="2800" dirty="0">
                <a:effectLst/>
                <a:latin typeface="Calibri Light"/>
              </a:rPr>
            </a:br>
            <a:r>
              <a:rPr lang="en-HK" sz="2800" dirty="0">
                <a:solidFill>
                  <a:srgbClr val="FFC000"/>
                </a:solidFill>
                <a:effectLst/>
                <a:latin typeface="Calibri Light"/>
                <a:cs typeface="Calibri Light"/>
              </a:rPr>
              <a:t>    and did not cover up my iniquity.</a:t>
            </a:r>
            <a:br>
              <a:rPr lang="en-HK" sz="2800" dirty="0">
                <a:effectLst/>
                <a:latin typeface="Calibri Light"/>
              </a:rPr>
            </a:br>
            <a:r>
              <a:rPr lang="en-HK" sz="2800" dirty="0">
                <a:solidFill>
                  <a:srgbClr val="FFC000"/>
                </a:solidFill>
                <a:effectLst/>
                <a:latin typeface="Calibri Light"/>
                <a:cs typeface="Calibri Light"/>
              </a:rPr>
              <a:t>I said, “I will confess</a:t>
            </a:r>
            <a:br>
              <a:rPr lang="en-HK" sz="2800" dirty="0">
                <a:effectLst/>
                <a:latin typeface="Calibri Light"/>
              </a:rPr>
            </a:br>
            <a:r>
              <a:rPr lang="en-HK" sz="2800" dirty="0">
                <a:solidFill>
                  <a:srgbClr val="FFC000"/>
                </a:solidFill>
                <a:effectLst/>
                <a:latin typeface="Calibri Light"/>
                <a:cs typeface="Calibri Light"/>
              </a:rPr>
              <a:t>    my transgressions to the Lord.”</a:t>
            </a:r>
            <a:br>
              <a:rPr lang="en-HK" sz="2800" dirty="0">
                <a:effectLst/>
                <a:latin typeface="Calibri Light"/>
              </a:rPr>
            </a:br>
            <a:r>
              <a:rPr lang="en-HK" sz="2800" dirty="0">
                <a:solidFill>
                  <a:srgbClr val="FFC000"/>
                </a:solidFill>
                <a:effectLst/>
                <a:latin typeface="Calibri Light"/>
                <a:cs typeface="Calibri Light"/>
              </a:rPr>
              <a:t>And you forgave</a:t>
            </a:r>
            <a:br>
              <a:rPr lang="en-HK" sz="2800" dirty="0">
                <a:effectLst/>
                <a:latin typeface="Calibri Light"/>
              </a:rPr>
            </a:br>
            <a:r>
              <a:rPr lang="en-HK" sz="2800" dirty="0">
                <a:solidFill>
                  <a:srgbClr val="FFC000"/>
                </a:solidFill>
                <a:effectLst/>
                <a:latin typeface="Calibri Light"/>
                <a:cs typeface="Calibri Light"/>
              </a:rPr>
              <a:t>    the guilt of my sin.</a:t>
            </a:r>
          </a:p>
          <a:p>
            <a:pPr marL="0" indent="0">
              <a:buNone/>
            </a:pPr>
            <a:endParaRPr lang="en-US" sz="40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77165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18543-446D-8BC1-58E6-1DF5EAF8F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3848"/>
            <a:ext cx="10515600" cy="51931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HK" sz="4000" b="1" baseline="30000" dirty="0">
                <a:latin typeface="system-ui"/>
              </a:rPr>
              <a:t>5 </a:t>
            </a:r>
            <a:r>
              <a:rPr lang="en-HK" sz="4000" dirty="0"/>
              <a:t>However, to the one who does not work but trusts </a:t>
            </a:r>
            <a:r>
              <a:rPr lang="en-HK" sz="4000" dirty="0">
                <a:solidFill>
                  <a:srgbClr val="FFC000"/>
                </a:solidFill>
              </a:rPr>
              <a:t>God who justifies the ungodly</a:t>
            </a:r>
            <a:r>
              <a:rPr lang="en-HK" sz="4000" dirty="0"/>
              <a:t>, their faith is credited as righteousness.</a:t>
            </a:r>
            <a:r>
              <a:rPr lang="en-HK" sz="4000" dirty="0">
                <a:solidFill>
                  <a:srgbClr val="000000"/>
                </a:solidFill>
                <a:latin typeface="system-ui"/>
              </a:rPr>
              <a:t> </a:t>
            </a:r>
            <a:endParaRPr lang="en-HK" sz="3200" dirty="0">
              <a:solidFill>
                <a:srgbClr val="000000"/>
              </a:solidFill>
              <a:latin typeface="system-ui"/>
            </a:endParaRPr>
          </a:p>
          <a:p>
            <a:pPr marL="0" indent="0" algn="ctr">
              <a:buNone/>
            </a:pPr>
            <a:r>
              <a:rPr lang="en-HK" sz="3200" dirty="0">
                <a:latin typeface="system-ui"/>
              </a:rPr>
              <a:t>Romans 4:5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43752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2859-B6A3-EEED-8C93-3A4490C97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Justified by Faith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A3DB0-311D-1157-989F-C062EFEA7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Faith – Always Been the Plan (v.1-8)</a:t>
            </a:r>
          </a:p>
          <a:p>
            <a:pPr lvl="1"/>
            <a:r>
              <a:rPr lang="en-US" sz="3200" dirty="0"/>
              <a:t>Don’t look elsewhere for salvation </a:t>
            </a:r>
          </a:p>
        </p:txBody>
      </p:sp>
    </p:spTree>
    <p:extLst>
      <p:ext uri="{BB962C8B-B14F-4D97-AF65-F5344CB8AC3E}">
        <p14:creationId xmlns:p14="http://schemas.microsoft.com/office/powerpoint/2010/main" val="67320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2859-B6A3-EEED-8C93-3A4490C97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Justified by Faith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A3DB0-311D-1157-989F-C062EFEA7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Faith – Always Been the Plan (v.1-8)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Faith – Mark of God’s people (v.9-16)</a:t>
            </a:r>
          </a:p>
        </p:txBody>
      </p:sp>
    </p:spTree>
    <p:extLst>
      <p:ext uri="{BB962C8B-B14F-4D97-AF65-F5344CB8AC3E}">
        <p14:creationId xmlns:p14="http://schemas.microsoft.com/office/powerpoint/2010/main" val="1237689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</TotalTime>
  <Words>589</Words>
  <Application>Microsoft Macintosh PowerPoint</Application>
  <PresentationFormat>Widescreen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system-ui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Justified by Faith Alone</vt:lpstr>
      <vt:lpstr>PowerPoint Presentation</vt:lpstr>
      <vt:lpstr>PowerPoint Presentation</vt:lpstr>
      <vt:lpstr>PowerPoint Presentation</vt:lpstr>
      <vt:lpstr>PowerPoint Presentation</vt:lpstr>
      <vt:lpstr>Justified by Faith Alone</vt:lpstr>
      <vt:lpstr>Justified by Faith Alone</vt:lpstr>
      <vt:lpstr>PowerPoint Presentation</vt:lpstr>
      <vt:lpstr>PowerPoint Presentation</vt:lpstr>
      <vt:lpstr>Justified by Faith Alone</vt:lpstr>
      <vt:lpstr>Justified by Faith Alone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Heewoo Han</dc:creator>
  <cp:lastModifiedBy>Rhoda Chan</cp:lastModifiedBy>
  <cp:revision>9</cp:revision>
  <dcterms:created xsi:type="dcterms:W3CDTF">2023-06-10T14:01:21Z</dcterms:created>
  <dcterms:modified xsi:type="dcterms:W3CDTF">2023-06-11T16:47:08Z</dcterms:modified>
</cp:coreProperties>
</file>