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5" r:id="rId10"/>
    <p:sldId id="266" r:id="rId11"/>
    <p:sldId id="267" r:id="rId12"/>
    <p:sldId id="261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4868EE-2F9A-4DB4-807B-F83E4D1A9087}" v="4" dt="2023-06-24T23:01:42.7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2"/>
    <p:restoredTop sz="94694"/>
  </p:normalViewPr>
  <p:slideViewPr>
    <p:cSldViewPr snapToGrid="0">
      <p:cViewPr varScale="1">
        <p:scale>
          <a:sx n="90" d="100"/>
          <a:sy n="90" d="100"/>
        </p:scale>
        <p:origin x="23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tin Church" userId="SJzZO+sr62PczVkFV68xJ0UBMoap4fq5HJ28ayEjmsc=" providerId="None" clId="Web-{1F4868EE-2F9A-4DB4-807B-F83E4D1A9087}"/>
    <pc:docChg chg="modSld">
      <pc:chgData name="Shatin Church" userId="SJzZO+sr62PczVkFV68xJ0UBMoap4fq5HJ28ayEjmsc=" providerId="None" clId="Web-{1F4868EE-2F9A-4DB4-807B-F83E4D1A9087}" dt="2023-06-24T23:01:42.709" v="3" actId="20577"/>
      <pc:docMkLst>
        <pc:docMk/>
      </pc:docMkLst>
      <pc:sldChg chg="modSp">
        <pc:chgData name="Shatin Church" userId="SJzZO+sr62PczVkFV68xJ0UBMoap4fq5HJ28ayEjmsc=" providerId="None" clId="Web-{1F4868EE-2F9A-4DB4-807B-F83E4D1A9087}" dt="2023-06-24T23:01:40.131" v="2" actId="20577"/>
        <pc:sldMkLst>
          <pc:docMk/>
          <pc:sldMk cId="171598950" sldId="259"/>
        </pc:sldMkLst>
        <pc:spChg chg="mod">
          <ac:chgData name="Shatin Church" userId="SJzZO+sr62PczVkFV68xJ0UBMoap4fq5HJ28ayEjmsc=" providerId="None" clId="Web-{1F4868EE-2F9A-4DB4-807B-F83E4D1A9087}" dt="2023-06-24T23:01:40.131" v="2" actId="20577"/>
          <ac:spMkLst>
            <pc:docMk/>
            <pc:sldMk cId="171598950" sldId="259"/>
            <ac:spMk id="3" creationId="{C5F2494C-AC1C-217C-537A-9A0AD3A7C4DF}"/>
          </ac:spMkLst>
        </pc:spChg>
      </pc:sldChg>
      <pc:sldChg chg="modSp">
        <pc:chgData name="Shatin Church" userId="SJzZO+sr62PczVkFV68xJ0UBMoap4fq5HJ28ayEjmsc=" providerId="None" clId="Web-{1F4868EE-2F9A-4DB4-807B-F83E4D1A9087}" dt="2023-06-24T23:01:42.709" v="3" actId="20577"/>
        <pc:sldMkLst>
          <pc:docMk/>
          <pc:sldMk cId="1855837393" sldId="269"/>
        </pc:sldMkLst>
        <pc:spChg chg="mod">
          <ac:chgData name="Shatin Church" userId="SJzZO+sr62PczVkFV68xJ0UBMoap4fq5HJ28ayEjmsc=" providerId="None" clId="Web-{1F4868EE-2F9A-4DB4-807B-F83E4D1A9087}" dt="2023-06-24T23:01:42.709" v="3" actId="20577"/>
          <ac:spMkLst>
            <pc:docMk/>
            <pc:sldMk cId="1855837393" sldId="269"/>
            <ac:spMk id="6" creationId="{14953769-C849-9A25-4F23-68A3CE1A427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7/3/23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79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7/3/23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25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7/3/23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0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7/3/23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22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7/3/23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43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7/3/23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4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7/3/23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2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7/3/23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2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7/3/23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5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7/3/23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7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7/3/23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6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951E3-958F-4611-B170-D081BA0250F9}" type="datetimeFigureOut">
              <a:rPr lang="en-US" smtClean="0"/>
              <a:pPr/>
              <a:t>7/3/23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33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E537CB-3198-656E-FE98-FBB175AC6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26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BF9C53-F6BC-D485-9151-EDD809C24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Greatness of Our Salvation (v.15-19)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953769-C849-9A25-4F23-68A3CE1A4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Trespass/sin vs. obedience</a:t>
            </a:r>
          </a:p>
          <a:p>
            <a:r>
              <a:rPr lang="en-US" sz="4000" dirty="0"/>
              <a:t>Judgment vs. grace/gift</a:t>
            </a:r>
          </a:p>
          <a:p>
            <a:r>
              <a:rPr lang="en-US" sz="4000" dirty="0"/>
              <a:t>Condemnation vs. justification/righteousness</a:t>
            </a:r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04406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BF9C53-F6BC-D485-9151-EDD809C24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Greatness of Our Salvation (v.15-19)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953769-C849-9A25-4F23-68A3CE1A4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Trespass/sin vs. obedience</a:t>
            </a:r>
          </a:p>
          <a:p>
            <a:r>
              <a:rPr lang="en-US" sz="4000" dirty="0"/>
              <a:t>Judgment vs. grace/gift</a:t>
            </a:r>
          </a:p>
          <a:p>
            <a:r>
              <a:rPr lang="en-US" sz="4000" dirty="0"/>
              <a:t>Condemnation vs. justification/righteousness</a:t>
            </a:r>
          </a:p>
          <a:p>
            <a:r>
              <a:rPr lang="en-US" sz="4000" dirty="0"/>
              <a:t>Death vs. life</a:t>
            </a:r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05042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B2AE9-8739-6B90-A54C-487A6E0B6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2942" y="829733"/>
            <a:ext cx="7089058" cy="5600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K" sz="4000" b="0" i="0" u="none" strike="noStrike" dirty="0">
                <a:effectLst/>
                <a:latin typeface="Calibri" panose="020F0502020204030204" pitchFamily="34" charset="0"/>
              </a:rPr>
              <a:t>“Look  at yourself in Adam; though you had done nothing you were declared a sinner.  Look at yourself in Christ; and see that, though you have done nothing, you are declared to be righteous.  That is the parallel.” </a:t>
            </a:r>
            <a:br>
              <a:rPr lang="en-HK" sz="4000" b="0" i="0" u="none" strike="noStrike" dirty="0">
                <a:effectLst/>
                <a:latin typeface="Calibri" panose="020F0502020204030204" pitchFamily="34" charset="0"/>
              </a:rPr>
            </a:br>
            <a:endParaRPr lang="en-HK" sz="1800" b="0" i="0" u="none" strike="noStrike" dirty="0"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600" b="0" i="0" u="none" strike="noStrike" dirty="0">
                <a:effectLst/>
                <a:latin typeface="Calibri" panose="020F0502020204030204" pitchFamily="34" charset="0"/>
              </a:rPr>
              <a:t>- Martyn L</a:t>
            </a:r>
            <a:r>
              <a:rPr lang="en-US" sz="3600" dirty="0">
                <a:latin typeface="Calibri" panose="020F0502020204030204" pitchFamily="34" charset="0"/>
              </a:rPr>
              <a:t>loyd Jones</a:t>
            </a:r>
            <a:endParaRPr lang="en-HK" sz="4000" b="0" i="0" u="none" strike="noStrike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2050" name="Picture 2" descr="Martyn Lloyd-Jones on Apostasy and Taking a Stand - Wes Bredenhof">
            <a:extLst>
              <a:ext uri="{FF2B5EF4-FFF2-40B4-BE49-F238E27FC236}">
                <a16:creationId xmlns:a16="http://schemas.microsoft.com/office/drawing/2014/main" id="{A2D881B3-B2B9-5BC9-0731-A1C226A1EF8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48981" cy="694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54B44A-D698-FCAD-6395-7C6E0F40F30C}"/>
              </a:ext>
            </a:extLst>
          </p:cNvPr>
          <p:cNvSpPr txBox="1"/>
          <p:nvPr/>
        </p:nvSpPr>
        <p:spPr>
          <a:xfrm>
            <a:off x="8170606" y="18582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883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973ED-CB31-D7DE-E1AB-1D9B7CEF0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1" y="575733"/>
            <a:ext cx="11463866" cy="7840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 But the </a:t>
            </a:r>
            <a:r>
              <a:rPr lang="en-HK" sz="4400" baseline="30000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gift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is not like the </a:t>
            </a:r>
            <a:r>
              <a:rPr lang="en-HK" sz="4400" baseline="30000" dirty="0">
                <a:solidFill>
                  <a:srgbClr val="92D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trespass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For if the many died by the </a:t>
            </a:r>
            <a:r>
              <a:rPr lang="en-HK" sz="4400" baseline="30000" dirty="0">
                <a:solidFill>
                  <a:srgbClr val="92D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trespass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the one man, how much more did God’s </a:t>
            </a:r>
            <a:r>
              <a:rPr lang="en-HK" sz="4400" baseline="30000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grace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the </a:t>
            </a:r>
            <a:r>
              <a:rPr lang="en-HK" sz="4400" baseline="30000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gift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that came by the </a:t>
            </a:r>
            <a:r>
              <a:rPr lang="en-HK" sz="4400" baseline="30000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grace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the one man, Jesus Christ, overflow to the many!16 Nor can the </a:t>
            </a:r>
            <a:r>
              <a:rPr lang="en-HK" sz="4400" baseline="30000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gift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God be compared with the result of one man’s </a:t>
            </a:r>
            <a:r>
              <a:rPr lang="en-HK" sz="4400" baseline="30000" dirty="0">
                <a:solidFill>
                  <a:srgbClr val="92D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The </a:t>
            </a:r>
            <a:r>
              <a:rPr lang="en-HK" sz="4400" baseline="30000" dirty="0">
                <a:solidFill>
                  <a:srgbClr val="92D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judgment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followed one </a:t>
            </a:r>
            <a:r>
              <a:rPr lang="en-HK" sz="4400" baseline="30000" dirty="0">
                <a:solidFill>
                  <a:srgbClr val="92D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brought </a:t>
            </a:r>
            <a:r>
              <a:rPr lang="en-HK" sz="4400" baseline="30000" dirty="0">
                <a:solidFill>
                  <a:srgbClr val="92D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condemnation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but the </a:t>
            </a:r>
            <a:r>
              <a:rPr lang="en-HK" sz="4400" baseline="30000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gift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followed many </a:t>
            </a:r>
            <a:r>
              <a:rPr lang="en-HK" sz="4400" baseline="30000" dirty="0">
                <a:solidFill>
                  <a:srgbClr val="92D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trespass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 and brought </a:t>
            </a:r>
            <a:r>
              <a:rPr lang="en-HK" sz="4400" baseline="30000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justification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 17 For if, by the </a:t>
            </a:r>
            <a:r>
              <a:rPr lang="en-HK" sz="4400" baseline="30000" dirty="0">
                <a:solidFill>
                  <a:srgbClr val="92D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trespass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the one man, </a:t>
            </a:r>
            <a:r>
              <a:rPr lang="en-HK" sz="4400" baseline="30000" dirty="0">
                <a:solidFill>
                  <a:srgbClr val="92D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death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reigned through that one man, how much more will those who receive God’s abundant provision of </a:t>
            </a:r>
            <a:r>
              <a:rPr lang="en-HK" sz="4400" baseline="30000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grace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of the </a:t>
            </a:r>
            <a:r>
              <a:rPr lang="en-HK" sz="4400" baseline="30000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gift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HK" sz="4400" baseline="30000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righteous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ness reign in </a:t>
            </a:r>
            <a:r>
              <a:rPr lang="en-HK" sz="4400" baseline="30000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life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through the one man, Jesus Christ!  18 Consequently, just as one </a:t>
            </a:r>
            <a:r>
              <a:rPr lang="en-HK" sz="4400" baseline="30000" dirty="0">
                <a:solidFill>
                  <a:srgbClr val="92D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trespass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resulted in </a:t>
            </a:r>
            <a:r>
              <a:rPr lang="en-HK" sz="4400" baseline="30000" dirty="0">
                <a:solidFill>
                  <a:srgbClr val="92D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condemnation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all people, so also one </a:t>
            </a:r>
            <a:r>
              <a:rPr lang="en-HK" sz="4400" baseline="30000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righteous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act resulted in </a:t>
            </a:r>
            <a:r>
              <a:rPr lang="en-HK" sz="4400" baseline="30000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justification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and </a:t>
            </a:r>
            <a:r>
              <a:rPr lang="en-HK" sz="4400" baseline="30000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life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for all people. 19 For just as through the dis</a:t>
            </a:r>
            <a:r>
              <a:rPr lang="en-HK" sz="4400" baseline="30000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obedience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the one man the many were made </a:t>
            </a:r>
            <a:r>
              <a:rPr lang="en-HK" sz="4400" baseline="30000" dirty="0">
                <a:solidFill>
                  <a:srgbClr val="92D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sinners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so also through the obedience of the one man the many will be made </a:t>
            </a:r>
            <a:r>
              <a:rPr lang="en-HK" sz="4400" baseline="30000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righteous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0412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BF9C53-F6BC-D485-9151-EDD809C24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Grace Increased (v.20-21)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953769-C849-9A25-4F23-68A3CE1A4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55837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tone path in a park&#10;&#10;Description automatically generated with low confidence">
            <a:extLst>
              <a:ext uri="{FF2B5EF4-FFF2-40B4-BE49-F238E27FC236}">
                <a16:creationId xmlns:a16="http://schemas.microsoft.com/office/drawing/2014/main" id="{E63117B2-29A3-448C-80D9-CEB6785BDC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1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sunflowers in a field&#10;&#10;Description automatically generated with medium confidence">
            <a:extLst>
              <a:ext uri="{FF2B5EF4-FFF2-40B4-BE49-F238E27FC236}">
                <a16:creationId xmlns:a16="http://schemas.microsoft.com/office/drawing/2014/main" id="{A31CD0E9-90B7-0F65-24C7-829160197E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70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ring&#10;&#10;Description automatically generated with medium confidence">
            <a:extLst>
              <a:ext uri="{FF2B5EF4-FFF2-40B4-BE49-F238E27FC236}">
                <a16:creationId xmlns:a16="http://schemas.microsoft.com/office/drawing/2014/main" id="{7D733CD8-AF1E-EAFE-0A4E-BACED10C2D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95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ring&#10;&#10;Description automatically generated with medium confidence">
            <a:extLst>
              <a:ext uri="{FF2B5EF4-FFF2-40B4-BE49-F238E27FC236}">
                <a16:creationId xmlns:a16="http://schemas.microsoft.com/office/drawing/2014/main" id="{7D733CD8-AF1E-EAFE-0A4E-BACED10C2D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17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8D3BC-CFBB-AD9E-2A88-95F2DC82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Gravity of Our Plight (v.12-14)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973ED-CB31-D7DE-E1AB-1D9B7CEF0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HK" sz="3200" b="1" baseline="30000" dirty="0">
                <a:effectLst/>
                <a:latin typeface="system-ui"/>
              </a:rPr>
              <a:t>12 </a:t>
            </a:r>
            <a:r>
              <a:rPr lang="en-HK" sz="3200" dirty="0">
                <a:effectLst/>
                <a:latin typeface="system-ui"/>
              </a:rPr>
              <a:t>Therefore, just as sin entered the world through one man, and death through sin, and in this way </a:t>
            </a:r>
            <a:r>
              <a:rPr lang="en-HK" sz="3200" dirty="0">
                <a:solidFill>
                  <a:srgbClr val="FFC000"/>
                </a:solidFill>
                <a:effectLst/>
                <a:latin typeface="system-ui"/>
              </a:rPr>
              <a:t>death came to all people, because all sinned— </a:t>
            </a:r>
            <a:r>
              <a:rPr lang="en-HK" sz="3200" b="1" baseline="30000" dirty="0">
                <a:effectLst/>
                <a:latin typeface="system-ui"/>
              </a:rPr>
              <a:t>13 </a:t>
            </a:r>
            <a:r>
              <a:rPr lang="en-HK" sz="3200" dirty="0">
                <a:effectLst/>
                <a:latin typeface="system-ui"/>
              </a:rPr>
              <a:t>To be sure, sin was in the world before the law was given, but sin is not charged against anyone’s account where there is no law. </a:t>
            </a:r>
            <a:r>
              <a:rPr lang="en-HK" sz="3200" b="1" baseline="30000" dirty="0">
                <a:effectLst/>
                <a:latin typeface="system-ui"/>
              </a:rPr>
              <a:t>14 </a:t>
            </a:r>
            <a:r>
              <a:rPr lang="en-HK" sz="3200" dirty="0">
                <a:effectLst/>
                <a:latin typeface="system-ui"/>
              </a:rPr>
              <a:t>Nevertheless, </a:t>
            </a:r>
            <a:r>
              <a:rPr lang="en-HK" sz="3200" dirty="0">
                <a:solidFill>
                  <a:srgbClr val="FFC000"/>
                </a:solidFill>
                <a:effectLst/>
                <a:latin typeface="system-ui"/>
              </a:rPr>
              <a:t>death reigned from the time of Adam </a:t>
            </a:r>
            <a:r>
              <a:rPr lang="en-HK" sz="3200" dirty="0">
                <a:effectLst/>
                <a:latin typeface="system-ui"/>
              </a:rPr>
              <a:t>to the time of Moses, even over those who did not sin by breaking a command, as did Adam, who is a pattern of the one to come.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01141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Ukraine in maps: Tracking the war with Russia - BBC News">
            <a:extLst>
              <a:ext uri="{FF2B5EF4-FFF2-40B4-BE49-F238E27FC236}">
                <a16:creationId xmlns:a16="http://schemas.microsoft.com/office/drawing/2014/main" id="{19B6D21A-41A0-C22D-074C-4F7257B6A8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891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521A0-3506-0975-89BF-668B68DA9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Gravity of Our Plight (v.12-14)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2494C-AC1C-217C-537A-9A0AD3A7C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Adam sins (Gen 3)</a:t>
            </a:r>
          </a:p>
          <a:p>
            <a:r>
              <a:rPr lang="en-US" sz="4000" dirty="0"/>
              <a:t>Cain kills Abel (Gen 4)</a:t>
            </a:r>
          </a:p>
          <a:p>
            <a:r>
              <a:rPr lang="en-US" sz="4000" dirty="0"/>
              <a:t>List of Adam’s descendants (Gen 5)</a:t>
            </a:r>
            <a:endParaRPr lang="en-US" sz="4000" dirty="0">
              <a:ea typeface="Calibri"/>
              <a:cs typeface="Calibri"/>
            </a:endParaRPr>
          </a:p>
          <a:p>
            <a:pPr lvl="1"/>
            <a:r>
              <a:rPr lang="en-US" sz="3600" dirty="0"/>
              <a:t>“…and he died.”</a:t>
            </a:r>
          </a:p>
        </p:txBody>
      </p:sp>
    </p:spTree>
    <p:extLst>
      <p:ext uri="{BB962C8B-B14F-4D97-AF65-F5344CB8AC3E}">
        <p14:creationId xmlns:p14="http://schemas.microsoft.com/office/powerpoint/2010/main" val="17159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8D3BC-CFBB-AD9E-2A88-95F2DC82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Gravity of Our Plight (v.12-14)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973ED-CB31-D7DE-E1AB-1D9B7CEF0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HK" sz="3200" b="1" baseline="30000" dirty="0">
                <a:effectLst/>
                <a:latin typeface="system-ui"/>
              </a:rPr>
              <a:t>12 </a:t>
            </a:r>
            <a:r>
              <a:rPr lang="en-HK" sz="3200" dirty="0">
                <a:effectLst/>
                <a:latin typeface="system-ui"/>
              </a:rPr>
              <a:t>Therefore, just as sin entered the world through one man, and death through sin, and in this way death came to all people, because all sinned— </a:t>
            </a:r>
            <a:r>
              <a:rPr lang="en-HK" sz="3200" b="1" baseline="30000" dirty="0">
                <a:effectLst/>
                <a:latin typeface="system-ui"/>
              </a:rPr>
              <a:t>13 </a:t>
            </a:r>
            <a:r>
              <a:rPr lang="en-HK" sz="3200" dirty="0">
                <a:effectLst/>
                <a:latin typeface="system-ui"/>
              </a:rPr>
              <a:t>To be sure, sin was in the world before the law was given, but sin is not charged against anyone’s account where there is no law. </a:t>
            </a:r>
            <a:r>
              <a:rPr lang="en-HK" sz="3200" b="1" baseline="30000" dirty="0">
                <a:effectLst/>
                <a:latin typeface="system-ui"/>
              </a:rPr>
              <a:t>14 </a:t>
            </a:r>
            <a:r>
              <a:rPr lang="en-HK" sz="3200" dirty="0">
                <a:effectLst/>
                <a:latin typeface="system-ui"/>
              </a:rPr>
              <a:t>Nevertheless, death reigned from the time of Adam to the time of Moses, even over those who did not sin by breaking a command, as did </a:t>
            </a:r>
            <a:r>
              <a:rPr lang="en-HK" sz="3200" dirty="0">
                <a:solidFill>
                  <a:srgbClr val="FFC000"/>
                </a:solidFill>
                <a:effectLst/>
                <a:latin typeface="system-ui"/>
              </a:rPr>
              <a:t>Adam, who is a pattern of the one to come.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2671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973ED-CB31-D7DE-E1AB-1D9B7CEF0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1" y="575733"/>
            <a:ext cx="11463866" cy="7840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 But the </a:t>
            </a:r>
            <a:r>
              <a:rPr lang="en-HK" sz="4400" baseline="30000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gift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is not like the </a:t>
            </a:r>
            <a:r>
              <a:rPr lang="en-HK" sz="4400" baseline="30000" dirty="0">
                <a:solidFill>
                  <a:srgbClr val="92D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trespass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For if the many died by the </a:t>
            </a:r>
            <a:r>
              <a:rPr lang="en-HK" sz="4400" baseline="30000" dirty="0">
                <a:solidFill>
                  <a:srgbClr val="92D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trespass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the one man, how much more did God’s </a:t>
            </a:r>
            <a:r>
              <a:rPr lang="en-HK" sz="4400" baseline="30000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grace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the </a:t>
            </a:r>
            <a:r>
              <a:rPr lang="en-HK" sz="4400" baseline="30000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gift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that came by the </a:t>
            </a:r>
            <a:r>
              <a:rPr lang="en-HK" sz="4400" baseline="30000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grace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the one man, Jesus Christ, overflow to the many!16 Nor can the </a:t>
            </a:r>
            <a:r>
              <a:rPr lang="en-HK" sz="4400" baseline="30000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gift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God be compared with the result of one man’s </a:t>
            </a:r>
            <a:r>
              <a:rPr lang="en-HK" sz="4400" baseline="30000" dirty="0">
                <a:solidFill>
                  <a:srgbClr val="92D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The </a:t>
            </a:r>
            <a:r>
              <a:rPr lang="en-HK" sz="4400" baseline="30000" dirty="0">
                <a:solidFill>
                  <a:srgbClr val="92D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judgment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followed one </a:t>
            </a:r>
            <a:r>
              <a:rPr lang="en-HK" sz="4400" baseline="30000" dirty="0">
                <a:solidFill>
                  <a:srgbClr val="92D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brought </a:t>
            </a:r>
            <a:r>
              <a:rPr lang="en-HK" sz="4400" baseline="30000" dirty="0">
                <a:solidFill>
                  <a:srgbClr val="92D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condemnation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but the </a:t>
            </a:r>
            <a:r>
              <a:rPr lang="en-HK" sz="4400" baseline="30000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gift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followed many </a:t>
            </a:r>
            <a:r>
              <a:rPr lang="en-HK" sz="4400" baseline="30000" dirty="0">
                <a:solidFill>
                  <a:srgbClr val="92D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trespass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 and brought </a:t>
            </a:r>
            <a:r>
              <a:rPr lang="en-HK" sz="4400" baseline="30000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justification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 17 For if, by the </a:t>
            </a:r>
            <a:r>
              <a:rPr lang="en-HK" sz="4400" baseline="30000" dirty="0">
                <a:solidFill>
                  <a:srgbClr val="92D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trespass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the one man, </a:t>
            </a:r>
            <a:r>
              <a:rPr lang="en-HK" sz="4400" baseline="30000" dirty="0">
                <a:solidFill>
                  <a:srgbClr val="92D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death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reigned through that one man, how much more will those who receive God’s abundant provision of </a:t>
            </a:r>
            <a:r>
              <a:rPr lang="en-HK" sz="4400" baseline="30000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grace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of the </a:t>
            </a:r>
            <a:r>
              <a:rPr lang="en-HK" sz="4400" baseline="30000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gift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HK" sz="4400" baseline="30000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righteous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ness reign in </a:t>
            </a:r>
            <a:r>
              <a:rPr lang="en-HK" sz="4400" baseline="30000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life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through the one man, Jesus Christ!  18 Consequently, just as one </a:t>
            </a:r>
            <a:r>
              <a:rPr lang="en-HK" sz="4400" baseline="30000" dirty="0">
                <a:solidFill>
                  <a:srgbClr val="92D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trespass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resulted in </a:t>
            </a:r>
            <a:r>
              <a:rPr lang="en-HK" sz="4400" baseline="30000" dirty="0">
                <a:solidFill>
                  <a:srgbClr val="92D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condemnation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all people, so also one </a:t>
            </a:r>
            <a:r>
              <a:rPr lang="en-HK" sz="4400" baseline="30000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righteous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act resulted in </a:t>
            </a:r>
            <a:r>
              <a:rPr lang="en-HK" sz="4400" baseline="30000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justification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and </a:t>
            </a:r>
            <a:r>
              <a:rPr lang="en-HK" sz="4400" baseline="30000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life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for all people. 19 For just as through the dis</a:t>
            </a:r>
            <a:r>
              <a:rPr lang="en-HK" sz="4400" baseline="30000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obedience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the one man the many were made </a:t>
            </a:r>
            <a:r>
              <a:rPr lang="en-HK" sz="4400" baseline="30000" dirty="0">
                <a:solidFill>
                  <a:srgbClr val="92D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sinners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so also through the obedience of the one man the many will be made </a:t>
            </a:r>
            <a:r>
              <a:rPr lang="en-HK" sz="4400" baseline="30000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righteous</a:t>
            </a:r>
            <a:r>
              <a:rPr lang="en-HK" sz="4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0199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BF9C53-F6BC-D485-9151-EDD809C24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Greatness of Our Salvation (v.15-19)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953769-C849-9A25-4F23-68A3CE1A4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Trespass/sin vs. obedience</a:t>
            </a:r>
          </a:p>
        </p:txBody>
      </p:sp>
    </p:spTree>
    <p:extLst>
      <p:ext uri="{BB962C8B-B14F-4D97-AF65-F5344CB8AC3E}">
        <p14:creationId xmlns:p14="http://schemas.microsoft.com/office/powerpoint/2010/main" val="379053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BF9C53-F6BC-D485-9151-EDD809C24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Greatness of Our Salvation (v.15-19)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953769-C849-9A25-4F23-68A3CE1A4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Trespass/sin vs. obedience</a:t>
            </a:r>
          </a:p>
          <a:p>
            <a:r>
              <a:rPr lang="en-US" sz="4000" dirty="0"/>
              <a:t>Judgment vs. grace/gift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65484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36</TotalTime>
  <Words>819</Words>
  <Application>Microsoft Macintosh PowerPoint</Application>
  <PresentationFormat>Widescreen</PresentationFormat>
  <Paragraphs>28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system-ui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1.  Gravity of Our Plight (v.12-14)</vt:lpstr>
      <vt:lpstr>PowerPoint Presentation</vt:lpstr>
      <vt:lpstr>1.  Gravity of Our Plight (v.12-14)</vt:lpstr>
      <vt:lpstr>1.  Gravity of Our Plight (v.12-14)</vt:lpstr>
      <vt:lpstr>PowerPoint Presentation</vt:lpstr>
      <vt:lpstr>2.  Greatness of Our Salvation (v.15-19)</vt:lpstr>
      <vt:lpstr>2.  Greatness of Our Salvation (v.15-19)</vt:lpstr>
      <vt:lpstr>2.  Greatness of Our Salvation (v.15-19)</vt:lpstr>
      <vt:lpstr>2.  Greatness of Our Salvation (v.15-19)</vt:lpstr>
      <vt:lpstr>PowerPoint Presentation</vt:lpstr>
      <vt:lpstr>PowerPoint Presentation</vt:lpstr>
      <vt:lpstr>3.  Grace Increased (v.20-21)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Heewoo Han</dc:creator>
  <cp:lastModifiedBy>Rhoda Chan</cp:lastModifiedBy>
  <cp:revision>7</cp:revision>
  <dcterms:created xsi:type="dcterms:W3CDTF">2023-06-24T22:20:08Z</dcterms:created>
  <dcterms:modified xsi:type="dcterms:W3CDTF">2023-07-03T05:45:21Z</dcterms:modified>
</cp:coreProperties>
</file>