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9" r:id="rId3"/>
    <p:sldId id="258" r:id="rId4"/>
    <p:sldId id="260" r:id="rId5"/>
    <p:sldId id="262" r:id="rId6"/>
    <p:sldId id="263" r:id="rId7"/>
    <p:sldId id="264" r:id="rId8"/>
    <p:sldId id="265" r:id="rId9"/>
    <p:sldId id="267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/>
    <p:restoredTop sz="95574"/>
  </p:normalViewPr>
  <p:slideViewPr>
    <p:cSldViewPr snapToGrid="0">
      <p:cViewPr varScale="1">
        <p:scale>
          <a:sx n="109" d="100"/>
          <a:sy n="109" d="100"/>
        </p:scale>
        <p:origin x="216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7/6/23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7/6/23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7/6/23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7/6/23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9">
            <a:extLst>
              <a:ext uri="{FF2B5EF4-FFF2-40B4-BE49-F238E27FC236}">
                <a16:creationId xmlns:a16="http://schemas.microsoft.com/office/drawing/2014/main" id="{6738F172-08B9-4BA5-B753-7D93472C0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3" name="Picture 11">
            <a:extLst>
              <a:ext uri="{FF2B5EF4-FFF2-40B4-BE49-F238E27FC236}">
                <a16:creationId xmlns:a16="http://schemas.microsoft.com/office/drawing/2014/main" id="{C900681B-C4FD-40B3-B5BC-C33231614C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4" name="Straight Connector 13">
            <a:extLst>
              <a:ext uri="{FF2B5EF4-FFF2-40B4-BE49-F238E27FC236}">
                <a16:creationId xmlns:a16="http://schemas.microsoft.com/office/drawing/2014/main" id="{FEAACD67-2FB5-4530-9B74-8D946F1CE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Content Placeholder 4" descr="A picture containing cloud, landscape, sky, black and white&#10;&#10;Description automatically generated">
            <a:extLst>
              <a:ext uri="{FF2B5EF4-FFF2-40B4-BE49-F238E27FC236}">
                <a16:creationId xmlns:a16="http://schemas.microsoft.com/office/drawing/2014/main" id="{5FDB9EDA-528D-4274-F66E-AA9D157C26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357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13">
            <a:extLst>
              <a:ext uri="{FF2B5EF4-FFF2-40B4-BE49-F238E27FC236}">
                <a16:creationId xmlns:a16="http://schemas.microsoft.com/office/drawing/2014/main" id="{CDDE5CDF-1512-4CDA-B956-23D223F8DE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6" name="Picture 15">
            <a:extLst>
              <a:ext uri="{FF2B5EF4-FFF2-40B4-BE49-F238E27FC236}">
                <a16:creationId xmlns:a16="http://schemas.microsoft.com/office/drawing/2014/main" id="{B029D7D8-5A6B-4C76-94C8-15798C6C5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7" name="Straight Connector 17">
            <a:extLst>
              <a:ext uri="{FF2B5EF4-FFF2-40B4-BE49-F238E27FC236}">
                <a16:creationId xmlns:a16="http://schemas.microsoft.com/office/drawing/2014/main" id="{A5C9319C-E20D-4884-952F-60B6A58C3E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19">
            <a:extLst>
              <a:ext uri="{FF2B5EF4-FFF2-40B4-BE49-F238E27FC236}">
                <a16:creationId xmlns:a16="http://schemas.microsoft.com/office/drawing/2014/main" id="{2C6F198E-F7A1-4125-910D-641C0C2A76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1">
            <a:extLst>
              <a:ext uri="{FF2B5EF4-FFF2-40B4-BE49-F238E27FC236}">
                <a16:creationId xmlns:a16="http://schemas.microsoft.com/office/drawing/2014/main" id="{907C3A25-D9A7-4F2D-B44C-FA8EB24C7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7"/>
            <a:ext cx="10905067" cy="55668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8E8515E-B8C8-482A-A9B5-CE57BC080A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94DEC51F-BADA-DF43-C363-6C76C1D32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8098" y="1252917"/>
            <a:ext cx="9943170" cy="1086371"/>
          </a:xfrm>
        </p:spPr>
        <p:txBody>
          <a:bodyPr>
            <a:noAutofit/>
          </a:bodyPr>
          <a:lstStyle/>
          <a:p>
            <a:pPr defTabSz="941832"/>
            <a:r>
              <a:rPr lang="en-US" sz="5459" b="1" i="0" kern="1200" cap="all">
                <a:solidFill>
                  <a:schemeClr val="tx1"/>
                </a:solidFill>
                <a:effectLst/>
                <a:latin typeface="Helvetica Neue" panose="02000503000000020004" pitchFamily="2" charset="0"/>
                <a:ea typeface="+mj-ea"/>
                <a:cs typeface="+mj-cs"/>
              </a:rPr>
              <a:t>eternity</a:t>
            </a:r>
            <a:endParaRPr lang="en-US" sz="4800"/>
          </a:p>
        </p:txBody>
      </p:sp>
      <p:pic>
        <p:nvPicPr>
          <p:cNvPr id="4" name="Content Placeholder 3" descr="A person holding a ruler in his mouth&#10;&#10;Description automatically generated with medium confidence">
            <a:extLst>
              <a:ext uri="{FF2B5EF4-FFF2-40B4-BE49-F238E27FC236}">
                <a16:creationId xmlns:a16="http://schemas.microsoft.com/office/drawing/2014/main" id="{BB21FCEF-8E4B-C65A-71F0-E1796C2337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28098" y="2445409"/>
            <a:ext cx="4207840" cy="3155880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99E8422-0275-05C6-00DB-BF100C92FD32}"/>
              </a:ext>
            </a:extLst>
          </p:cNvPr>
          <p:cNvSpPr txBox="1"/>
          <p:nvPr/>
        </p:nvSpPr>
        <p:spPr>
          <a:xfrm>
            <a:off x="5936902" y="2541375"/>
            <a:ext cx="5134366" cy="382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70916">
              <a:spcAft>
                <a:spcPts val="600"/>
              </a:spcAft>
            </a:pPr>
            <a:r>
              <a:rPr lang="en-US" sz="1854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Measuring with an “</a:t>
            </a:r>
            <a:r>
              <a:rPr lang="en-US" sz="1854" b="1" kern="1200" cap="all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eternal yard stick</a:t>
            </a:r>
            <a:r>
              <a:rPr lang="en-US" sz="1854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!”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12C795-F139-E06B-9F54-80D3B362F2FE}"/>
              </a:ext>
            </a:extLst>
          </p:cNvPr>
          <p:cNvSpPr txBox="1"/>
          <p:nvPr/>
        </p:nvSpPr>
        <p:spPr>
          <a:xfrm>
            <a:off x="5936902" y="3295281"/>
            <a:ext cx="5134366" cy="1310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70916">
              <a:spcAft>
                <a:spcPts val="600"/>
              </a:spcAft>
            </a:pPr>
            <a:r>
              <a:rPr lang="en-US" sz="1854" b="1" kern="1200" dirty="0">
                <a:solidFill>
                  <a:schemeClr val="tx1"/>
                </a:solidFill>
                <a:latin typeface="Helvetica Neue" panose="02000503000000020004" pitchFamily="2" charset="0"/>
                <a:ea typeface="+mn-ea"/>
                <a:cs typeface="+mn-cs"/>
              </a:rPr>
              <a:t>Sow in tears ➔ </a:t>
            </a:r>
            <a:r>
              <a:rPr lang="en-US" sz="1854" kern="1200" dirty="0">
                <a:solidFill>
                  <a:schemeClr val="tx1"/>
                </a:solidFill>
                <a:latin typeface="Helvetica Neue" panose="02000503000000020004" pitchFamily="2" charset="0"/>
                <a:ea typeface="+mn-ea"/>
                <a:cs typeface="+mn-cs"/>
              </a:rPr>
              <a:t>In this world, you will have trouble. (John 16:33)</a:t>
            </a:r>
          </a:p>
          <a:p>
            <a:pPr defTabSz="470916">
              <a:spcAft>
                <a:spcPts val="600"/>
              </a:spcAft>
            </a:pPr>
            <a:r>
              <a:rPr lang="en-US" sz="1854" b="1" kern="1200" dirty="0">
                <a:solidFill>
                  <a:schemeClr val="tx1"/>
                </a:solidFill>
                <a:latin typeface="Helvetica Neue" panose="02000503000000020004" pitchFamily="2" charset="0"/>
                <a:ea typeface="+mn-ea"/>
                <a:cs typeface="+mn-cs"/>
              </a:rPr>
              <a:t>Reap with joy ➔ </a:t>
            </a:r>
            <a:r>
              <a:rPr lang="en-US" sz="1854" kern="1200" dirty="0">
                <a:solidFill>
                  <a:schemeClr val="tx1"/>
                </a:solidFill>
                <a:latin typeface="Helvetica Neue" panose="02000503000000020004" pitchFamily="2" charset="0"/>
                <a:ea typeface="+mn-ea"/>
                <a:cs typeface="+mn-cs"/>
              </a:rPr>
              <a:t>Take heart! I have overcome the world. (John 16:33)</a:t>
            </a:r>
            <a:endParaRPr lang="en-US" dirty="0">
              <a:effectLst/>
              <a:latin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972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group of people waiting for a bus&#10;&#10;Description automatically generated with low confidence">
            <a:extLst>
              <a:ext uri="{FF2B5EF4-FFF2-40B4-BE49-F238E27FC236}">
                <a16:creationId xmlns:a16="http://schemas.microsoft.com/office/drawing/2014/main" id="{DF916D39-DEF5-69A0-84A4-20396331D8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848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snack, fast food, bread, baked goods&#10;&#10;Description automatically generated">
            <a:extLst>
              <a:ext uri="{FF2B5EF4-FFF2-40B4-BE49-F238E27FC236}">
                <a16:creationId xmlns:a16="http://schemas.microsoft.com/office/drawing/2014/main" id="{152D28D2-6701-D140-FD14-3896D20B549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700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94DEC51F-BADA-DF43-C363-6C76C1D32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effectLst/>
                <a:latin typeface="Helvetica Neue" panose="02000503000000020004" pitchFamily="2" charset="0"/>
              </a:rPr>
              <a:t>The Past</a:t>
            </a:r>
            <a:endParaRPr lang="en-US" sz="4800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4603CE60-9D2D-C2A5-F421-5BA64AE7F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572" y="2015729"/>
            <a:ext cx="5031663" cy="34506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effectLst/>
                <a:latin typeface="Helvetica Neue" panose="02000503000000020004" pitchFamily="2" charset="0"/>
              </a:rPr>
              <a:t>REMEMBER</a:t>
            </a:r>
          </a:p>
          <a:p>
            <a:pPr marL="0" indent="0" algn="ctr">
              <a:buNone/>
            </a:pPr>
            <a:r>
              <a:rPr lang="en-US" i="1" dirty="0">
                <a:effectLst/>
                <a:latin typeface="Helvetica Neue" panose="02000503000000020004" pitchFamily="2" charset="0"/>
              </a:rPr>
              <a:t>God’s faithfulness in the past</a:t>
            </a:r>
          </a:p>
          <a:p>
            <a:pPr marL="0" indent="0">
              <a:buNone/>
            </a:pPr>
            <a:r>
              <a:rPr lang="en-US" b="1" dirty="0">
                <a:effectLst/>
                <a:latin typeface="Helvetica Neue" panose="02000503000000020004" pitchFamily="2" charset="0"/>
              </a:rPr>
              <a:t>(v1)</a:t>
            </a:r>
            <a:r>
              <a:rPr lang="en-US" dirty="0">
                <a:effectLst/>
                <a:latin typeface="Helvetica Neue" panose="02000503000000020004" pitchFamily="2" charset="0"/>
              </a:rPr>
              <a:t> “When the Lord restored the fortunes”</a:t>
            </a:r>
          </a:p>
          <a:p>
            <a:pPr marL="0" indent="0">
              <a:buNone/>
            </a:pPr>
            <a:r>
              <a:rPr lang="en-US" b="1" dirty="0">
                <a:effectLst/>
                <a:latin typeface="Helvetica Neue" panose="02000503000000020004" pitchFamily="2" charset="0"/>
              </a:rPr>
              <a:t>(v5) </a:t>
            </a:r>
            <a:r>
              <a:rPr lang="en-US" dirty="0">
                <a:effectLst/>
                <a:latin typeface="Helvetica Neue" panose="02000503000000020004" pitchFamily="2" charset="0"/>
              </a:rPr>
              <a:t>“Sow with tears”</a:t>
            </a:r>
          </a:p>
          <a:p>
            <a:pPr marL="0" indent="0">
              <a:buNone/>
            </a:pPr>
            <a:r>
              <a:rPr lang="en-US" b="1" dirty="0">
                <a:effectLst/>
                <a:latin typeface="Helvetica Neue" panose="02000503000000020004" pitchFamily="2" charset="0"/>
              </a:rPr>
              <a:t>(v6) </a:t>
            </a:r>
            <a:r>
              <a:rPr lang="en-US" dirty="0">
                <a:effectLst/>
                <a:latin typeface="Helvetica Neue" panose="02000503000000020004" pitchFamily="2" charset="0"/>
              </a:rPr>
              <a:t>“Go out with weeping”</a:t>
            </a:r>
          </a:p>
          <a:p>
            <a:pPr marL="0" indent="0">
              <a:buNone/>
            </a:pPr>
            <a:endParaRPr lang="en-US" dirty="0">
              <a:effectLst/>
              <a:latin typeface="Helvetica Neue" panose="02000503000000020004" pitchFamily="2" charset="0"/>
            </a:endParaRPr>
          </a:p>
        </p:txBody>
      </p:sp>
      <p:sp>
        <p:nvSpPr>
          <p:cNvPr id="11" name="Content Placeholder 9">
            <a:extLst>
              <a:ext uri="{FF2B5EF4-FFF2-40B4-BE49-F238E27FC236}">
                <a16:creationId xmlns:a16="http://schemas.microsoft.com/office/drawing/2014/main" id="{D539BAD3-0D45-5B32-62BE-42EDBAE36D14}"/>
              </a:ext>
            </a:extLst>
          </p:cNvPr>
          <p:cNvSpPr txBox="1">
            <a:spLocks/>
          </p:cNvSpPr>
          <p:nvPr/>
        </p:nvSpPr>
        <p:spPr>
          <a:xfrm>
            <a:off x="6582222" y="2015730"/>
            <a:ext cx="5030205" cy="34506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latin typeface="Helvetica Neue" panose="02000503000000020004" pitchFamily="2" charset="0"/>
              </a:rPr>
              <a:t>ANTICIPATE</a:t>
            </a:r>
          </a:p>
          <a:p>
            <a:pPr marL="0" indent="0" algn="ctr">
              <a:buNone/>
            </a:pPr>
            <a:r>
              <a:rPr lang="en-US" i="1" dirty="0">
                <a:effectLst/>
                <a:latin typeface="Helvetica Neue" panose="02000503000000020004" pitchFamily="2" charset="0"/>
              </a:rPr>
              <a:t>God’s continuous faithfulness in the future</a:t>
            </a:r>
          </a:p>
          <a:p>
            <a:pPr marL="0" indent="0">
              <a:buNone/>
            </a:pPr>
            <a:r>
              <a:rPr lang="en-US" b="1" dirty="0">
                <a:effectLst/>
                <a:latin typeface="Helvetica Neue" panose="02000503000000020004" pitchFamily="2" charset="0"/>
              </a:rPr>
              <a:t>(v4)</a:t>
            </a:r>
            <a:r>
              <a:rPr lang="en-US" dirty="0">
                <a:effectLst/>
                <a:latin typeface="Helvetica Neue" panose="02000503000000020004" pitchFamily="2" charset="0"/>
              </a:rPr>
              <a:t> “Restore our fortunes.”</a:t>
            </a:r>
          </a:p>
          <a:p>
            <a:pPr marL="0" indent="0">
              <a:buNone/>
            </a:pPr>
            <a:r>
              <a:rPr lang="en-US" dirty="0">
                <a:effectLst/>
                <a:latin typeface="Helvetica Neue" panose="02000503000000020004" pitchFamily="2" charset="0"/>
              </a:rPr>
              <a:t>“Reap with songs of joy”</a:t>
            </a:r>
          </a:p>
          <a:p>
            <a:pPr marL="0" indent="0">
              <a:buNone/>
            </a:pPr>
            <a:r>
              <a:rPr lang="en-US" dirty="0">
                <a:effectLst/>
                <a:latin typeface="Helvetica Neue" panose="02000503000000020004" pitchFamily="2" charset="0"/>
              </a:rPr>
              <a:t>“Return with songs of joy”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Helvetica Neue" panose="02000503000000020004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6FD0878-7427-A7B2-18A5-02590FC7C041}"/>
              </a:ext>
            </a:extLst>
          </p:cNvPr>
          <p:cNvSpPr txBox="1"/>
          <p:nvPr/>
        </p:nvSpPr>
        <p:spPr>
          <a:xfrm>
            <a:off x="5609050" y="2507612"/>
            <a:ext cx="907849" cy="2009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Bef>
                <a:spcPts val="1000"/>
              </a:spcBef>
            </a:pPr>
            <a:endParaRPr lang="en-US" sz="2000" b="1" dirty="0">
              <a:effectLst/>
              <a:latin typeface="Helvetica Neue" panose="02000503000000020004" pitchFamily="2" charset="0"/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US" sz="2800" b="1" dirty="0">
                <a:effectLst/>
                <a:latin typeface="Helvetica Neue" panose="02000503000000020004" pitchFamily="2" charset="0"/>
              </a:rPr>
              <a:t>➩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US" sz="2800" b="1" dirty="0">
                <a:effectLst/>
                <a:latin typeface="Helvetica Neue" panose="02000503000000020004" pitchFamily="2" charset="0"/>
              </a:rPr>
              <a:t>➩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US" sz="2800" b="1" dirty="0">
                <a:effectLst/>
                <a:latin typeface="Helvetica Neue" panose="02000503000000020004" pitchFamily="2" charset="0"/>
              </a:rPr>
              <a:t>➩</a:t>
            </a:r>
          </a:p>
        </p:txBody>
      </p:sp>
    </p:spTree>
    <p:extLst>
      <p:ext uri="{BB962C8B-B14F-4D97-AF65-F5344CB8AC3E}">
        <p14:creationId xmlns:p14="http://schemas.microsoft.com/office/powerpoint/2010/main" val="3821269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94DEC51F-BADA-DF43-C363-6C76C1D32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300" b="1" dirty="0">
                <a:effectLst/>
                <a:latin typeface="Helvetica Neue" panose="02000503000000020004" pitchFamily="2" charset="0"/>
              </a:rPr>
              <a:t>WORSHIP</a:t>
            </a:r>
            <a:endParaRPr lang="en-US" sz="4800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4603CE60-9D2D-C2A5-F421-5BA64AE7F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8" y="1954769"/>
            <a:ext cx="9603275" cy="38851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>
                <a:effectLst/>
                <a:latin typeface="Helvetica Neue" panose="02000503000000020004" pitchFamily="2" charset="0"/>
              </a:rPr>
              <a:t>Songs of Joy</a:t>
            </a:r>
            <a:r>
              <a:rPr lang="en-US" sz="2800" dirty="0">
                <a:effectLst/>
                <a:latin typeface="Helvetica Neue" panose="02000503000000020004" pitchFamily="2" charset="0"/>
              </a:rPr>
              <a:t> (vs. 2, 5, 6)</a:t>
            </a:r>
          </a:p>
          <a:p>
            <a:pPr marL="0" indent="0">
              <a:buNone/>
            </a:pPr>
            <a:r>
              <a:rPr lang="en-US" b="1" dirty="0">
                <a:effectLst/>
                <a:latin typeface="Helvetica Neue" panose="02000503000000020004" pitchFamily="2" charset="0"/>
              </a:rPr>
              <a:t>(v. 2) </a:t>
            </a:r>
            <a:r>
              <a:rPr lang="en-US" dirty="0">
                <a:effectLst/>
                <a:latin typeface="Helvetica Neue" panose="02000503000000020004" pitchFamily="2" charset="0"/>
              </a:rPr>
              <a:t>Then it was said among the nations, “The Lord has done great things for them.”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1767CD2-A518-6D32-2DED-2A3F803CEC06}"/>
              </a:ext>
            </a:extLst>
          </p:cNvPr>
          <p:cNvSpPr txBox="1"/>
          <p:nvPr/>
        </p:nvSpPr>
        <p:spPr>
          <a:xfrm>
            <a:off x="4840224" y="840942"/>
            <a:ext cx="6534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cap="none" dirty="0">
                <a:effectLst/>
                <a:latin typeface="Helvetica Neue" panose="02000503000000020004" pitchFamily="2" charset="0"/>
              </a:rPr>
              <a:t>— constant  present reality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46589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94DEC51F-BADA-DF43-C363-6C76C1D32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300" b="1" dirty="0">
                <a:effectLst/>
                <a:latin typeface="Helvetica Neue" panose="02000503000000020004" pitchFamily="2" charset="0"/>
              </a:rPr>
              <a:t>WORSHIP</a:t>
            </a:r>
            <a:endParaRPr lang="en-US" sz="4800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4603CE60-9D2D-C2A5-F421-5BA64AE7F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8" y="1954769"/>
            <a:ext cx="9603275" cy="38851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>
                <a:effectLst/>
                <a:latin typeface="Helvetica Neue" panose="02000503000000020004" pitchFamily="2" charset="0"/>
              </a:rPr>
              <a:t>Songs of Joy</a:t>
            </a:r>
            <a:r>
              <a:rPr lang="en-US" sz="2800" dirty="0">
                <a:effectLst/>
                <a:latin typeface="Helvetica Neue" panose="02000503000000020004" pitchFamily="2" charset="0"/>
              </a:rPr>
              <a:t> (vs. 2, 5, 6)</a:t>
            </a:r>
          </a:p>
          <a:p>
            <a:pPr marL="0" indent="0">
              <a:buNone/>
            </a:pPr>
            <a:r>
              <a:rPr lang="en-US" b="1" dirty="0">
                <a:effectLst/>
                <a:latin typeface="Helvetica Neue" panose="02000503000000020004" pitchFamily="2" charset="0"/>
              </a:rPr>
              <a:t>(v. 2) </a:t>
            </a:r>
            <a:r>
              <a:rPr lang="en-US" dirty="0">
                <a:effectLst/>
                <a:latin typeface="Helvetica Neue" panose="02000503000000020004" pitchFamily="2" charset="0"/>
              </a:rPr>
              <a:t>Then it was said among the nations, “The Lord has done great things for them.”</a:t>
            </a:r>
          </a:p>
          <a:p>
            <a:pPr marL="0" indent="0">
              <a:buNone/>
            </a:pPr>
            <a:r>
              <a:rPr lang="en-US" i="1" dirty="0">
                <a:effectLst/>
                <a:latin typeface="Helvetica Neue" panose="02000503000000020004" pitchFamily="2" charset="0"/>
              </a:rPr>
              <a:t>Question:</a:t>
            </a:r>
          </a:p>
          <a:p>
            <a:pPr marL="0" indent="0">
              <a:buNone/>
            </a:pPr>
            <a:r>
              <a:rPr lang="en-US" dirty="0">
                <a:effectLst/>
                <a:latin typeface="Helvetica Neue" panose="02000503000000020004" pitchFamily="2" charset="0"/>
              </a:rPr>
              <a:t>Why did the nations attribute their restoration to being the Lord’s work?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1767CD2-A518-6D32-2DED-2A3F803CEC06}"/>
              </a:ext>
            </a:extLst>
          </p:cNvPr>
          <p:cNvSpPr txBox="1"/>
          <p:nvPr/>
        </p:nvSpPr>
        <p:spPr>
          <a:xfrm>
            <a:off x="4840224" y="840942"/>
            <a:ext cx="6534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cap="none" dirty="0">
                <a:effectLst/>
                <a:latin typeface="Helvetica Neue" panose="02000503000000020004" pitchFamily="2" charset="0"/>
              </a:rPr>
              <a:t>— constant  present reality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85168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94DEC51F-BADA-DF43-C363-6C76C1D32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300" b="1" dirty="0">
                <a:effectLst/>
                <a:latin typeface="Helvetica Neue" panose="02000503000000020004" pitchFamily="2" charset="0"/>
              </a:rPr>
              <a:t>WORSHIP</a:t>
            </a:r>
            <a:endParaRPr lang="en-US" sz="4800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4603CE60-9D2D-C2A5-F421-5BA64AE7F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8" y="1954769"/>
            <a:ext cx="9603275" cy="38851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>
                <a:effectLst/>
                <a:latin typeface="Helvetica Neue" panose="02000503000000020004" pitchFamily="2" charset="0"/>
              </a:rPr>
              <a:t>Songs of Joy</a:t>
            </a:r>
            <a:r>
              <a:rPr lang="en-US" sz="2800" dirty="0">
                <a:effectLst/>
                <a:latin typeface="Helvetica Neue" panose="02000503000000020004" pitchFamily="2" charset="0"/>
              </a:rPr>
              <a:t> (vs. 2, 5, 6)</a:t>
            </a:r>
          </a:p>
          <a:p>
            <a:pPr marL="0" indent="0">
              <a:buNone/>
            </a:pPr>
            <a:r>
              <a:rPr lang="en-US" b="1" dirty="0">
                <a:effectLst/>
                <a:latin typeface="Helvetica Neue" panose="02000503000000020004" pitchFamily="2" charset="0"/>
              </a:rPr>
              <a:t>(v. 2) </a:t>
            </a:r>
            <a:r>
              <a:rPr lang="en-US" dirty="0">
                <a:effectLst/>
                <a:latin typeface="Helvetica Neue" panose="02000503000000020004" pitchFamily="2" charset="0"/>
              </a:rPr>
              <a:t>Then it was said among the nations, “The Lord has done great things for them.”</a:t>
            </a:r>
          </a:p>
          <a:p>
            <a:pPr marL="0" indent="0">
              <a:buNone/>
            </a:pPr>
            <a:r>
              <a:rPr lang="en-US" i="1" dirty="0">
                <a:effectLst/>
                <a:latin typeface="Helvetica Neue" panose="02000503000000020004" pitchFamily="2" charset="0"/>
              </a:rPr>
              <a:t>Question:</a:t>
            </a:r>
          </a:p>
          <a:p>
            <a:pPr marL="0" indent="0">
              <a:buNone/>
            </a:pPr>
            <a:r>
              <a:rPr lang="en-US" dirty="0">
                <a:effectLst/>
                <a:latin typeface="Helvetica Neue" panose="02000503000000020004" pitchFamily="2" charset="0"/>
              </a:rPr>
              <a:t>Why did the nations attribute their restoration to being the Lord’s work?</a:t>
            </a:r>
          </a:p>
          <a:p>
            <a:pPr marL="0" indent="0">
              <a:buNone/>
            </a:pPr>
            <a:r>
              <a:rPr lang="en-US" i="1" dirty="0">
                <a:effectLst/>
                <a:latin typeface="Helvetica Neue" panose="02000503000000020004" pitchFamily="2" charset="0"/>
              </a:rPr>
              <a:t>Answer:</a:t>
            </a:r>
            <a:r>
              <a:rPr lang="en-US" dirty="0">
                <a:effectLst/>
                <a:latin typeface="Helvetica Neue" panose="02000503000000020004" pitchFamily="2" charset="0"/>
              </a:rPr>
              <a:t> </a:t>
            </a:r>
          </a:p>
          <a:p>
            <a:pPr marL="0" indent="0">
              <a:buNone/>
            </a:pPr>
            <a:r>
              <a:rPr lang="en-US" dirty="0">
                <a:effectLst/>
                <a:latin typeface="Helvetica Neue" panose="02000503000000020004" pitchFamily="2" charset="0"/>
              </a:rPr>
              <a:t>Because the laughter and songs of joy must have attributed it to the Lord’s work, not to the work of their own hands!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1767CD2-A518-6D32-2DED-2A3F803CEC06}"/>
              </a:ext>
            </a:extLst>
          </p:cNvPr>
          <p:cNvSpPr txBox="1"/>
          <p:nvPr/>
        </p:nvSpPr>
        <p:spPr>
          <a:xfrm>
            <a:off x="4840224" y="840942"/>
            <a:ext cx="6534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cap="none" dirty="0">
                <a:effectLst/>
                <a:latin typeface="Helvetica Neue" panose="02000503000000020004" pitchFamily="2" charset="0"/>
              </a:rPr>
              <a:t>— constant  present reality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52574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94DEC51F-BADA-DF43-C363-6C76C1D32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300" b="1" dirty="0">
                <a:effectLst/>
                <a:latin typeface="Helvetica Neue" panose="02000503000000020004" pitchFamily="2" charset="0"/>
              </a:rPr>
              <a:t>FUTURE</a:t>
            </a:r>
            <a:endParaRPr lang="en-US" sz="4800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4603CE60-9D2D-C2A5-F421-5BA64AE7F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8" y="1954769"/>
            <a:ext cx="9603275" cy="38851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>
                <a:effectLst/>
                <a:latin typeface="Helvetica Neue" panose="02000503000000020004" pitchFamily="2" charset="0"/>
              </a:rPr>
              <a:t>(Psalm 30:5) </a:t>
            </a:r>
            <a:r>
              <a:rPr lang="en-US" dirty="0">
                <a:effectLst/>
                <a:latin typeface="Helvetica Neue" panose="02000503000000020004" pitchFamily="2" charset="0"/>
              </a:rPr>
              <a:t>“Weeping may stay for the night, but rejoicing comes in the morning.”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1767CD2-A518-6D32-2DED-2A3F803CEC06}"/>
              </a:ext>
            </a:extLst>
          </p:cNvPr>
          <p:cNvSpPr txBox="1"/>
          <p:nvPr/>
        </p:nvSpPr>
        <p:spPr>
          <a:xfrm>
            <a:off x="4352544" y="853287"/>
            <a:ext cx="7400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cap="none" dirty="0">
                <a:effectLst/>
                <a:latin typeface="Helvetica Neue" panose="02000503000000020004" pitchFamily="2" charset="0"/>
              </a:rPr>
              <a:t>— hope and anticipation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61215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94DEC51F-BADA-DF43-C363-6C76C1D32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300" b="1" dirty="0">
                <a:effectLst/>
                <a:latin typeface="Helvetica Neue" panose="02000503000000020004" pitchFamily="2" charset="0"/>
              </a:rPr>
              <a:t>FUTURE</a:t>
            </a:r>
            <a:endParaRPr lang="en-US" sz="4800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4603CE60-9D2D-C2A5-F421-5BA64AE7F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8" y="1954769"/>
            <a:ext cx="9603275" cy="38851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>
                <a:effectLst/>
                <a:latin typeface="Helvetica Neue" panose="02000503000000020004" pitchFamily="2" charset="0"/>
              </a:rPr>
              <a:t>(Psalm 30:5) </a:t>
            </a:r>
            <a:r>
              <a:rPr lang="en-US" dirty="0">
                <a:effectLst/>
                <a:latin typeface="Helvetica Neue" panose="02000503000000020004" pitchFamily="2" charset="0"/>
              </a:rPr>
              <a:t>“</a:t>
            </a:r>
            <a:r>
              <a:rPr lang="en-US" dirty="0">
                <a:latin typeface="Helvetica Neue" panose="02000503000000020004" pitchFamily="2" charset="0"/>
              </a:rPr>
              <a:t>W</a:t>
            </a:r>
            <a:r>
              <a:rPr lang="en-US" dirty="0">
                <a:effectLst/>
                <a:latin typeface="Helvetica Neue" panose="02000503000000020004" pitchFamily="2" charset="0"/>
              </a:rPr>
              <a:t>eeping may stay for the night, but rejoicing comes in the morning.”</a:t>
            </a:r>
          </a:p>
          <a:p>
            <a:pPr marL="0" indent="0">
              <a:buNone/>
            </a:pPr>
            <a:r>
              <a:rPr lang="en-US" b="1" dirty="0">
                <a:effectLst/>
                <a:latin typeface="Helvetica Neue" panose="02000503000000020004" pitchFamily="2" charset="0"/>
              </a:rPr>
              <a:t>(2 Corinthians 4:16–18) </a:t>
            </a:r>
            <a:r>
              <a:rPr lang="en-US" dirty="0">
                <a:effectLst/>
                <a:latin typeface="Helvetica Neue" panose="02000503000000020004" pitchFamily="2" charset="0"/>
              </a:rPr>
              <a:t>“</a:t>
            </a:r>
            <a:r>
              <a:rPr lang="en-US" b="1" dirty="0">
                <a:effectLst/>
                <a:latin typeface="Helvetica Neue" panose="02000503000000020004" pitchFamily="2" charset="0"/>
              </a:rPr>
              <a:t>16</a:t>
            </a:r>
            <a:r>
              <a:rPr lang="en-US" dirty="0">
                <a:effectLst/>
                <a:latin typeface="Helvetica Neue" panose="02000503000000020004" pitchFamily="2" charset="0"/>
              </a:rPr>
              <a:t> Therefore we do not lose heart. Though outwardly we are wasting away, yet inwardly we are being renewed day by day. </a:t>
            </a:r>
            <a:r>
              <a:rPr lang="en-US" b="1" dirty="0">
                <a:effectLst/>
                <a:latin typeface="Helvetica Neue" panose="02000503000000020004" pitchFamily="2" charset="0"/>
              </a:rPr>
              <a:t>17</a:t>
            </a:r>
            <a:r>
              <a:rPr lang="en-US" dirty="0">
                <a:effectLst/>
                <a:latin typeface="Helvetica Neue" panose="02000503000000020004" pitchFamily="2" charset="0"/>
              </a:rPr>
              <a:t> For our light and momentary troubles are achieving for us an </a:t>
            </a:r>
            <a:r>
              <a:rPr lang="en-US" b="1" u="sng" dirty="0">
                <a:effectLst/>
                <a:latin typeface="Helvetica Neue" panose="02000503000000020004" pitchFamily="2" charset="0"/>
              </a:rPr>
              <a:t>eternal glory</a:t>
            </a:r>
            <a:r>
              <a:rPr lang="en-US" dirty="0">
                <a:effectLst/>
                <a:latin typeface="Helvetica Neue" panose="02000503000000020004" pitchFamily="2" charset="0"/>
              </a:rPr>
              <a:t> that far outweighs them all. </a:t>
            </a:r>
            <a:r>
              <a:rPr lang="en-US" b="1" dirty="0">
                <a:effectLst/>
                <a:latin typeface="Helvetica Neue" panose="02000503000000020004" pitchFamily="2" charset="0"/>
              </a:rPr>
              <a:t>18</a:t>
            </a:r>
            <a:r>
              <a:rPr lang="en-US" dirty="0">
                <a:effectLst/>
                <a:latin typeface="Helvetica Neue" panose="02000503000000020004" pitchFamily="2" charset="0"/>
              </a:rPr>
              <a:t> So we fix our eyes not on what is seen, but on what is unseen, since what is seen is temporary, but </a:t>
            </a:r>
            <a:r>
              <a:rPr lang="en-US" b="1" u="sng" dirty="0">
                <a:effectLst/>
                <a:latin typeface="Helvetica Neue" panose="02000503000000020004" pitchFamily="2" charset="0"/>
              </a:rPr>
              <a:t>what is unseen is eternal</a:t>
            </a:r>
            <a:r>
              <a:rPr lang="en-US" dirty="0">
                <a:effectLst/>
                <a:latin typeface="Helvetica Neue" panose="02000503000000020004" pitchFamily="2" charset="0"/>
              </a:rPr>
              <a:t>.”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1767CD2-A518-6D32-2DED-2A3F803CEC06}"/>
              </a:ext>
            </a:extLst>
          </p:cNvPr>
          <p:cNvSpPr txBox="1"/>
          <p:nvPr/>
        </p:nvSpPr>
        <p:spPr>
          <a:xfrm>
            <a:off x="4352544" y="853287"/>
            <a:ext cx="7400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cap="none" dirty="0">
                <a:effectLst/>
                <a:latin typeface="Helvetica Neue" panose="02000503000000020004" pitchFamily="2" charset="0"/>
              </a:rPr>
              <a:t>— hope and anticipation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5971927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1726</TotalTime>
  <Words>419</Words>
  <Application>Microsoft Macintosh PowerPoint</Application>
  <PresentationFormat>Widescreen</PresentationFormat>
  <Paragraphs>44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Gill Sans MT</vt:lpstr>
      <vt:lpstr>Helvetica Neue</vt:lpstr>
      <vt:lpstr>Gallery</vt:lpstr>
      <vt:lpstr>PowerPoint Presentation</vt:lpstr>
      <vt:lpstr>PowerPoint Presentation</vt:lpstr>
      <vt:lpstr>PowerPoint Presentation</vt:lpstr>
      <vt:lpstr>The Past</vt:lpstr>
      <vt:lpstr>WORSHIP</vt:lpstr>
      <vt:lpstr>WORSHIP</vt:lpstr>
      <vt:lpstr>WORSHIP</vt:lpstr>
      <vt:lpstr>FUTURE</vt:lpstr>
      <vt:lpstr>FUTURE</vt:lpstr>
      <vt:lpstr>eternity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Viana, Harold</dc:creator>
  <cp:lastModifiedBy>Rhoda Chan</cp:lastModifiedBy>
  <cp:revision>2</cp:revision>
  <dcterms:created xsi:type="dcterms:W3CDTF">2023-06-02T10:30:49Z</dcterms:created>
  <dcterms:modified xsi:type="dcterms:W3CDTF">2023-07-06T06:02:47Z</dcterms:modified>
</cp:coreProperties>
</file>