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74" r:id="rId7"/>
    <p:sldId id="275" r:id="rId8"/>
    <p:sldId id="277" r:id="rId9"/>
    <p:sldId id="276" r:id="rId10"/>
    <p:sldId id="278" r:id="rId11"/>
    <p:sldId id="279" r:id="rId12"/>
    <p:sldId id="280" r:id="rId13"/>
    <p:sldId id="281" r:id="rId14"/>
    <p:sldId id="282" r:id="rId15"/>
    <p:sldId id="283"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D5669-14E9-4E72-87C0-EE7C782CE5CA}" v="1" dt="2023-11-04T22:41:02.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686"/>
    <p:restoredTop sz="96654"/>
  </p:normalViewPr>
  <p:slideViewPr>
    <p:cSldViewPr snapToGrid="0">
      <p:cViewPr varScale="1">
        <p:scale>
          <a:sx n="43" d="100"/>
          <a:sy n="43" d="100"/>
        </p:scale>
        <p:origin x="232" y="2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tin Church" clId="Web-{45CD5669-14E9-4E72-87C0-EE7C782CE5CA}"/>
    <pc:docChg chg="modSld">
      <pc:chgData name="Shatin Church" userId="" providerId="" clId="Web-{45CD5669-14E9-4E72-87C0-EE7C782CE5CA}" dt="2023-11-04T22:41:02.090" v="0" actId="20577"/>
      <pc:docMkLst>
        <pc:docMk/>
      </pc:docMkLst>
      <pc:sldChg chg="modSp">
        <pc:chgData name="Shatin Church" userId="" providerId="" clId="Web-{45CD5669-14E9-4E72-87C0-EE7C782CE5CA}" dt="2023-11-04T22:41:02.090" v="0" actId="20577"/>
        <pc:sldMkLst>
          <pc:docMk/>
          <pc:sldMk cId="1873133931" sldId="282"/>
        </pc:sldMkLst>
        <pc:spChg chg="mod">
          <ac:chgData name="Shatin Church" userId="" providerId="" clId="Web-{45CD5669-14E9-4E72-87C0-EE7C782CE5CA}" dt="2023-11-04T22:41:02.090" v="0" actId="20577"/>
          <ac:spMkLst>
            <pc:docMk/>
            <pc:sldMk cId="1873133931" sldId="282"/>
            <ac:spMk id="3" creationId="{75701948-0DE1-107E-7B65-97A4E34A5FA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1C7A5DF-342B-D349-BCCF-6986BDBA5068}"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362918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1C7A5DF-342B-D349-BCCF-6986BDBA5068}"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238652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1C7A5DF-342B-D349-BCCF-6986BDBA5068}"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213803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1C7A5DF-342B-D349-BCCF-6986BDBA5068}"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3511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C7A5DF-342B-D349-BCCF-6986BDBA5068}"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32199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1C7A5DF-342B-D349-BCCF-6986BDBA5068}"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14352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1C7A5DF-342B-D349-BCCF-6986BDBA5068}"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33109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1C7A5DF-342B-D349-BCCF-6986BDBA5068}"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304475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7A5DF-342B-D349-BCCF-6986BDBA5068}"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289500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1C7A5DF-342B-D349-BCCF-6986BDBA5068}"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218168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1C7A5DF-342B-D349-BCCF-6986BDBA5068}"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399A8-A06B-F848-90E0-8DA1DD7E5CF0}" type="slidenum">
              <a:rPr lang="en-US" smtClean="0"/>
              <a:t>‹#›</a:t>
            </a:fld>
            <a:endParaRPr lang="en-US"/>
          </a:p>
        </p:txBody>
      </p:sp>
    </p:spTree>
    <p:extLst>
      <p:ext uri="{BB962C8B-B14F-4D97-AF65-F5344CB8AC3E}">
        <p14:creationId xmlns:p14="http://schemas.microsoft.com/office/powerpoint/2010/main" val="162221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7A5DF-342B-D349-BCCF-6986BDBA5068}" type="datetimeFigureOut">
              <a:rPr lang="en-US" smtClean="0"/>
              <a:t>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399A8-A06B-F848-90E0-8DA1DD7E5CF0}" type="slidenum">
              <a:rPr lang="en-US" smtClean="0"/>
              <a:t>‹#›</a:t>
            </a:fld>
            <a:endParaRPr lang="en-US"/>
          </a:p>
        </p:txBody>
      </p:sp>
    </p:spTree>
    <p:extLst>
      <p:ext uri="{BB962C8B-B14F-4D97-AF65-F5344CB8AC3E}">
        <p14:creationId xmlns:p14="http://schemas.microsoft.com/office/powerpoint/2010/main" val="33245948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EBF8-16C9-BD77-D1FF-64BAB0B8445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9BCA3A0-DC13-1C3C-4F0E-983BED1020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3992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5DCB-C2C8-4B07-16A8-656CD08FB93C}"/>
              </a:ext>
            </a:extLst>
          </p:cNvPr>
          <p:cNvSpPr>
            <a:spLocks noGrp="1"/>
          </p:cNvSpPr>
          <p:nvPr>
            <p:ph type="title"/>
          </p:nvPr>
        </p:nvSpPr>
        <p:spPr/>
        <p:txBody>
          <a:bodyPr/>
          <a:lstStyle/>
          <a:p>
            <a:r>
              <a:rPr lang="en-US" dirty="0"/>
              <a:t>2.  Glory of Self-Giving</a:t>
            </a:r>
          </a:p>
        </p:txBody>
      </p:sp>
      <p:sp>
        <p:nvSpPr>
          <p:cNvPr id="3" name="Content Placeholder 2">
            <a:extLst>
              <a:ext uri="{FF2B5EF4-FFF2-40B4-BE49-F238E27FC236}">
                <a16:creationId xmlns:a16="http://schemas.microsoft.com/office/drawing/2014/main" id="{3062F086-7137-BAB8-F6F9-0E2570AD1DF2}"/>
              </a:ext>
            </a:extLst>
          </p:cNvPr>
          <p:cNvSpPr>
            <a:spLocks noGrp="1"/>
          </p:cNvSpPr>
          <p:nvPr>
            <p:ph idx="1"/>
          </p:nvPr>
        </p:nvSpPr>
        <p:spPr/>
        <p:txBody>
          <a:bodyPr>
            <a:normAutofit fontScale="62500" lnSpcReduction="20000"/>
          </a:bodyPr>
          <a:lstStyle/>
          <a:p>
            <a:pPr marL="0" indent="0">
              <a:buNone/>
            </a:pPr>
            <a:r>
              <a:rPr lang="en-US" sz="4400" dirty="0"/>
              <a:t>23 Jesus replied, “The </a:t>
            </a:r>
            <a:r>
              <a:rPr lang="en-US" sz="4400" dirty="0">
                <a:solidFill>
                  <a:schemeClr val="accent4"/>
                </a:solidFill>
              </a:rPr>
              <a:t>hour has come for the Son of Man to be glorified</a:t>
            </a:r>
            <a:r>
              <a:rPr lang="en-US" sz="4400" dirty="0"/>
              <a:t>. 24 Very truly I tell you, unless a kernel of wheat falls to the ground and dies, it remains only a single seed. But if it dies, it produces many seeds. 25 Anyone who loves their life will lose it, while anyone who hates their life in this world will keep it for eternal life. 26 Whoever serves me must follow me; and where I am, my servant also will be. My Father will honor the one who serves me.</a:t>
            </a:r>
          </a:p>
          <a:p>
            <a:pPr marL="0" indent="0">
              <a:buNone/>
            </a:pPr>
            <a:r>
              <a:rPr lang="en-US" sz="4400" dirty="0"/>
              <a:t>27 “Now my soul is troubled, and what shall I say? ‘Father, save me from this hour’? No, it was for this very reason I came to this hour. 28 </a:t>
            </a:r>
            <a:r>
              <a:rPr lang="en-US" sz="4400" dirty="0">
                <a:solidFill>
                  <a:schemeClr val="accent4"/>
                </a:solidFill>
              </a:rPr>
              <a:t>Father, glorify your name!</a:t>
            </a:r>
            <a:r>
              <a:rPr lang="en-US" sz="4400" dirty="0"/>
              <a:t>”</a:t>
            </a:r>
          </a:p>
          <a:p>
            <a:pPr marL="0" indent="0">
              <a:buNone/>
            </a:pPr>
            <a:r>
              <a:rPr lang="en-US" sz="4400" dirty="0"/>
              <a:t>Then a voice came from heaven, “</a:t>
            </a:r>
            <a:r>
              <a:rPr lang="en-US" sz="4400" dirty="0">
                <a:solidFill>
                  <a:schemeClr val="accent4"/>
                </a:solidFill>
              </a:rPr>
              <a:t>I have glorified it, and will glorify it again</a:t>
            </a:r>
            <a:r>
              <a:rPr lang="en-US" sz="4400" dirty="0"/>
              <a:t>.”</a:t>
            </a:r>
          </a:p>
          <a:p>
            <a:endParaRPr lang="en-US" sz="4400" dirty="0"/>
          </a:p>
        </p:txBody>
      </p:sp>
    </p:spTree>
    <p:extLst>
      <p:ext uri="{BB962C8B-B14F-4D97-AF65-F5344CB8AC3E}">
        <p14:creationId xmlns:p14="http://schemas.microsoft.com/office/powerpoint/2010/main" val="316459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ross with red cloths&#10;&#10;Description automatically generated">
            <a:extLst>
              <a:ext uri="{FF2B5EF4-FFF2-40B4-BE49-F238E27FC236}">
                <a16:creationId xmlns:a16="http://schemas.microsoft.com/office/drawing/2014/main" id="{D83688DB-8E5E-862B-F426-D4EDD9B76307}"/>
              </a:ext>
            </a:extLst>
          </p:cNvPr>
          <p:cNvPicPr>
            <a:picLocks noGrp="1" noChangeAspect="1"/>
          </p:cNvPicPr>
          <p:nvPr>
            <p:ph idx="1"/>
          </p:nvPr>
        </p:nvPicPr>
        <p:blipFill rotWithShape="1">
          <a:blip r:embed="rId2"/>
          <a:srcRect t="14721" b="10293"/>
          <a:stretch/>
        </p:blipFill>
        <p:spPr>
          <a:xfrm>
            <a:off x="20" y="1282"/>
            <a:ext cx="12191980" cy="6856718"/>
          </a:xfrm>
          <a:prstGeom prst="rect">
            <a:avLst/>
          </a:prstGeom>
        </p:spPr>
      </p:pic>
    </p:spTree>
    <p:extLst>
      <p:ext uri="{BB962C8B-B14F-4D97-AF65-F5344CB8AC3E}">
        <p14:creationId xmlns:p14="http://schemas.microsoft.com/office/powerpoint/2010/main" val="345040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3" name="Picture 12" descr="Golden wheat against sky">
            <a:extLst>
              <a:ext uri="{FF2B5EF4-FFF2-40B4-BE49-F238E27FC236}">
                <a16:creationId xmlns:a16="http://schemas.microsoft.com/office/drawing/2014/main" id="{3A284CAC-3127-3095-F122-C97C6D10ED5D}"/>
              </a:ext>
            </a:extLst>
          </p:cNvPr>
          <p:cNvPicPr>
            <a:picLocks noChangeAspect="1"/>
          </p:cNvPicPr>
          <p:nvPr/>
        </p:nvPicPr>
        <p:blipFill rotWithShape="1">
          <a:blip r:embed="rId2">
            <a:alphaModFix amt="60000"/>
          </a:blip>
          <a:srcRect t="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7E1F5DCB-C2C8-4B07-16A8-656CD08FB93C}"/>
              </a:ext>
            </a:extLst>
          </p:cNvPr>
          <p:cNvSpPr>
            <a:spLocks noGrp="1"/>
          </p:cNvSpPr>
          <p:nvPr>
            <p:ph type="title"/>
          </p:nvPr>
        </p:nvSpPr>
        <p:spPr>
          <a:xfrm>
            <a:off x="1198182" y="728906"/>
            <a:ext cx="9578676" cy="1208751"/>
          </a:xfrm>
        </p:spPr>
        <p:txBody>
          <a:bodyPr>
            <a:normAutofit/>
          </a:bodyPr>
          <a:lstStyle/>
          <a:p>
            <a:r>
              <a:rPr lang="en-US" dirty="0">
                <a:solidFill>
                  <a:srgbClr val="FFFFFF"/>
                </a:solidFill>
              </a:rPr>
              <a:t>2.  Glory of Self-Giving</a:t>
            </a:r>
          </a:p>
        </p:txBody>
      </p:sp>
      <p:sp>
        <p:nvSpPr>
          <p:cNvPr id="3" name="Content Placeholder 2">
            <a:extLst>
              <a:ext uri="{FF2B5EF4-FFF2-40B4-BE49-F238E27FC236}">
                <a16:creationId xmlns:a16="http://schemas.microsoft.com/office/drawing/2014/main" id="{3062F086-7137-BAB8-F6F9-0E2570AD1DF2}"/>
              </a:ext>
            </a:extLst>
          </p:cNvPr>
          <p:cNvSpPr>
            <a:spLocks noGrp="1"/>
          </p:cNvSpPr>
          <p:nvPr>
            <p:ph idx="1"/>
          </p:nvPr>
        </p:nvSpPr>
        <p:spPr>
          <a:xfrm>
            <a:off x="1198181" y="1937657"/>
            <a:ext cx="9578677" cy="4191431"/>
          </a:xfrm>
        </p:spPr>
        <p:txBody>
          <a:bodyPr>
            <a:normAutofit fontScale="92500" lnSpcReduction="10000"/>
          </a:bodyPr>
          <a:lstStyle/>
          <a:p>
            <a:pPr marL="0" indent="0">
              <a:buNone/>
            </a:pPr>
            <a:r>
              <a:rPr lang="en-US" dirty="0">
                <a:solidFill>
                  <a:srgbClr val="FFFFFF"/>
                </a:solidFill>
              </a:rPr>
              <a:t>23 Jesus replied, “The hour has come for the Son of Man to be glorified. 24 Very truly I tell you, </a:t>
            </a:r>
            <a:r>
              <a:rPr lang="en-US" dirty="0">
                <a:solidFill>
                  <a:schemeClr val="accent2"/>
                </a:solidFill>
              </a:rPr>
              <a:t>unless a kernel of wheat falls to the ground and dies</a:t>
            </a:r>
            <a:r>
              <a:rPr lang="en-US" dirty="0">
                <a:solidFill>
                  <a:srgbClr val="FFFFFF"/>
                </a:solidFill>
              </a:rPr>
              <a:t>, it remains only a single seed. But if it dies, it produces many seeds. 25 Anyone </a:t>
            </a:r>
            <a:r>
              <a:rPr lang="en-US" dirty="0">
                <a:solidFill>
                  <a:schemeClr val="accent2"/>
                </a:solidFill>
              </a:rPr>
              <a:t>who loves their life will lose it</a:t>
            </a:r>
            <a:r>
              <a:rPr lang="en-US" dirty="0">
                <a:solidFill>
                  <a:srgbClr val="FFFFFF"/>
                </a:solidFill>
              </a:rPr>
              <a:t>, while anyone who hates their life in this world will keep it for eternal life. 26 Whoever serves me must follow me; and where I am, my servant also will be. My Father will honor the one who serves me.</a:t>
            </a:r>
          </a:p>
          <a:p>
            <a:pPr marL="0" indent="0">
              <a:buNone/>
            </a:pPr>
            <a:r>
              <a:rPr lang="en-US" dirty="0">
                <a:solidFill>
                  <a:srgbClr val="FFFFFF"/>
                </a:solidFill>
              </a:rPr>
              <a:t>27 “Now my soul is troubled, and what shall I say? ‘Father, save me from this hour’? No, it was for this very reason I came to this hour. 28 Father, glorify your name!”</a:t>
            </a:r>
          </a:p>
          <a:p>
            <a:pPr marL="0" indent="0">
              <a:buNone/>
            </a:pPr>
            <a:r>
              <a:rPr lang="en-US" dirty="0">
                <a:solidFill>
                  <a:srgbClr val="FFFFFF"/>
                </a:solidFill>
              </a:rPr>
              <a:t>Then a voice came from heaven, “I have glorified it, and will glorify it again.”</a:t>
            </a:r>
          </a:p>
          <a:p>
            <a:endParaRPr lang="en-US" dirty="0">
              <a:solidFill>
                <a:srgbClr val="FFFFFF"/>
              </a:solidFill>
            </a:endParaRPr>
          </a:p>
        </p:txBody>
      </p:sp>
    </p:spTree>
    <p:extLst>
      <p:ext uri="{BB962C8B-B14F-4D97-AF65-F5344CB8AC3E}">
        <p14:creationId xmlns:p14="http://schemas.microsoft.com/office/powerpoint/2010/main" val="1645223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olden wheat against sky">
            <a:extLst>
              <a:ext uri="{FF2B5EF4-FFF2-40B4-BE49-F238E27FC236}">
                <a16:creationId xmlns:a16="http://schemas.microsoft.com/office/drawing/2014/main" id="{3A284CAC-3127-3095-F122-C97C6D10ED5D}"/>
              </a:ext>
            </a:extLst>
          </p:cNvPr>
          <p:cNvPicPr>
            <a:picLocks noChangeAspect="1"/>
          </p:cNvPicPr>
          <p:nvPr/>
        </p:nvPicPr>
        <p:blipFill rotWithShape="1">
          <a:blip r:embed="rId2">
            <a:alphaModFix amt="60000"/>
          </a:blip>
          <a:srcRect t="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7E1F5DCB-C2C8-4B07-16A8-656CD08FB93C}"/>
              </a:ext>
            </a:extLst>
          </p:cNvPr>
          <p:cNvSpPr>
            <a:spLocks noGrp="1"/>
          </p:cNvSpPr>
          <p:nvPr>
            <p:ph type="title"/>
          </p:nvPr>
        </p:nvSpPr>
        <p:spPr>
          <a:xfrm>
            <a:off x="1198182" y="728906"/>
            <a:ext cx="9578676" cy="1208751"/>
          </a:xfrm>
        </p:spPr>
        <p:txBody>
          <a:bodyPr>
            <a:normAutofit/>
          </a:bodyPr>
          <a:lstStyle/>
          <a:p>
            <a:r>
              <a:rPr lang="en-US" dirty="0">
                <a:solidFill>
                  <a:srgbClr val="FFFFFF"/>
                </a:solidFill>
              </a:rPr>
              <a:t>2.  Glory of Self-Giving</a:t>
            </a:r>
          </a:p>
        </p:txBody>
      </p:sp>
      <p:sp>
        <p:nvSpPr>
          <p:cNvPr id="3" name="Content Placeholder 2">
            <a:extLst>
              <a:ext uri="{FF2B5EF4-FFF2-40B4-BE49-F238E27FC236}">
                <a16:creationId xmlns:a16="http://schemas.microsoft.com/office/drawing/2014/main" id="{3062F086-7137-BAB8-F6F9-0E2570AD1DF2}"/>
              </a:ext>
            </a:extLst>
          </p:cNvPr>
          <p:cNvSpPr>
            <a:spLocks noGrp="1"/>
          </p:cNvSpPr>
          <p:nvPr>
            <p:ph idx="1"/>
          </p:nvPr>
        </p:nvSpPr>
        <p:spPr>
          <a:xfrm>
            <a:off x="1198181" y="1937657"/>
            <a:ext cx="9578677" cy="4191431"/>
          </a:xfrm>
        </p:spPr>
        <p:txBody>
          <a:bodyPr>
            <a:normAutofit/>
          </a:bodyPr>
          <a:lstStyle/>
          <a:p>
            <a:pPr marL="0" indent="0">
              <a:buNone/>
            </a:pPr>
            <a:r>
              <a:rPr lang="en-US" sz="4400" dirty="0">
                <a:solidFill>
                  <a:srgbClr val="FFFFFF"/>
                </a:solidFill>
              </a:rPr>
              <a:t>Glory of self-gain or self-giving? </a:t>
            </a:r>
          </a:p>
        </p:txBody>
      </p:sp>
    </p:spTree>
    <p:extLst>
      <p:ext uri="{BB962C8B-B14F-4D97-AF65-F5344CB8AC3E}">
        <p14:creationId xmlns:p14="http://schemas.microsoft.com/office/powerpoint/2010/main" val="2902902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D3A1-AC4E-2050-91CD-497D75A74A11}"/>
              </a:ext>
            </a:extLst>
          </p:cNvPr>
          <p:cNvSpPr>
            <a:spLocks noGrp="1"/>
          </p:cNvSpPr>
          <p:nvPr>
            <p:ph type="title"/>
          </p:nvPr>
        </p:nvSpPr>
        <p:spPr/>
        <p:txBody>
          <a:bodyPr/>
          <a:lstStyle/>
          <a:p>
            <a:r>
              <a:rPr lang="en-US" dirty="0"/>
              <a:t>3.  Grace that Draws All People </a:t>
            </a:r>
          </a:p>
        </p:txBody>
      </p:sp>
      <p:sp>
        <p:nvSpPr>
          <p:cNvPr id="3" name="Content Placeholder 2">
            <a:extLst>
              <a:ext uri="{FF2B5EF4-FFF2-40B4-BE49-F238E27FC236}">
                <a16:creationId xmlns:a16="http://schemas.microsoft.com/office/drawing/2014/main" id="{75701948-0DE1-107E-7B65-97A4E34A5FA9}"/>
              </a:ext>
            </a:extLst>
          </p:cNvPr>
          <p:cNvSpPr>
            <a:spLocks noGrp="1"/>
          </p:cNvSpPr>
          <p:nvPr>
            <p:ph idx="1"/>
          </p:nvPr>
        </p:nvSpPr>
        <p:spPr/>
        <p:txBody>
          <a:bodyPr vert="horz" lIns="91440" tIns="45720" rIns="91440" bIns="45720" rtlCol="0" anchor="t">
            <a:normAutofit/>
          </a:bodyPr>
          <a:lstStyle/>
          <a:p>
            <a:pPr marL="0" indent="0">
              <a:buNone/>
            </a:pPr>
            <a:r>
              <a:rPr lang="en-US" sz="4400" kern="100" dirty="0">
                <a:effectLst/>
                <a:latin typeface="Calibri"/>
                <a:ea typeface="PMingLiU"/>
                <a:cs typeface="Times New Roman"/>
              </a:rPr>
              <a:t>“And I, when I am lifted up from the earth, </a:t>
            </a:r>
            <a:r>
              <a:rPr lang="en-US" sz="4400" kern="100">
                <a:effectLst/>
                <a:latin typeface="Calibri"/>
                <a:ea typeface="PMingLiU"/>
                <a:cs typeface="Times New Roman"/>
              </a:rPr>
              <a:t>will draw </a:t>
            </a:r>
            <a:r>
              <a:rPr lang="en-US" sz="4400" kern="100">
                <a:latin typeface="Calibri"/>
                <a:ea typeface="PMingLiU"/>
                <a:cs typeface="Times New Roman"/>
              </a:rPr>
              <a:t>all </a:t>
            </a:r>
            <a:r>
              <a:rPr lang="en-US" sz="4400" kern="100">
                <a:effectLst/>
                <a:latin typeface="Calibri"/>
                <a:ea typeface="PMingLiU"/>
                <a:cs typeface="Times New Roman"/>
              </a:rPr>
              <a:t>people to myself” (v.32).</a:t>
            </a:r>
            <a:r>
              <a:rPr lang="en-US" sz="4400" kern="100">
                <a:latin typeface="Calibri"/>
                <a:ea typeface="PMingLiU"/>
                <a:cs typeface="Times New Roman"/>
              </a:rPr>
              <a:t> </a:t>
            </a:r>
            <a:endParaRPr lang="en-HK" sz="44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en-US" sz="6000" dirty="0"/>
          </a:p>
        </p:txBody>
      </p:sp>
    </p:spTree>
    <p:extLst>
      <p:ext uri="{BB962C8B-B14F-4D97-AF65-F5344CB8AC3E}">
        <p14:creationId xmlns:p14="http://schemas.microsoft.com/office/powerpoint/2010/main" val="187313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D3A1-AC4E-2050-91CD-497D75A74A11}"/>
              </a:ext>
            </a:extLst>
          </p:cNvPr>
          <p:cNvSpPr>
            <a:spLocks noGrp="1"/>
          </p:cNvSpPr>
          <p:nvPr>
            <p:ph type="title"/>
          </p:nvPr>
        </p:nvSpPr>
        <p:spPr/>
        <p:txBody>
          <a:bodyPr/>
          <a:lstStyle/>
          <a:p>
            <a:r>
              <a:rPr lang="en-US" dirty="0"/>
              <a:t>3.  Grace that Draws All People </a:t>
            </a:r>
          </a:p>
        </p:txBody>
      </p:sp>
      <p:sp>
        <p:nvSpPr>
          <p:cNvPr id="3" name="Content Placeholder 2">
            <a:extLst>
              <a:ext uri="{FF2B5EF4-FFF2-40B4-BE49-F238E27FC236}">
                <a16:creationId xmlns:a16="http://schemas.microsoft.com/office/drawing/2014/main" id="{75701948-0DE1-107E-7B65-97A4E34A5FA9}"/>
              </a:ext>
            </a:extLst>
          </p:cNvPr>
          <p:cNvSpPr>
            <a:spLocks noGrp="1"/>
          </p:cNvSpPr>
          <p:nvPr>
            <p:ph idx="1"/>
          </p:nvPr>
        </p:nvSpPr>
        <p:spPr/>
        <p:txBody>
          <a:bodyPr>
            <a:normAutofit/>
          </a:bodyPr>
          <a:lstStyle/>
          <a:p>
            <a:pPr marL="0" indent="0">
              <a:buNone/>
            </a:pPr>
            <a:r>
              <a:rPr lang="en-US" sz="4400" kern="100" dirty="0">
                <a:effectLst/>
                <a:latin typeface="Calibri" panose="020F0502020204030204" pitchFamily="34" charset="0"/>
                <a:ea typeface="PMingLiU" panose="02020500000000000000" pitchFamily="18" charset="-120"/>
                <a:cs typeface="Times New Roman" panose="02020603050405020304" pitchFamily="18" charset="0"/>
              </a:rPr>
              <a:t>20 Now there were some Greeks among those who went up to worship at the festival. 21 They came to Philip, who was from Bethsaida in Galilee, with a request. </a:t>
            </a:r>
            <a:r>
              <a:rPr lang="en-US" sz="4400" kern="100" dirty="0">
                <a:solidFill>
                  <a:schemeClr val="accent4"/>
                </a:solidFill>
                <a:effectLst/>
                <a:latin typeface="Calibri" panose="020F0502020204030204" pitchFamily="34" charset="0"/>
                <a:ea typeface="PMingLiU" panose="02020500000000000000" pitchFamily="18" charset="-120"/>
                <a:cs typeface="Times New Roman" panose="02020603050405020304" pitchFamily="18" charset="0"/>
              </a:rPr>
              <a:t>“Sir,” they said, “we would like to see Jesus.” </a:t>
            </a:r>
            <a:endParaRPr lang="en-US" sz="6000" dirty="0">
              <a:solidFill>
                <a:schemeClr val="accent4"/>
              </a:solidFill>
            </a:endParaRPr>
          </a:p>
        </p:txBody>
      </p:sp>
    </p:spTree>
    <p:extLst>
      <p:ext uri="{BB962C8B-B14F-4D97-AF65-F5344CB8AC3E}">
        <p14:creationId xmlns:p14="http://schemas.microsoft.com/office/powerpoint/2010/main" val="114764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ross with red cloths&#10;&#10;Description automatically generated">
            <a:extLst>
              <a:ext uri="{FF2B5EF4-FFF2-40B4-BE49-F238E27FC236}">
                <a16:creationId xmlns:a16="http://schemas.microsoft.com/office/drawing/2014/main" id="{D83688DB-8E5E-862B-F426-D4EDD9B76307}"/>
              </a:ext>
            </a:extLst>
          </p:cNvPr>
          <p:cNvPicPr>
            <a:picLocks noGrp="1" noChangeAspect="1"/>
          </p:cNvPicPr>
          <p:nvPr>
            <p:ph idx="1"/>
          </p:nvPr>
        </p:nvPicPr>
        <p:blipFill rotWithShape="1">
          <a:blip r:embed="rId2"/>
          <a:srcRect t="14721" b="10293"/>
          <a:stretch/>
        </p:blipFill>
        <p:spPr>
          <a:xfrm>
            <a:off x="20" y="1282"/>
            <a:ext cx="12191980" cy="6856718"/>
          </a:xfrm>
          <a:prstGeom prst="rect">
            <a:avLst/>
          </a:prstGeom>
        </p:spPr>
      </p:pic>
    </p:spTree>
    <p:extLst>
      <p:ext uri="{BB962C8B-B14F-4D97-AF65-F5344CB8AC3E}">
        <p14:creationId xmlns:p14="http://schemas.microsoft.com/office/powerpoint/2010/main" val="411615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80DEB7-6F86-7DDC-6BFF-71FD1998E35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0" y="-8170447"/>
            <a:ext cx="12192000" cy="15028447"/>
          </a:xfrm>
        </p:spPr>
      </p:pic>
    </p:spTree>
    <p:extLst>
      <p:ext uri="{BB962C8B-B14F-4D97-AF65-F5344CB8AC3E}">
        <p14:creationId xmlns:p14="http://schemas.microsoft.com/office/powerpoint/2010/main" val="358002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5DCB-C2C8-4B07-16A8-656CD08FB93C}"/>
              </a:ext>
            </a:extLst>
          </p:cNvPr>
          <p:cNvSpPr>
            <a:spLocks noGrp="1"/>
          </p:cNvSpPr>
          <p:nvPr>
            <p:ph type="title"/>
          </p:nvPr>
        </p:nvSpPr>
        <p:spPr/>
        <p:txBody>
          <a:bodyPr/>
          <a:lstStyle/>
          <a:p>
            <a:r>
              <a:rPr lang="en-US" dirty="0"/>
              <a:t>God’s Story, Our Story: Kingdom Arrives!</a:t>
            </a:r>
          </a:p>
        </p:txBody>
      </p:sp>
      <p:sp>
        <p:nvSpPr>
          <p:cNvPr id="3" name="Content Placeholder 2">
            <a:extLst>
              <a:ext uri="{FF2B5EF4-FFF2-40B4-BE49-F238E27FC236}">
                <a16:creationId xmlns:a16="http://schemas.microsoft.com/office/drawing/2014/main" id="{3062F086-7137-BAB8-F6F9-0E2570AD1DF2}"/>
              </a:ext>
            </a:extLst>
          </p:cNvPr>
          <p:cNvSpPr>
            <a:spLocks noGrp="1"/>
          </p:cNvSpPr>
          <p:nvPr>
            <p:ph idx="1"/>
          </p:nvPr>
        </p:nvSpPr>
        <p:spPr/>
        <p:txBody>
          <a:bodyPr>
            <a:normAutofit/>
          </a:bodyPr>
          <a:lstStyle/>
          <a:p>
            <a:pPr marL="514350" indent="-514350">
              <a:buFont typeface="+mj-lt"/>
              <a:buAutoNum type="arabicPeriod"/>
            </a:pPr>
            <a:r>
              <a:rPr lang="en-US" sz="4400" dirty="0"/>
              <a:t>Jesus Came to Die</a:t>
            </a:r>
          </a:p>
          <a:p>
            <a:pPr marL="514350" indent="-514350">
              <a:buFont typeface="+mj-lt"/>
              <a:buAutoNum type="arabicPeriod"/>
            </a:pPr>
            <a:r>
              <a:rPr lang="en-US" sz="4400" dirty="0"/>
              <a:t>Glory of Self-Giving</a:t>
            </a:r>
          </a:p>
          <a:p>
            <a:pPr marL="514350" indent="-514350">
              <a:buFont typeface="+mj-lt"/>
              <a:buAutoNum type="arabicPeriod"/>
            </a:pPr>
            <a:r>
              <a:rPr lang="en-US" sz="4400" dirty="0"/>
              <a:t>Grace That Draws </a:t>
            </a:r>
          </a:p>
        </p:txBody>
      </p:sp>
    </p:spTree>
    <p:extLst>
      <p:ext uri="{BB962C8B-B14F-4D97-AF65-F5344CB8AC3E}">
        <p14:creationId xmlns:p14="http://schemas.microsoft.com/office/powerpoint/2010/main" val="221896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ainting of a person leading a donkey&#10;&#10;Description automatically generated">
            <a:extLst>
              <a:ext uri="{FF2B5EF4-FFF2-40B4-BE49-F238E27FC236}">
                <a16:creationId xmlns:a16="http://schemas.microsoft.com/office/drawing/2014/main" id="{1110D626-3A4F-D9F1-457B-52146B67B687}"/>
              </a:ext>
            </a:extLst>
          </p:cNvPr>
          <p:cNvPicPr>
            <a:picLocks noGrp="1" noChangeAspect="1"/>
          </p:cNvPicPr>
          <p:nvPr>
            <p:ph idx="1"/>
          </p:nvPr>
        </p:nvPicPr>
        <p:blipFill rotWithShape="1">
          <a:blip r:embed="rId2"/>
          <a:srcRect t="15301" b="19682"/>
          <a:stretch/>
        </p:blipFill>
        <p:spPr>
          <a:xfrm>
            <a:off x="20" y="1282"/>
            <a:ext cx="12191980" cy="6856718"/>
          </a:xfrm>
          <a:prstGeom prst="rect">
            <a:avLst/>
          </a:prstGeom>
        </p:spPr>
      </p:pic>
    </p:spTree>
    <p:extLst>
      <p:ext uri="{BB962C8B-B14F-4D97-AF65-F5344CB8AC3E}">
        <p14:creationId xmlns:p14="http://schemas.microsoft.com/office/powerpoint/2010/main" val="342092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5DCB-C2C8-4B07-16A8-656CD08FB93C}"/>
              </a:ext>
            </a:extLst>
          </p:cNvPr>
          <p:cNvSpPr>
            <a:spLocks noGrp="1"/>
          </p:cNvSpPr>
          <p:nvPr>
            <p:ph type="title"/>
          </p:nvPr>
        </p:nvSpPr>
        <p:spPr/>
        <p:txBody>
          <a:bodyPr/>
          <a:lstStyle/>
          <a:p>
            <a:r>
              <a:rPr lang="en-US" dirty="0"/>
              <a:t>1.  Jesus Came to Die</a:t>
            </a:r>
          </a:p>
        </p:txBody>
      </p:sp>
      <p:sp>
        <p:nvSpPr>
          <p:cNvPr id="3" name="Content Placeholder 2">
            <a:extLst>
              <a:ext uri="{FF2B5EF4-FFF2-40B4-BE49-F238E27FC236}">
                <a16:creationId xmlns:a16="http://schemas.microsoft.com/office/drawing/2014/main" id="{3062F086-7137-BAB8-F6F9-0E2570AD1DF2}"/>
              </a:ext>
            </a:extLst>
          </p:cNvPr>
          <p:cNvSpPr>
            <a:spLocks noGrp="1"/>
          </p:cNvSpPr>
          <p:nvPr>
            <p:ph idx="1"/>
          </p:nvPr>
        </p:nvSpPr>
        <p:spPr/>
        <p:txBody>
          <a:bodyPr>
            <a:normAutofit fontScale="62500" lnSpcReduction="20000"/>
          </a:bodyPr>
          <a:lstStyle/>
          <a:p>
            <a:pPr marL="0" indent="0">
              <a:buNone/>
            </a:pPr>
            <a:r>
              <a:rPr lang="en-US" sz="4400" dirty="0"/>
              <a:t>23 Jesus replied, “</a:t>
            </a:r>
            <a:r>
              <a:rPr lang="en-US" sz="4400" dirty="0">
                <a:solidFill>
                  <a:schemeClr val="accent4"/>
                </a:solidFill>
              </a:rPr>
              <a:t>The hour has come</a:t>
            </a:r>
            <a:r>
              <a:rPr lang="en-US" sz="4400" dirty="0"/>
              <a:t> for the Son of Man to be glorified. 24 Very truly I tell you, </a:t>
            </a:r>
            <a:r>
              <a:rPr lang="en-US" sz="4400" dirty="0">
                <a:solidFill>
                  <a:schemeClr val="accent4"/>
                </a:solidFill>
              </a:rPr>
              <a:t>unless a kernel of wheat falls to the ground and dies</a:t>
            </a:r>
            <a:r>
              <a:rPr lang="en-US" sz="4400" dirty="0"/>
              <a:t>, it remains only a single seed. But if it dies, it produces many seeds. 25 Anyone who loves their life will lose it, while anyone who hates their life in this world will keep it for eternal life. 26 Whoever serves me must follow me; and where I am, my servant also will be. My Father will honor the one who serves me.</a:t>
            </a:r>
          </a:p>
          <a:p>
            <a:pPr marL="0" indent="0">
              <a:buNone/>
            </a:pPr>
            <a:r>
              <a:rPr lang="en-US" sz="4400" dirty="0"/>
              <a:t>27 “Now my soul is troubled, and what shall I say? ‘Father, save me from this hour’? </a:t>
            </a:r>
            <a:r>
              <a:rPr lang="en-US" sz="4400" dirty="0">
                <a:solidFill>
                  <a:schemeClr val="accent4"/>
                </a:solidFill>
              </a:rPr>
              <a:t>No, it was for this very reason I came to this hour. </a:t>
            </a:r>
            <a:r>
              <a:rPr lang="en-US" sz="4400" dirty="0"/>
              <a:t>28 Father, glorify your name!”</a:t>
            </a:r>
          </a:p>
          <a:p>
            <a:pPr marL="0" indent="0">
              <a:buNone/>
            </a:pPr>
            <a:r>
              <a:rPr lang="en-US" sz="4400" dirty="0"/>
              <a:t>Then a voice came from heaven, “I have glorified it, and will glorify it again.”</a:t>
            </a:r>
          </a:p>
        </p:txBody>
      </p:sp>
    </p:spTree>
    <p:extLst>
      <p:ext uri="{BB962C8B-B14F-4D97-AF65-F5344CB8AC3E}">
        <p14:creationId xmlns:p14="http://schemas.microsoft.com/office/powerpoint/2010/main" val="112811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lestinians gather at the site of Israeli strikes on houses, as the conflict between Israel and Palestinian Islamist group Hamas continues, in the northern Gaza Strip October 23, 2023. REUTERS/Anas al-Shareef">
            <a:extLst>
              <a:ext uri="{FF2B5EF4-FFF2-40B4-BE49-F238E27FC236}">
                <a16:creationId xmlns:a16="http://schemas.microsoft.com/office/drawing/2014/main" id="{59241974-D325-2F2C-FA99-FAEF2736FCD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 r="-2" b="-2"/>
          <a:stretch/>
        </p:blipFill>
        <p:spPr bwMode="auto">
          <a:xfrm>
            <a:off x="-6588" y="10"/>
            <a:ext cx="1219858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4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5DCB-C2C8-4B07-16A8-656CD08FB93C}"/>
              </a:ext>
            </a:extLst>
          </p:cNvPr>
          <p:cNvSpPr>
            <a:spLocks noGrp="1"/>
          </p:cNvSpPr>
          <p:nvPr>
            <p:ph type="title"/>
          </p:nvPr>
        </p:nvSpPr>
        <p:spPr/>
        <p:txBody>
          <a:bodyPr/>
          <a:lstStyle/>
          <a:p>
            <a:r>
              <a:rPr lang="en-US" dirty="0"/>
              <a:t>1.  Jesus Came to Die</a:t>
            </a:r>
          </a:p>
        </p:txBody>
      </p:sp>
      <p:sp>
        <p:nvSpPr>
          <p:cNvPr id="3" name="Content Placeholder 2">
            <a:extLst>
              <a:ext uri="{FF2B5EF4-FFF2-40B4-BE49-F238E27FC236}">
                <a16:creationId xmlns:a16="http://schemas.microsoft.com/office/drawing/2014/main" id="{3062F086-7137-BAB8-F6F9-0E2570AD1DF2}"/>
              </a:ext>
            </a:extLst>
          </p:cNvPr>
          <p:cNvSpPr>
            <a:spLocks noGrp="1"/>
          </p:cNvSpPr>
          <p:nvPr>
            <p:ph idx="1"/>
          </p:nvPr>
        </p:nvSpPr>
        <p:spPr/>
        <p:txBody>
          <a:bodyPr>
            <a:normAutofit/>
          </a:bodyPr>
          <a:lstStyle/>
          <a:p>
            <a:r>
              <a:rPr lang="en-US" sz="4400" dirty="0"/>
              <a:t>Check your priorities! </a:t>
            </a:r>
          </a:p>
        </p:txBody>
      </p:sp>
    </p:spTree>
    <p:extLst>
      <p:ext uri="{BB962C8B-B14F-4D97-AF65-F5344CB8AC3E}">
        <p14:creationId xmlns:p14="http://schemas.microsoft.com/office/powerpoint/2010/main" val="2745279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What Was So Important About Jesus Washing the Disciples' Feet?">
            <a:extLst>
              <a:ext uri="{FF2B5EF4-FFF2-40B4-BE49-F238E27FC236}">
                <a16:creationId xmlns:a16="http://schemas.microsoft.com/office/drawing/2014/main" id="{D500894F-08FA-5275-5654-2241B5A58A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97" r="3796"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6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5DCB-C2C8-4B07-16A8-656CD08FB93C}"/>
              </a:ext>
            </a:extLst>
          </p:cNvPr>
          <p:cNvSpPr>
            <a:spLocks noGrp="1"/>
          </p:cNvSpPr>
          <p:nvPr>
            <p:ph type="title"/>
          </p:nvPr>
        </p:nvSpPr>
        <p:spPr/>
        <p:txBody>
          <a:bodyPr/>
          <a:lstStyle/>
          <a:p>
            <a:r>
              <a:rPr lang="en-US" dirty="0"/>
              <a:t>1.  Jesus Came to Die</a:t>
            </a:r>
          </a:p>
        </p:txBody>
      </p:sp>
      <p:sp>
        <p:nvSpPr>
          <p:cNvPr id="3" name="Content Placeholder 2">
            <a:extLst>
              <a:ext uri="{FF2B5EF4-FFF2-40B4-BE49-F238E27FC236}">
                <a16:creationId xmlns:a16="http://schemas.microsoft.com/office/drawing/2014/main" id="{3062F086-7137-BAB8-F6F9-0E2570AD1DF2}"/>
              </a:ext>
            </a:extLst>
          </p:cNvPr>
          <p:cNvSpPr>
            <a:spLocks noGrp="1"/>
          </p:cNvSpPr>
          <p:nvPr>
            <p:ph idx="1"/>
          </p:nvPr>
        </p:nvSpPr>
        <p:spPr/>
        <p:txBody>
          <a:bodyPr>
            <a:normAutofit/>
          </a:bodyPr>
          <a:lstStyle/>
          <a:p>
            <a:r>
              <a:rPr lang="en-US" sz="4400" dirty="0"/>
              <a:t>Check your priorities! </a:t>
            </a:r>
          </a:p>
          <a:p>
            <a:r>
              <a:rPr lang="en-US" sz="4400" dirty="0"/>
              <a:t>To know Jesus is to be served by him! </a:t>
            </a:r>
          </a:p>
        </p:txBody>
      </p:sp>
    </p:spTree>
    <p:extLst>
      <p:ext uri="{BB962C8B-B14F-4D97-AF65-F5344CB8AC3E}">
        <p14:creationId xmlns:p14="http://schemas.microsoft.com/office/powerpoint/2010/main" val="1955599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21</TotalTime>
  <Words>679</Words>
  <Application>Microsoft Office PowerPoint</Application>
  <PresentationFormat>Widescreen</PresentationFormat>
  <Paragraphs>27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God’s Story, Our Story: Kingdom Arrives!</vt:lpstr>
      <vt:lpstr>PowerPoint Presentation</vt:lpstr>
      <vt:lpstr>1.  Jesus Came to Die</vt:lpstr>
      <vt:lpstr>PowerPoint Presentation</vt:lpstr>
      <vt:lpstr>1.  Jesus Came to Die</vt:lpstr>
      <vt:lpstr>PowerPoint Presentation</vt:lpstr>
      <vt:lpstr>1.  Jesus Came to Die</vt:lpstr>
      <vt:lpstr>2.  Glory of Self-Giving</vt:lpstr>
      <vt:lpstr>PowerPoint Presentation</vt:lpstr>
      <vt:lpstr>2.  Glory of Self-Giving</vt:lpstr>
      <vt:lpstr>2.  Glory of Self-Giving</vt:lpstr>
      <vt:lpstr>3.  Grace that Draws All People </vt:lpstr>
      <vt:lpstr>3.  Grace that Draws All People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3</cp:revision>
  <dcterms:created xsi:type="dcterms:W3CDTF">2023-11-04T06:10:51Z</dcterms:created>
  <dcterms:modified xsi:type="dcterms:W3CDTF">2023-11-04T22:41:03Z</dcterms:modified>
</cp:coreProperties>
</file>