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71"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AB25A-7D8A-422F-9EAF-0C8CE983B788}" v="25" dt="2023-12-02T06:09:13.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48"/>
  </p:normalViewPr>
  <p:slideViewPr>
    <p:cSldViewPr snapToGrid="0">
      <p:cViewPr varScale="1">
        <p:scale>
          <a:sx n="115" d="100"/>
          <a:sy n="115" d="100"/>
        </p:scale>
        <p:origin x="23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tin Church" clId="Web-{3B1AB25A-7D8A-422F-9EAF-0C8CE983B788}"/>
    <pc:docChg chg="addSld modSld sldOrd">
      <pc:chgData name="Shatin Church" userId="" providerId="" clId="Web-{3B1AB25A-7D8A-422F-9EAF-0C8CE983B788}" dt="2023-12-02T06:09:13.253" v="22"/>
      <pc:docMkLst>
        <pc:docMk/>
      </pc:docMkLst>
      <pc:sldChg chg="modSp">
        <pc:chgData name="Shatin Church" userId="" providerId="" clId="Web-{3B1AB25A-7D8A-422F-9EAF-0C8CE983B788}" dt="2023-12-02T05:58:10.678" v="1" actId="20577"/>
        <pc:sldMkLst>
          <pc:docMk/>
          <pc:sldMk cId="365469087" sldId="264"/>
        </pc:sldMkLst>
        <pc:spChg chg="mod">
          <ac:chgData name="Shatin Church" userId="" providerId="" clId="Web-{3B1AB25A-7D8A-422F-9EAF-0C8CE983B788}" dt="2023-12-02T05:58:10.678" v="1" actId="20577"/>
          <ac:spMkLst>
            <pc:docMk/>
            <pc:sldMk cId="365469087" sldId="264"/>
            <ac:spMk id="3" creationId="{5BD69522-C0CD-F610-B19A-B066A4C8B1DD}"/>
          </ac:spMkLst>
        </pc:spChg>
      </pc:sldChg>
      <pc:sldChg chg="modSp">
        <pc:chgData name="Shatin Church" userId="" providerId="" clId="Web-{3B1AB25A-7D8A-422F-9EAF-0C8CE983B788}" dt="2023-12-02T06:00:01.430" v="3" actId="20577"/>
        <pc:sldMkLst>
          <pc:docMk/>
          <pc:sldMk cId="3646597297" sldId="265"/>
        </pc:sldMkLst>
        <pc:spChg chg="mod">
          <ac:chgData name="Shatin Church" userId="" providerId="" clId="Web-{3B1AB25A-7D8A-422F-9EAF-0C8CE983B788}" dt="2023-12-02T06:00:01.430" v="3" actId="20577"/>
          <ac:spMkLst>
            <pc:docMk/>
            <pc:sldMk cId="3646597297" sldId="265"/>
            <ac:spMk id="3" creationId="{5BD69522-C0CD-F610-B19A-B066A4C8B1DD}"/>
          </ac:spMkLst>
        </pc:spChg>
      </pc:sldChg>
      <pc:sldChg chg="modSp">
        <pc:chgData name="Shatin Church" userId="" providerId="" clId="Web-{3B1AB25A-7D8A-422F-9EAF-0C8CE983B788}" dt="2023-12-02T06:01:52.651" v="13" actId="20577"/>
        <pc:sldMkLst>
          <pc:docMk/>
          <pc:sldMk cId="4275747151" sldId="266"/>
        </pc:sldMkLst>
        <pc:spChg chg="mod">
          <ac:chgData name="Shatin Church" userId="" providerId="" clId="Web-{3B1AB25A-7D8A-422F-9EAF-0C8CE983B788}" dt="2023-12-02T06:01:52.651" v="13" actId="20577"/>
          <ac:spMkLst>
            <pc:docMk/>
            <pc:sldMk cId="4275747151" sldId="266"/>
            <ac:spMk id="3" creationId="{5BD69522-C0CD-F610-B19A-B066A4C8B1DD}"/>
          </ac:spMkLst>
        </pc:spChg>
      </pc:sldChg>
      <pc:sldChg chg="modSp">
        <pc:chgData name="Shatin Church" userId="" providerId="" clId="Web-{3B1AB25A-7D8A-422F-9EAF-0C8CE983B788}" dt="2023-12-02T06:02:57.980" v="15" actId="20577"/>
        <pc:sldMkLst>
          <pc:docMk/>
          <pc:sldMk cId="2827339806" sldId="267"/>
        </pc:sldMkLst>
        <pc:spChg chg="mod">
          <ac:chgData name="Shatin Church" userId="" providerId="" clId="Web-{3B1AB25A-7D8A-422F-9EAF-0C8CE983B788}" dt="2023-12-02T06:02:57.980" v="15" actId="20577"/>
          <ac:spMkLst>
            <pc:docMk/>
            <pc:sldMk cId="2827339806" sldId="267"/>
            <ac:spMk id="4" creationId="{67BF44F2-48AD-9F26-0CED-67BA69CD4501}"/>
          </ac:spMkLst>
        </pc:spChg>
      </pc:sldChg>
      <pc:sldChg chg="modSp">
        <pc:chgData name="Shatin Church" userId="" providerId="" clId="Web-{3B1AB25A-7D8A-422F-9EAF-0C8CE983B788}" dt="2023-12-02T06:08:55.346" v="20" actId="20577"/>
        <pc:sldMkLst>
          <pc:docMk/>
          <pc:sldMk cId="3128615677" sldId="268"/>
        </pc:sldMkLst>
        <pc:spChg chg="mod">
          <ac:chgData name="Shatin Church" userId="" providerId="" clId="Web-{3B1AB25A-7D8A-422F-9EAF-0C8CE983B788}" dt="2023-12-02T06:08:55.346" v="20" actId="20577"/>
          <ac:spMkLst>
            <pc:docMk/>
            <pc:sldMk cId="3128615677" sldId="268"/>
            <ac:spMk id="3" creationId="{5BD69522-C0CD-F610-B19A-B066A4C8B1DD}"/>
          </ac:spMkLst>
        </pc:spChg>
      </pc:sldChg>
      <pc:sldChg chg="ord">
        <pc:chgData name="Shatin Church" userId="" providerId="" clId="Web-{3B1AB25A-7D8A-422F-9EAF-0C8CE983B788}" dt="2023-12-02T06:09:13.253" v="22"/>
        <pc:sldMkLst>
          <pc:docMk/>
          <pc:sldMk cId="1036162493" sldId="269"/>
        </pc:sldMkLst>
      </pc:sldChg>
      <pc:sldChg chg="modSp">
        <pc:chgData name="Shatin Church" userId="" providerId="" clId="Web-{3B1AB25A-7D8A-422F-9EAF-0C8CE983B788}" dt="2023-12-02T06:08:31.643" v="16" actId="20577"/>
        <pc:sldMkLst>
          <pc:docMk/>
          <pc:sldMk cId="173808852" sldId="270"/>
        </pc:sldMkLst>
        <pc:spChg chg="mod">
          <ac:chgData name="Shatin Church" userId="" providerId="" clId="Web-{3B1AB25A-7D8A-422F-9EAF-0C8CE983B788}" dt="2023-12-02T06:08:31.643" v="16" actId="20577"/>
          <ac:spMkLst>
            <pc:docMk/>
            <pc:sldMk cId="173808852" sldId="270"/>
            <ac:spMk id="3" creationId="{5BD69522-C0CD-F610-B19A-B066A4C8B1DD}"/>
          </ac:spMkLst>
        </pc:spChg>
      </pc:sldChg>
      <pc:sldChg chg="add replId">
        <pc:chgData name="Shatin Church" userId="" providerId="" clId="Web-{3B1AB25A-7D8A-422F-9EAF-0C8CE983B788}" dt="2023-12-02T05:58:04.240" v="0"/>
        <pc:sldMkLst>
          <pc:docMk/>
          <pc:sldMk cId="1460204108" sldId="27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666742-A894-1648-86BF-C2EC26F8852B}"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72393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66742-A894-1648-86BF-C2EC26F8852B}"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2008319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66742-A894-1648-86BF-C2EC26F8852B}"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292221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66742-A894-1648-86BF-C2EC26F8852B}"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256706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66742-A894-1648-86BF-C2EC26F8852B}"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372487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666742-A894-1648-86BF-C2EC26F8852B}"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272314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666742-A894-1648-86BF-C2EC26F8852B}" type="datetimeFigureOut">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164756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666742-A894-1648-86BF-C2EC26F8852B}" type="datetimeFigureOut">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349502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66742-A894-1648-86BF-C2EC26F8852B}" type="datetimeFigureOut">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282757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66742-A894-1648-86BF-C2EC26F8852B}"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94033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66742-A894-1648-86BF-C2EC26F8852B}"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A3E76-B827-7D4A-BCB4-ECDEF4562B19}" type="slidenum">
              <a:rPr lang="en-US" smtClean="0"/>
              <a:t>‹#›</a:t>
            </a:fld>
            <a:endParaRPr lang="en-US"/>
          </a:p>
        </p:txBody>
      </p:sp>
    </p:spTree>
    <p:extLst>
      <p:ext uri="{BB962C8B-B14F-4D97-AF65-F5344CB8AC3E}">
        <p14:creationId xmlns:p14="http://schemas.microsoft.com/office/powerpoint/2010/main" val="420821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66742-A894-1648-86BF-C2EC26F8852B}" type="datetimeFigureOut">
              <a:rPr lang="en-US" smtClean="0"/>
              <a:t>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A3E76-B827-7D4A-BCB4-ECDEF4562B19}" type="slidenum">
              <a:rPr lang="en-US" smtClean="0"/>
              <a:t>‹#›</a:t>
            </a:fld>
            <a:endParaRPr lang="en-US"/>
          </a:p>
        </p:txBody>
      </p:sp>
    </p:spTree>
    <p:extLst>
      <p:ext uri="{BB962C8B-B14F-4D97-AF65-F5344CB8AC3E}">
        <p14:creationId xmlns:p14="http://schemas.microsoft.com/office/powerpoint/2010/main" val="75091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biblegateway.com/passage/?search=Mark%2013&amp;version=NIV#fen-NIV-24743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7CC9-9244-495C-880D-384E9A32D3F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A009381-317C-AFB3-9795-459ED968361C}"/>
              </a:ext>
            </a:extLst>
          </p:cNvPr>
          <p:cNvSpPr>
            <a:spLocks noGrp="1"/>
          </p:cNvSpPr>
          <p:nvPr>
            <p:ph type="subTitle" idx="1"/>
          </p:nvPr>
        </p:nvSpPr>
        <p:spPr/>
        <p:txBody>
          <a:bodyPr/>
          <a:lstStyle/>
          <a:p>
            <a:endParaRPr lang="en-US"/>
          </a:p>
        </p:txBody>
      </p:sp>
      <p:pic>
        <p:nvPicPr>
          <p:cNvPr id="5" name="Picture 4" descr="A group of candles in a row&#10;&#10;Description automatically generated">
            <a:extLst>
              <a:ext uri="{FF2B5EF4-FFF2-40B4-BE49-F238E27FC236}">
                <a16:creationId xmlns:a16="http://schemas.microsoft.com/office/drawing/2014/main" id="{F02D7498-B0FA-F18F-7177-9F0568965C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889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sz="4400" dirty="0"/>
              <a:t>2. Avoid Two Extremes (v.28-33) </a:t>
            </a:r>
            <a:endParaRPr lang="en-US" dirty="0"/>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a:normAutofit/>
          </a:bodyPr>
          <a:lstStyle/>
          <a:p>
            <a:r>
              <a:rPr lang="en-US" sz="3600" dirty="0"/>
              <a:t>Watching and predicting</a:t>
            </a:r>
          </a:p>
          <a:p>
            <a:r>
              <a:rPr lang="en-US" sz="3600" dirty="0"/>
              <a:t>Too laidback and/or skeptical </a:t>
            </a:r>
          </a:p>
        </p:txBody>
      </p:sp>
    </p:spTree>
    <p:extLst>
      <p:ext uri="{BB962C8B-B14F-4D97-AF65-F5344CB8AC3E}">
        <p14:creationId xmlns:p14="http://schemas.microsoft.com/office/powerpoint/2010/main" val="146020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sz="4400" dirty="0"/>
              <a:t>Mark 13</a:t>
            </a:r>
            <a:endParaRPr lang="en-US" dirty="0"/>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vert="horz" lIns="91440" tIns="45720" rIns="91440" bIns="45720" rtlCol="0" anchor="t">
            <a:normAutofit/>
          </a:bodyPr>
          <a:lstStyle/>
          <a:p>
            <a:r>
              <a:rPr lang="en-US" sz="3600" dirty="0">
                <a:solidFill>
                  <a:schemeClr val="accent4"/>
                </a:solidFill>
              </a:rPr>
              <a:t>V.1-23 - judgment on the temple</a:t>
            </a:r>
            <a:endParaRPr lang="en-US" sz="3600" dirty="0">
              <a:solidFill>
                <a:schemeClr val="accent4"/>
              </a:solidFill>
              <a:ea typeface="Calibri"/>
              <a:cs typeface="Calibri"/>
            </a:endParaRPr>
          </a:p>
          <a:p>
            <a:r>
              <a:rPr lang="en-US" sz="3600" dirty="0"/>
              <a:t>V.24-27 – second coming</a:t>
            </a:r>
          </a:p>
          <a:p>
            <a:r>
              <a:rPr lang="en-US" sz="3600" dirty="0">
                <a:solidFill>
                  <a:schemeClr val="accent4"/>
                </a:solidFill>
              </a:rPr>
              <a:t>V.28-31 – judgment on the temple</a:t>
            </a:r>
            <a:r>
              <a:rPr lang="en-US" sz="3600" dirty="0"/>
              <a:t> in </a:t>
            </a:r>
            <a:r>
              <a:rPr lang="en-US" sz="3600" i="1" dirty="0"/>
              <a:t>this </a:t>
            </a:r>
            <a:r>
              <a:rPr lang="en-US" sz="3600" dirty="0"/>
              <a:t>generation</a:t>
            </a:r>
          </a:p>
          <a:p>
            <a:r>
              <a:rPr lang="en-US" sz="3600" dirty="0"/>
              <a:t>V.32-37 – second coming </a:t>
            </a:r>
          </a:p>
        </p:txBody>
      </p:sp>
    </p:spTree>
    <p:extLst>
      <p:ext uri="{BB962C8B-B14F-4D97-AF65-F5344CB8AC3E}">
        <p14:creationId xmlns:p14="http://schemas.microsoft.com/office/powerpoint/2010/main" val="364659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sz="4400" dirty="0"/>
              <a:t>2. Avoid Two Extremes (v.28-33) </a:t>
            </a:r>
            <a:endParaRPr lang="en-US" dirty="0"/>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vert="horz" lIns="91440" tIns="45720" rIns="91440" bIns="45720" rtlCol="0" anchor="t">
            <a:normAutofit/>
          </a:bodyPr>
          <a:lstStyle/>
          <a:p>
            <a:r>
              <a:rPr lang="en-US" sz="3600" dirty="0"/>
              <a:t>Watching and predicting</a:t>
            </a:r>
          </a:p>
          <a:p>
            <a:r>
              <a:rPr lang="en-US" sz="3600" dirty="0"/>
              <a:t>Too laidback and/or skeptical </a:t>
            </a:r>
          </a:p>
          <a:p>
            <a:pPr lvl="1"/>
            <a:r>
              <a:rPr lang="en-US" sz="3200" dirty="0"/>
              <a:t>The temple was destroyed (AD 70)</a:t>
            </a:r>
          </a:p>
          <a:p>
            <a:pPr lvl="1"/>
            <a:r>
              <a:rPr lang="en-US" sz="3200" dirty="0"/>
              <a:t>All the conditions of Second Coming have been fulfilled</a:t>
            </a:r>
            <a:endParaRPr lang="en-US" sz="3200" dirty="0">
              <a:ea typeface="Calibri"/>
              <a:cs typeface="Calibri"/>
            </a:endParaRPr>
          </a:p>
        </p:txBody>
      </p:sp>
    </p:spTree>
    <p:extLst>
      <p:ext uri="{BB962C8B-B14F-4D97-AF65-F5344CB8AC3E}">
        <p14:creationId xmlns:p14="http://schemas.microsoft.com/office/powerpoint/2010/main" val="4275747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BF44F2-48AD-9F26-0CED-67BA69CD4501}"/>
              </a:ext>
            </a:extLst>
          </p:cNvPr>
          <p:cNvSpPr>
            <a:spLocks noGrp="1"/>
          </p:cNvSpPr>
          <p:nvPr>
            <p:ph sz="half" idx="2"/>
          </p:nvPr>
        </p:nvSpPr>
        <p:spPr>
          <a:xfrm>
            <a:off x="5174166" y="1037063"/>
            <a:ext cx="6179634" cy="5139900"/>
          </a:xfrm>
        </p:spPr>
        <p:txBody>
          <a:bodyPr vert="horz" lIns="91440" tIns="45720" rIns="91440" bIns="45720" rtlCol="0" anchor="t">
            <a:normAutofit fontScale="92500"/>
          </a:bodyPr>
          <a:lstStyle/>
          <a:p>
            <a:pPr marL="0" indent="0">
              <a:buNone/>
            </a:pPr>
            <a:r>
              <a:rPr lang="en-US" sz="3200" dirty="0"/>
              <a:t>“I began to realize that coming in such close contact with my own mortality had changed both nothing and everything. Before my cancer was diagnosed, I knew that someday I would die, but I didn’t know when. After the diagnosis, I knew that someday I would die, but I didn’t know when. </a:t>
            </a:r>
            <a:r>
              <a:rPr lang="en-US" sz="3200" dirty="0">
                <a:solidFill>
                  <a:schemeClr val="accent4"/>
                </a:solidFill>
              </a:rPr>
              <a:t>But now I knew it acutely.</a:t>
            </a:r>
            <a:r>
              <a:rPr lang="en-US" sz="3200" i="1" dirty="0"/>
              <a:t> </a:t>
            </a:r>
            <a:r>
              <a:rPr lang="en-US" sz="3200" dirty="0"/>
              <a:t>The problem wasn’t really a scientific one. The fact of death is unsettling. Yet there is no other way to live.” </a:t>
            </a:r>
          </a:p>
        </p:txBody>
      </p:sp>
      <p:pic>
        <p:nvPicPr>
          <p:cNvPr id="2050" name="Picture 2" descr="When Breath Becomes Air by Kalanithi, Paul">
            <a:extLst>
              <a:ext uri="{FF2B5EF4-FFF2-40B4-BE49-F238E27FC236}">
                <a16:creationId xmlns:a16="http://schemas.microsoft.com/office/drawing/2014/main" id="{10DCF842-D931-3C50-780D-D9A9D0C5E4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686593"/>
            <a:ext cx="3598037" cy="548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39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dirty="0"/>
              <a:t>3.  Be Alert (v.33-37)</a:t>
            </a:r>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sz="3600" dirty="0"/>
              <a:t>32 “But about that day or hour no one knows, not even the angels in heaven, nor the Son, but only the Father. 33 Be on guard! Be alert! You do not know when that time will come. 34 It’s like a man going away: </a:t>
            </a:r>
            <a:r>
              <a:rPr lang="en-US" sz="3600" dirty="0">
                <a:solidFill>
                  <a:schemeClr val="accent4"/>
                </a:solidFill>
              </a:rPr>
              <a:t>He leaves his house and puts his servants in charge, each with their assigned task, and tells the one at the door to keep watch.</a:t>
            </a:r>
          </a:p>
          <a:p>
            <a:pPr marL="0" indent="0">
              <a:buNone/>
            </a:pPr>
            <a:r>
              <a:rPr lang="en-US" sz="3600" dirty="0"/>
              <a:t>35 “Therefore keep watch because you do not know when the owner of the house will come back—whether in the evening, or at midnight, or when the rooster crows, or at dawn. 36 If he comes suddenly, do not let him find you sleeping. 37 What I say to you, I say to everyone: ‘</a:t>
            </a:r>
            <a:r>
              <a:rPr lang="en-US" sz="3600" dirty="0">
                <a:solidFill>
                  <a:schemeClr val="accent4"/>
                </a:solidFill>
              </a:rPr>
              <a:t>Watch!</a:t>
            </a:r>
            <a:r>
              <a:rPr lang="en-US" sz="3600" dirty="0"/>
              <a:t>’”</a:t>
            </a:r>
          </a:p>
        </p:txBody>
      </p:sp>
    </p:spTree>
    <p:extLst>
      <p:ext uri="{BB962C8B-B14F-4D97-AF65-F5344CB8AC3E}">
        <p14:creationId xmlns:p14="http://schemas.microsoft.com/office/powerpoint/2010/main" val="312861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dirty="0"/>
              <a:t>3.  Be Alert (v.33-37)</a:t>
            </a:r>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a:normAutofit/>
          </a:bodyPr>
          <a:lstStyle/>
          <a:p>
            <a:r>
              <a:rPr lang="en-US" sz="3600" dirty="0"/>
              <a:t>Two kinds of people who long for Jesus’ return</a:t>
            </a:r>
          </a:p>
          <a:p>
            <a:pPr marL="971550" lvl="1" indent="-514350">
              <a:buAutoNum type="arabicParenR"/>
            </a:pPr>
            <a:r>
              <a:rPr lang="en-US" sz="3200" dirty="0"/>
              <a:t>Those who are suffering</a:t>
            </a:r>
          </a:p>
          <a:p>
            <a:pPr marL="971550" lvl="1" indent="-514350">
              <a:buAutoNum type="arabicParenR"/>
            </a:pPr>
            <a:r>
              <a:rPr lang="en-US" sz="3200" dirty="0"/>
              <a:t>Those who are working to build God’s Kingdom</a:t>
            </a:r>
          </a:p>
        </p:txBody>
      </p:sp>
    </p:spTree>
    <p:extLst>
      <p:ext uri="{BB962C8B-B14F-4D97-AF65-F5344CB8AC3E}">
        <p14:creationId xmlns:p14="http://schemas.microsoft.com/office/powerpoint/2010/main" val="1036162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dirty="0"/>
              <a:t>3.  Be Alert (v.33-37)</a:t>
            </a:r>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sz="3600" dirty="0"/>
              <a:t>32 “But about that day or hour no one knows, not even the angels in heaven, nor the Son, but only the Father. 33 Be on guard! Be alert! You do not know when that time will come. 34 It’s like a man going away: He leaves his house and puts his servants in charge, each with their assigned task, and tells the one at the door to keep watch.</a:t>
            </a:r>
          </a:p>
          <a:p>
            <a:pPr marL="0" indent="0">
              <a:buNone/>
            </a:pPr>
            <a:r>
              <a:rPr lang="en-US" sz="3600" dirty="0"/>
              <a:t>35 “Therefore keep watch because you do not know when the owner of the house will come back—whether in the evening, or at midnight, or when the rooster crows, or at dawn. 36 If he comes suddenly, </a:t>
            </a:r>
            <a:r>
              <a:rPr lang="en-US" sz="3600" dirty="0">
                <a:solidFill>
                  <a:srgbClr val="FFC000"/>
                </a:solidFill>
              </a:rPr>
              <a:t>do not let him find you sleeping. </a:t>
            </a:r>
            <a:r>
              <a:rPr lang="en-US" sz="3600" dirty="0"/>
              <a:t>37 What I say to you, I say to everyone: ‘Watch!’”</a:t>
            </a:r>
          </a:p>
        </p:txBody>
      </p:sp>
    </p:spTree>
    <p:extLst>
      <p:ext uri="{BB962C8B-B14F-4D97-AF65-F5344CB8AC3E}">
        <p14:creationId xmlns:p14="http://schemas.microsoft.com/office/powerpoint/2010/main" val="17380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outhern Temple Mount Wall - Jerusalem 101">
            <a:extLst>
              <a:ext uri="{FF2B5EF4-FFF2-40B4-BE49-F238E27FC236}">
                <a16:creationId xmlns:a16="http://schemas.microsoft.com/office/drawing/2014/main" id="{D087074A-4D59-AB6D-F005-A0CE8B5625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01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91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inting of a group of people in clothing&#10;&#10;Description automatically generated">
            <a:extLst>
              <a:ext uri="{FF2B5EF4-FFF2-40B4-BE49-F238E27FC236}">
                <a16:creationId xmlns:a16="http://schemas.microsoft.com/office/drawing/2014/main" id="{9DF790B6-0D27-546C-AF29-888B9F86BCE2}"/>
              </a:ext>
            </a:extLst>
          </p:cNvPr>
          <p:cNvPicPr>
            <a:picLocks noGrp="1" noChangeAspect="1"/>
          </p:cNvPicPr>
          <p:nvPr>
            <p:ph idx="1"/>
          </p:nvPr>
        </p:nvPicPr>
        <p:blipFill rotWithShape="1">
          <a:blip r:embed="rId2"/>
          <a:srcRect t="2187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24D02-19DF-467A-D0B5-F5947B0008C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b="0" i="0" u="none" strike="noStrike" dirty="0">
                <a:solidFill>
                  <a:schemeClr val="tx1">
                    <a:lumMod val="85000"/>
                    <a:lumOff val="15000"/>
                  </a:schemeClr>
                </a:solidFill>
                <a:effectLst/>
              </a:rPr>
              <a:t> La </a:t>
            </a:r>
            <a:r>
              <a:rPr lang="en-US" sz="3300" b="0" i="0" u="none" strike="noStrike" dirty="0" err="1">
                <a:solidFill>
                  <a:schemeClr val="tx1">
                    <a:lumMod val="85000"/>
                    <a:lumOff val="15000"/>
                  </a:schemeClr>
                </a:solidFill>
                <a:effectLst/>
              </a:rPr>
              <a:t>distruzione</a:t>
            </a:r>
            <a:r>
              <a:rPr lang="en-US" sz="3300" b="0" i="0" u="none" strike="noStrike" dirty="0">
                <a:solidFill>
                  <a:schemeClr val="tx1">
                    <a:lumMod val="85000"/>
                    <a:lumOff val="15000"/>
                  </a:schemeClr>
                </a:solidFill>
                <a:effectLst/>
              </a:rPr>
              <a:t> del </a:t>
            </a:r>
            <a:r>
              <a:rPr lang="en-US" sz="3300" b="0" i="0" u="none" strike="noStrike" dirty="0" err="1">
                <a:solidFill>
                  <a:schemeClr val="tx1">
                    <a:lumMod val="85000"/>
                    <a:lumOff val="15000"/>
                  </a:schemeClr>
                </a:solidFill>
                <a:effectLst/>
              </a:rPr>
              <a:t>tempio</a:t>
            </a:r>
            <a:r>
              <a:rPr lang="en-US" sz="3300" b="0" i="0" u="none" strike="noStrike" dirty="0">
                <a:solidFill>
                  <a:schemeClr val="tx1">
                    <a:lumMod val="85000"/>
                    <a:lumOff val="15000"/>
                  </a:schemeClr>
                </a:solidFill>
                <a:effectLst/>
              </a:rPr>
              <a:t> di </a:t>
            </a:r>
            <a:r>
              <a:rPr lang="en-US" sz="3300" b="0" i="0" u="none" strike="noStrike" dirty="0" err="1">
                <a:solidFill>
                  <a:schemeClr val="tx1">
                    <a:lumMod val="85000"/>
                    <a:lumOff val="15000"/>
                  </a:schemeClr>
                </a:solidFill>
                <a:effectLst/>
              </a:rPr>
              <a:t>Gerusalemme</a:t>
            </a:r>
            <a:r>
              <a:rPr lang="en-US" sz="3300" b="0" i="0" u="none" strike="noStrike" dirty="0">
                <a:solidFill>
                  <a:schemeClr val="tx1">
                    <a:lumMod val="85000"/>
                    <a:lumOff val="15000"/>
                  </a:schemeClr>
                </a:solidFill>
                <a:effectLst/>
              </a:rPr>
              <a:t> -Francesco </a:t>
            </a:r>
            <a:r>
              <a:rPr lang="en-US" sz="3300" b="0" i="0" u="none" strike="noStrike" dirty="0" err="1">
                <a:solidFill>
                  <a:schemeClr val="tx1">
                    <a:lumMod val="85000"/>
                    <a:lumOff val="15000"/>
                  </a:schemeClr>
                </a:solidFill>
                <a:effectLst/>
              </a:rPr>
              <a:t>Hayez</a:t>
            </a:r>
            <a:endParaRPr lang="en-US" sz="33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7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85FD-7DFF-C6AA-4DE1-F41D3518BE18}"/>
              </a:ext>
            </a:extLst>
          </p:cNvPr>
          <p:cNvSpPr>
            <a:spLocks noGrp="1"/>
          </p:cNvSpPr>
          <p:nvPr>
            <p:ph type="title"/>
          </p:nvPr>
        </p:nvSpPr>
        <p:spPr/>
        <p:txBody>
          <a:bodyPr/>
          <a:lstStyle/>
          <a:p>
            <a:r>
              <a:rPr lang="en-US" dirty="0"/>
              <a:t>Advent 1: Keep Watch!</a:t>
            </a:r>
          </a:p>
        </p:txBody>
      </p:sp>
      <p:sp>
        <p:nvSpPr>
          <p:cNvPr id="3" name="Content Placeholder 2">
            <a:extLst>
              <a:ext uri="{FF2B5EF4-FFF2-40B4-BE49-F238E27FC236}">
                <a16:creationId xmlns:a16="http://schemas.microsoft.com/office/drawing/2014/main" id="{ECB0B45F-F42B-C45E-5FA5-FD18DAB26795}"/>
              </a:ext>
            </a:extLst>
          </p:cNvPr>
          <p:cNvSpPr>
            <a:spLocks noGrp="1"/>
          </p:cNvSpPr>
          <p:nvPr>
            <p:ph idx="1"/>
          </p:nvPr>
        </p:nvSpPr>
        <p:spPr/>
        <p:txBody>
          <a:bodyPr>
            <a:normAutofit/>
          </a:bodyPr>
          <a:lstStyle/>
          <a:p>
            <a:pPr marL="514350" indent="-514350">
              <a:buFont typeface="+mj-lt"/>
              <a:buAutoNum type="arabicPeriod"/>
            </a:pPr>
            <a:r>
              <a:rPr lang="en-US" sz="4400" dirty="0"/>
              <a:t>He’s Coming in Glory (v.24-27)</a:t>
            </a:r>
          </a:p>
          <a:p>
            <a:pPr marL="514350" indent="-514350">
              <a:buFont typeface="+mj-lt"/>
              <a:buAutoNum type="arabicPeriod"/>
            </a:pPr>
            <a:r>
              <a:rPr lang="en-US" sz="4400" dirty="0"/>
              <a:t>Avoid Two Extremes (v.28-33) </a:t>
            </a:r>
          </a:p>
          <a:p>
            <a:pPr marL="514350" indent="-514350">
              <a:buFont typeface="+mj-lt"/>
              <a:buAutoNum type="arabicPeriod"/>
            </a:pPr>
            <a:r>
              <a:rPr lang="en-US" sz="4400" dirty="0"/>
              <a:t>Be Alert (v.33-37)</a:t>
            </a:r>
          </a:p>
        </p:txBody>
      </p:sp>
    </p:spTree>
    <p:extLst>
      <p:ext uri="{BB962C8B-B14F-4D97-AF65-F5344CB8AC3E}">
        <p14:creationId xmlns:p14="http://schemas.microsoft.com/office/powerpoint/2010/main" val="91862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sz="4400" dirty="0"/>
              <a:t>1.  He’s Coming in Glory (v.24-27)</a:t>
            </a:r>
            <a:endParaRPr lang="en-US" dirty="0"/>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9905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BF44F2-48AD-9F26-0CED-67BA69CD4501}"/>
              </a:ext>
            </a:extLst>
          </p:cNvPr>
          <p:cNvSpPr>
            <a:spLocks noGrp="1"/>
          </p:cNvSpPr>
          <p:nvPr>
            <p:ph sz="half" idx="2"/>
          </p:nvPr>
        </p:nvSpPr>
        <p:spPr>
          <a:xfrm>
            <a:off x="5174166" y="1037063"/>
            <a:ext cx="6179634" cy="5139900"/>
          </a:xfrm>
        </p:spPr>
        <p:txBody>
          <a:bodyPr>
            <a:normAutofit/>
          </a:bodyPr>
          <a:lstStyle/>
          <a:p>
            <a:pPr marL="0" indent="0">
              <a:buNone/>
            </a:pPr>
            <a:r>
              <a:rPr lang="en-US" sz="3200" dirty="0"/>
              <a:t>“Most ambitions are either achieved or abandoned; either way, they belong to the past.  The future, instead of the ladder toward the goals of life, flattens out into a perpetual present.  Money, status, all the vanities the preacher of Ecclesiastes described hold so little interest: a chasing after wind, indeed.”   </a:t>
            </a:r>
          </a:p>
        </p:txBody>
      </p:sp>
      <p:pic>
        <p:nvPicPr>
          <p:cNvPr id="2050" name="Picture 2" descr="When Breath Becomes Air by Kalanithi, Paul">
            <a:extLst>
              <a:ext uri="{FF2B5EF4-FFF2-40B4-BE49-F238E27FC236}">
                <a16:creationId xmlns:a16="http://schemas.microsoft.com/office/drawing/2014/main" id="{10DCF842-D931-3C50-780D-D9A9D0C5E4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686593"/>
            <a:ext cx="3598037" cy="548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70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sz="4400" dirty="0"/>
              <a:t>1.  He’s Coming in Glory (v.24-27)</a:t>
            </a:r>
            <a:endParaRPr lang="en-US" dirty="0"/>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a:lstStyle/>
          <a:p>
            <a:pPr marL="0" indent="0">
              <a:buNone/>
            </a:pPr>
            <a:r>
              <a:rPr lang="en-HK" b="1" baseline="30000" dirty="0">
                <a:effectLst/>
                <a:latin typeface="system-ui"/>
              </a:rPr>
              <a:t>24 </a:t>
            </a:r>
            <a:r>
              <a:rPr lang="en-HK" dirty="0">
                <a:effectLst/>
                <a:latin typeface="system-ui"/>
              </a:rPr>
              <a:t>“But in those days, following that distress,</a:t>
            </a:r>
          </a:p>
          <a:p>
            <a:pPr marL="0" indent="0">
              <a:buNone/>
            </a:pPr>
            <a:r>
              <a:rPr lang="en-HK" dirty="0">
                <a:effectLst/>
                <a:latin typeface="system-ui"/>
              </a:rPr>
              <a:t>“‘the sun will be darkened,</a:t>
            </a:r>
            <a:br>
              <a:rPr lang="en-HK" dirty="0">
                <a:effectLst/>
                <a:latin typeface="system-ui"/>
              </a:rPr>
            </a:br>
            <a:r>
              <a:rPr lang="en-HK" dirty="0">
                <a:effectLst/>
                <a:latin typeface="Courier New" panose="02070309020205020404" pitchFamily="49" charset="0"/>
              </a:rPr>
              <a:t>    </a:t>
            </a:r>
            <a:r>
              <a:rPr lang="en-HK" dirty="0">
                <a:effectLst/>
                <a:latin typeface="system-ui"/>
              </a:rPr>
              <a:t>and the moon will not give its light;</a:t>
            </a:r>
            <a:br>
              <a:rPr lang="en-HK" dirty="0">
                <a:effectLst/>
                <a:latin typeface="system-ui"/>
              </a:rPr>
            </a:br>
            <a:r>
              <a:rPr lang="en-HK" b="1" baseline="30000" dirty="0">
                <a:effectLst/>
                <a:latin typeface="system-ui"/>
              </a:rPr>
              <a:t>25 </a:t>
            </a:r>
            <a:r>
              <a:rPr lang="en-HK" dirty="0">
                <a:effectLst/>
                <a:latin typeface="system-ui"/>
              </a:rPr>
              <a:t>the stars will fall from the sky,</a:t>
            </a:r>
            <a:br>
              <a:rPr lang="en-HK" dirty="0">
                <a:effectLst/>
                <a:latin typeface="system-ui"/>
              </a:rPr>
            </a:br>
            <a:r>
              <a:rPr lang="en-HK" dirty="0">
                <a:effectLst/>
                <a:latin typeface="Courier New" panose="02070309020205020404" pitchFamily="49" charset="0"/>
              </a:rPr>
              <a:t>    </a:t>
            </a:r>
            <a:r>
              <a:rPr lang="en-HK" dirty="0">
                <a:effectLst/>
                <a:latin typeface="system-ui"/>
              </a:rPr>
              <a:t>and the heavenly bodies will be shaken.’</a:t>
            </a:r>
            <a:r>
              <a:rPr lang="en-HK" baseline="30000" dirty="0">
                <a:effectLst/>
                <a:latin typeface="system-ui"/>
              </a:rPr>
              <a:t>[</a:t>
            </a:r>
            <a:r>
              <a:rPr lang="en-HK" baseline="30000" dirty="0">
                <a:solidFill>
                  <a:srgbClr val="517E90"/>
                </a:solidFill>
                <a:effectLst/>
                <a:latin typeface="system-ui"/>
                <a:hlinkClick r:id="rId2" tooltip="See footnote c"/>
              </a:rPr>
              <a:t>c</a:t>
            </a:r>
            <a:r>
              <a:rPr lang="en-HK" baseline="30000" dirty="0">
                <a:effectLst/>
                <a:latin typeface="system-ui"/>
              </a:rPr>
              <a:t>]</a:t>
            </a:r>
          </a:p>
          <a:p>
            <a:pPr marL="0" indent="0">
              <a:buNone/>
            </a:pPr>
            <a:r>
              <a:rPr lang="en-HK" b="1" baseline="30000" dirty="0">
                <a:effectLst/>
                <a:latin typeface="system-ui"/>
              </a:rPr>
              <a:t>26 </a:t>
            </a:r>
            <a:r>
              <a:rPr lang="en-HK" dirty="0">
                <a:effectLst/>
                <a:latin typeface="system-ui"/>
              </a:rPr>
              <a:t>“At that time people will see the Son of Man coming in clouds with great power and glory. </a:t>
            </a:r>
            <a:r>
              <a:rPr lang="en-HK" b="1" baseline="30000" dirty="0">
                <a:effectLst/>
                <a:latin typeface="system-ui"/>
              </a:rPr>
              <a:t>27 </a:t>
            </a:r>
            <a:r>
              <a:rPr lang="en-HK" dirty="0">
                <a:effectLst/>
                <a:latin typeface="system-ui"/>
              </a:rPr>
              <a:t>And </a:t>
            </a:r>
            <a:r>
              <a:rPr lang="en-HK" dirty="0">
                <a:solidFill>
                  <a:schemeClr val="accent4"/>
                </a:solidFill>
                <a:effectLst/>
                <a:latin typeface="system-ui"/>
              </a:rPr>
              <a:t>he</a:t>
            </a:r>
            <a:r>
              <a:rPr lang="en-HK" dirty="0">
                <a:effectLst/>
                <a:latin typeface="system-ui"/>
              </a:rPr>
              <a:t> will send </a:t>
            </a:r>
            <a:r>
              <a:rPr lang="en-HK" dirty="0">
                <a:solidFill>
                  <a:schemeClr val="accent4"/>
                </a:solidFill>
                <a:effectLst/>
                <a:latin typeface="system-ui"/>
              </a:rPr>
              <a:t>his</a:t>
            </a:r>
            <a:r>
              <a:rPr lang="en-HK" dirty="0">
                <a:effectLst/>
                <a:latin typeface="system-ui"/>
              </a:rPr>
              <a:t> angels and gather </a:t>
            </a:r>
            <a:r>
              <a:rPr lang="en-HK" dirty="0">
                <a:solidFill>
                  <a:schemeClr val="accent4"/>
                </a:solidFill>
                <a:effectLst/>
                <a:latin typeface="system-ui"/>
              </a:rPr>
              <a:t>his elect</a:t>
            </a:r>
            <a:r>
              <a:rPr lang="en-HK" dirty="0">
                <a:effectLst/>
                <a:latin typeface="system-ui"/>
              </a:rPr>
              <a:t> from the four winds, from the ends of the earth to the ends of the heavens.</a:t>
            </a:r>
          </a:p>
          <a:p>
            <a:pPr marL="0" indent="0">
              <a:buNone/>
            </a:pPr>
            <a:endParaRPr lang="en-US" dirty="0"/>
          </a:p>
        </p:txBody>
      </p:sp>
    </p:spTree>
    <p:extLst>
      <p:ext uri="{BB962C8B-B14F-4D97-AF65-F5344CB8AC3E}">
        <p14:creationId xmlns:p14="http://schemas.microsoft.com/office/powerpoint/2010/main" val="77368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7CC9-9244-495C-880D-384E9A32D3F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A009381-317C-AFB3-9795-459ED968361C}"/>
              </a:ext>
            </a:extLst>
          </p:cNvPr>
          <p:cNvSpPr>
            <a:spLocks noGrp="1"/>
          </p:cNvSpPr>
          <p:nvPr>
            <p:ph type="subTitle" idx="1"/>
          </p:nvPr>
        </p:nvSpPr>
        <p:spPr/>
        <p:txBody>
          <a:bodyPr/>
          <a:lstStyle/>
          <a:p>
            <a:endParaRPr lang="en-US"/>
          </a:p>
        </p:txBody>
      </p:sp>
      <p:pic>
        <p:nvPicPr>
          <p:cNvPr id="5" name="Picture 4" descr="A group of candles in a row&#10;&#10;Description automatically generated">
            <a:extLst>
              <a:ext uri="{FF2B5EF4-FFF2-40B4-BE49-F238E27FC236}">
                <a16:creationId xmlns:a16="http://schemas.microsoft.com/office/drawing/2014/main" id="{F02D7498-B0FA-F18F-7177-9F0568965C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153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3EC1-2FDB-B790-E8D0-904BF9F2F0B3}"/>
              </a:ext>
            </a:extLst>
          </p:cNvPr>
          <p:cNvSpPr>
            <a:spLocks noGrp="1"/>
          </p:cNvSpPr>
          <p:nvPr>
            <p:ph type="title"/>
          </p:nvPr>
        </p:nvSpPr>
        <p:spPr/>
        <p:txBody>
          <a:bodyPr/>
          <a:lstStyle/>
          <a:p>
            <a:r>
              <a:rPr lang="en-US" sz="4400" dirty="0"/>
              <a:t>2. Avoid Two Extremes (v.28-33) </a:t>
            </a:r>
            <a:endParaRPr lang="en-US" dirty="0"/>
          </a:p>
        </p:txBody>
      </p:sp>
      <p:sp>
        <p:nvSpPr>
          <p:cNvPr id="3" name="Content Placeholder 2">
            <a:extLst>
              <a:ext uri="{FF2B5EF4-FFF2-40B4-BE49-F238E27FC236}">
                <a16:creationId xmlns:a16="http://schemas.microsoft.com/office/drawing/2014/main" id="{5BD69522-C0CD-F610-B19A-B066A4C8B1DD}"/>
              </a:ext>
            </a:extLst>
          </p:cNvPr>
          <p:cNvSpPr>
            <a:spLocks noGrp="1"/>
          </p:cNvSpPr>
          <p:nvPr>
            <p:ph idx="1"/>
          </p:nvPr>
        </p:nvSpPr>
        <p:spPr/>
        <p:txBody>
          <a:bodyPr vert="horz" lIns="91440" tIns="45720" rIns="91440" bIns="45720" rtlCol="0" anchor="t">
            <a:normAutofit/>
          </a:bodyPr>
          <a:lstStyle/>
          <a:p>
            <a:r>
              <a:rPr lang="en-US" sz="3600" dirty="0"/>
              <a:t>Watching and predicting</a:t>
            </a:r>
          </a:p>
        </p:txBody>
      </p:sp>
    </p:spTree>
    <p:extLst>
      <p:ext uri="{BB962C8B-B14F-4D97-AF65-F5344CB8AC3E}">
        <p14:creationId xmlns:p14="http://schemas.microsoft.com/office/powerpoint/2010/main" val="3654690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2013 - 2022 Theme</Template>
  <TotalTime>43</TotalTime>
  <Words>755</Words>
  <Application>Microsoft Office PowerPoint</Application>
  <PresentationFormat>Widescreen</PresentationFormat>
  <Paragraphs>35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 La distruzione del tempio di Gerusalemme -Francesco Hayez</vt:lpstr>
      <vt:lpstr>Advent 1: Keep Watch!</vt:lpstr>
      <vt:lpstr>1.  He’s Coming in Glory (v.24-27)</vt:lpstr>
      <vt:lpstr>PowerPoint Presentation</vt:lpstr>
      <vt:lpstr>1.  He’s Coming in Glory (v.24-27)</vt:lpstr>
      <vt:lpstr>PowerPoint Presentation</vt:lpstr>
      <vt:lpstr>2. Avoid Two Extremes (v.28-33) </vt:lpstr>
      <vt:lpstr>2. Avoid Two Extremes (v.28-33) </vt:lpstr>
      <vt:lpstr>Mark 13</vt:lpstr>
      <vt:lpstr>2. Avoid Two Extremes (v.28-33) </vt:lpstr>
      <vt:lpstr>PowerPoint Presentation</vt:lpstr>
      <vt:lpstr>3.  Be Alert (v.33-37)</vt:lpstr>
      <vt:lpstr>3.  Be Alert (v.33-37)</vt:lpstr>
      <vt:lpstr>3.  Be Alert (v.33-37)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Heewoo Han</cp:lastModifiedBy>
  <cp:revision>19</cp:revision>
  <dcterms:created xsi:type="dcterms:W3CDTF">2023-12-02T02:57:03Z</dcterms:created>
  <dcterms:modified xsi:type="dcterms:W3CDTF">2023-12-02T06:09:20Z</dcterms:modified>
</cp:coreProperties>
</file>