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" y="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</a:t>
            </a:r>
            <a:r>
              <a:rPr lang="en-US" baseline="0"/>
              <a:t> long they last (%)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Sheet1!$B$3:$B$16</c:f>
              <c:strCache>
                <c:ptCount val="14"/>
                <c:pt idx="0">
                  <c:v>Less than 1 month</c:v>
                </c:pt>
                <c:pt idx="1">
                  <c:v>1 month</c:v>
                </c:pt>
                <c:pt idx="2">
                  <c:v>2 months</c:v>
                </c:pt>
                <c:pt idx="3">
                  <c:v>3 months</c:v>
                </c:pt>
                <c:pt idx="4">
                  <c:v>4 months</c:v>
                </c:pt>
                <c:pt idx="5">
                  <c:v>5 months</c:v>
                </c:pt>
                <c:pt idx="6">
                  <c:v>6 months</c:v>
                </c:pt>
                <c:pt idx="7">
                  <c:v>7 months</c:v>
                </c:pt>
                <c:pt idx="8">
                  <c:v>8 months</c:v>
                </c:pt>
                <c:pt idx="9">
                  <c:v>9 months</c:v>
                </c:pt>
                <c:pt idx="10">
                  <c:v>10 months</c:v>
                </c:pt>
                <c:pt idx="11">
                  <c:v>11 months</c:v>
                </c:pt>
                <c:pt idx="12">
                  <c:v>12 months</c:v>
                </c:pt>
                <c:pt idx="13">
                  <c:v>Sticking with it</c:v>
                </c:pt>
              </c:strCache>
            </c:str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1</c:v>
                </c:pt>
                <c:pt idx="1">
                  <c:v>8</c:v>
                </c:pt>
                <c:pt idx="2">
                  <c:v>22</c:v>
                </c:pt>
                <c:pt idx="3">
                  <c:v>22</c:v>
                </c:pt>
                <c:pt idx="4">
                  <c:v>13</c:v>
                </c:pt>
                <c:pt idx="5">
                  <c:v>9</c:v>
                </c:pt>
                <c:pt idx="6">
                  <c:v>5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4-485D-830F-D1382E6F5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183999"/>
        <c:axId val="89182751"/>
      </c:barChart>
      <c:catAx>
        <c:axId val="8918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82751"/>
        <c:crosses val="autoZero"/>
        <c:auto val="1"/>
        <c:lblAlgn val="ctr"/>
        <c:lblOffset val="100"/>
        <c:noMultiLvlLbl val="0"/>
      </c:catAx>
      <c:valAx>
        <c:axId val="8918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83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98A4-90BC-4F5D-B65F-70E87E759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58FB1-345E-447C-AC54-5A224168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04F2-3F9E-4042-B54B-C18753FA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B9E78-3E4B-4351-A0E4-1078F32A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FDA83-A6A7-4850-A3F0-B31228C4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6063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6444-2C96-42F6-9C58-1107F407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EAF0C-6DEF-44CA-8C98-E6EC4E54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E4E8A-A00B-4391-B9E6-1CD135D1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589F9-1ABC-4648-A358-DC71AF1D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B2A8E-3BD9-40C6-8523-9AB22FC4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9478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D318C2-7712-495F-8D88-9C1EA053E8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24E9D7-2A68-4965-A111-43B42341A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3316A-9463-4D9B-8A4D-72D8C51F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29F35-48E2-4BEF-9441-96D92D7F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2482F-CDD6-4A58-B21E-7F937258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2398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33564-9847-441E-9261-747895C2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3570-E6B0-419A-A6BA-186472BF7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D7529-3AA5-4012-80D9-1046595A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EF800-D369-4AA9-8446-1BCAE220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76C06-529D-4F94-8DAF-058DBD6C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8586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4D94-B4A3-48CD-BCCD-7421D904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62AD-51E5-4738-A8E7-B2F846E1C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D7555-C28F-4811-A3FF-E52C6919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81D12-0DDE-48F1-889F-8674539F2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15B4D-13D1-46DD-9FEE-EDAE0AD2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0717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C94E-3BC6-47E3-9E27-B99B1D16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BBD9-B51F-418A-830C-F53934870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29EE3-39AE-4305-ACF3-7676CB5F0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5AC00-5518-4B46-AB58-B0A3B50F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74F86-949C-477B-A272-AD33AB4B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46A17-FF50-4977-BE0B-331F0D06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3918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00A4-6080-42FC-A2EB-C976887C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EAAD4-287D-4FB4-82FC-1976B2C1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835AA-41B0-4109-9BF6-D9D5EB3B7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876D5-567A-4E13-836F-7EC24F9BF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211A5-E0D9-4CB1-B37A-1EC1C8ECA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5ABB33-5CB6-46CB-AA3F-A077BAF0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FCF9E-2F91-4975-BBC1-73C5E0E9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B30F7-B1FD-4196-B16B-245C43F58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18304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A5C-EBA4-4090-B7E3-8BF23178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AC449-6033-4670-8EBE-6875987E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42689-FF6C-458E-AB0A-5CE68CBB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19CE4-B4E0-46E7-9194-8365AD2A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1124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213857-CB3D-4BA4-9C62-E27EF2A9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9E1DC-16EA-483F-9E52-83F77ACC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199BA-D35E-4AD8-BB64-939CE12F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3509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5B3A-4DFC-40BB-96E8-6B7FC59A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726EF-10DE-478C-A898-B49110AB2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C909D-8526-41F8-9141-031FEAE7F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639B-3A1F-41B1-9570-F71CC9E8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F71EF-5BDE-4ED5-A0C5-55E22E51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5A8FE-6D2B-4471-9545-7D215FCF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1153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005E-067A-4050-A91D-123AF7D7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A0647-3B18-4F04-A519-5F412801A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2BD5F-08C2-42A8-8D5F-101B6E2F5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F91E3-9D0E-4B87-A637-32D37680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0DAF1-BBB8-44B9-A4E1-356F4379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44044-F77E-4ADE-A3FD-A6ABE6B0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1153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903ED-229D-4BE7-B590-8706F934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6ED1A-0C41-419A-AAD3-0260131C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F64A2-E29C-496C-B654-FCAA43208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BD66-C11B-4A41-BB39-4B1077F504EC}" type="datetimeFigureOut">
              <a:rPr lang="en-HK" smtClean="0"/>
              <a:t>26 Dec 2023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24583-B0D7-43C9-8E2C-88DBB3C5C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3DC9-A81B-4AA6-91A0-113E8B2A9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71942-7C87-43DF-BE89-0FD330D0708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4857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52C2-EF7D-4A53-92E8-9216E4F840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Year’s Resolutions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D6B36-045E-4D2A-99EF-067BB3FC2F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31.xii.2023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417156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2A30-7C09-4DCB-A4EE-E3EBE1E0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2050" name="Picture 2" descr="Overcoming Your Past-Part 2 | Candy Gibbs">
            <a:extLst>
              <a:ext uri="{FF2B5EF4-FFF2-40B4-BE49-F238E27FC236}">
                <a16:creationId xmlns:a16="http://schemas.microsoft.com/office/drawing/2014/main" id="{CA4FE834-D28B-4F86-AAA0-0B3F1D0F47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53" y="482595"/>
            <a:ext cx="10097656" cy="59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7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9FE0-ECF7-4046-AE3C-99DC533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7170" name="Picture 2" descr="My Dear Wormwood….Screwtape Addresses Ecumenical Community – Living Bulwark">
            <a:extLst>
              <a:ext uri="{FF2B5EF4-FFF2-40B4-BE49-F238E27FC236}">
                <a16:creationId xmlns:a16="http://schemas.microsoft.com/office/drawing/2014/main" id="{192E8C8F-1948-48C3-AD88-E5A2F3D377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90" y="492673"/>
            <a:ext cx="10428889" cy="595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3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55187-EBBD-4CAD-9CD8-2967C84E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9218" name="Picture 2" descr="C. S. Lewis quote: The safest road to hell is the gradual one...">
            <a:extLst>
              <a:ext uri="{FF2B5EF4-FFF2-40B4-BE49-F238E27FC236}">
                <a16:creationId xmlns:a16="http://schemas.microsoft.com/office/drawing/2014/main" id="{45993AF5-D5C5-445F-B5BC-C9F79EB90E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97" y="998729"/>
            <a:ext cx="10328651" cy="48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8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2A30-7C09-4DCB-A4EE-E3EBE1E0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2050" name="Picture 2" descr="Overcoming Your Past-Part 2 | Candy Gibbs">
            <a:extLst>
              <a:ext uri="{FF2B5EF4-FFF2-40B4-BE49-F238E27FC236}">
                <a16:creationId xmlns:a16="http://schemas.microsoft.com/office/drawing/2014/main" id="{CA4FE834-D28B-4F86-AAA0-0B3F1D0F47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53" y="482595"/>
            <a:ext cx="10097656" cy="59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4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22F3-6D1C-4E66-A897-B03E8ACF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10242" name="Picture 2" descr="I love this thought! C.S. Lewis | Cs lewis quotes, Wisdom quotes, Quotes">
            <a:extLst>
              <a:ext uri="{FF2B5EF4-FFF2-40B4-BE49-F238E27FC236}">
                <a16:creationId xmlns:a16="http://schemas.microsoft.com/office/drawing/2014/main" id="{FE9CABF1-EAD0-4C98-AA53-A66C9B13BA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92" y="355546"/>
            <a:ext cx="5821417" cy="58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8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2A30-7C09-4DCB-A4EE-E3EBE1E0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2050" name="Picture 2" descr="Overcoming Your Past-Part 2 | Candy Gibbs">
            <a:extLst>
              <a:ext uri="{FF2B5EF4-FFF2-40B4-BE49-F238E27FC236}">
                <a16:creationId xmlns:a16="http://schemas.microsoft.com/office/drawing/2014/main" id="{CA4FE834-D28B-4F86-AAA0-0B3F1D0F47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53" y="482595"/>
            <a:ext cx="10097656" cy="59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9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D530-362C-41C0-897E-EA30D848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UK Top Ten – New Year’s Resolutions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A02A8-AAF0-488D-B74C-40D1AFAFA2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Exercise more</a:t>
            </a:r>
          </a:p>
          <a:p>
            <a:pPr marL="514350" indent="-514350">
              <a:buAutoNum type="arabicPeriod"/>
            </a:pPr>
            <a:r>
              <a:rPr lang="en-US" dirty="0"/>
              <a:t>Eat more healthily</a:t>
            </a:r>
          </a:p>
          <a:p>
            <a:pPr marL="514350" indent="-514350">
              <a:buAutoNum type="arabicPeriod"/>
            </a:pPr>
            <a:r>
              <a:rPr lang="en-US" dirty="0"/>
              <a:t>Lose weight</a:t>
            </a:r>
          </a:p>
          <a:p>
            <a:pPr marL="514350" indent="-514350">
              <a:buAutoNum type="arabicPeriod"/>
            </a:pPr>
            <a:r>
              <a:rPr lang="en-US" dirty="0"/>
              <a:t>Save more money</a:t>
            </a:r>
          </a:p>
          <a:p>
            <a:pPr marL="514350" indent="-514350">
              <a:buAutoNum type="arabicPeriod"/>
            </a:pPr>
            <a:r>
              <a:rPr lang="en-US" dirty="0"/>
              <a:t>Pursue career ambition</a:t>
            </a:r>
          </a:p>
          <a:p>
            <a:pPr marL="514350" indent="-514350">
              <a:buAutoNum type="arabicPeriod"/>
            </a:pPr>
            <a:r>
              <a:rPr lang="en-US" dirty="0"/>
              <a:t>Less social media</a:t>
            </a:r>
          </a:p>
          <a:p>
            <a:pPr marL="514350" indent="-514350">
              <a:buAutoNum type="arabicPeriod"/>
            </a:pPr>
            <a:r>
              <a:rPr lang="en-US" dirty="0"/>
              <a:t>New hobby</a:t>
            </a:r>
          </a:p>
          <a:p>
            <a:pPr marL="514350" indent="-514350">
              <a:buAutoNum type="arabicPeriod"/>
            </a:pPr>
            <a:r>
              <a:rPr lang="en-US" dirty="0"/>
              <a:t>Reduce alcohol</a:t>
            </a:r>
          </a:p>
          <a:p>
            <a:pPr marL="514350" indent="-514350">
              <a:buAutoNum type="arabicPeriod"/>
            </a:pPr>
            <a:r>
              <a:rPr lang="en-US" dirty="0"/>
              <a:t>Renovate home</a:t>
            </a:r>
          </a:p>
          <a:p>
            <a:pPr marL="514350" indent="-514350">
              <a:buAutoNum type="arabicPeriod"/>
            </a:pPr>
            <a:r>
              <a:rPr lang="en-HK" dirty="0"/>
              <a:t>More time with family</a:t>
            </a:r>
          </a:p>
        </p:txBody>
      </p:sp>
      <p:pic>
        <p:nvPicPr>
          <p:cNvPr id="1026" name="Picture 2" descr="How to Make a New Year's Resolution Checklist | Paper &amp; Packaging">
            <a:extLst>
              <a:ext uri="{FF2B5EF4-FFF2-40B4-BE49-F238E27FC236}">
                <a16:creationId xmlns:a16="http://schemas.microsoft.com/office/drawing/2014/main" id="{CCF7DDF1-0C92-495C-B5C2-CF504C0F54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76" y="2513215"/>
            <a:ext cx="5181600" cy="2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2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0336-D596-40E9-BFFA-D12F2252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Year’s Resolutions – Forbes </a:t>
            </a:r>
            <a:endParaRPr lang="en-HK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F97D35ED-C922-40F6-8FAA-66FBADD7A2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916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2A30-7C09-4DCB-A4EE-E3EBE1E0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2050" name="Picture 2" descr="Overcoming Your Past-Part 2 | Candy Gibbs">
            <a:extLst>
              <a:ext uri="{FF2B5EF4-FFF2-40B4-BE49-F238E27FC236}">
                <a16:creationId xmlns:a16="http://schemas.microsoft.com/office/drawing/2014/main" id="{CA4FE834-D28B-4F86-AAA0-0B3F1D0F47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53" y="482595"/>
            <a:ext cx="10097656" cy="595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8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9A0F-3333-4246-906E-A661C1FE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E604D-3FBB-4102-ABAE-DDDFF571A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single-minded</a:t>
            </a:r>
          </a:p>
          <a:p>
            <a:r>
              <a:rPr lang="en-US" dirty="0"/>
              <a:t>Live a Cross-shaped life</a:t>
            </a:r>
          </a:p>
          <a:p>
            <a:r>
              <a:rPr lang="en-US" dirty="0"/>
              <a:t>Remember that discipleship involves discipline!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96732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3A25-3409-4B37-831A-CC32F995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 single-minded</a:t>
            </a:r>
            <a:endParaRPr lang="en-HK" dirty="0"/>
          </a:p>
        </p:txBody>
      </p:sp>
      <p:pic>
        <p:nvPicPr>
          <p:cNvPr id="4098" name="Picture 2" descr="Runner Lost $7,000 After Taking Wrong Turn Meters From Finish Line - The  Spun: What's Trending In The Sports World Today">
            <a:extLst>
              <a:ext uri="{FF2B5EF4-FFF2-40B4-BE49-F238E27FC236}">
                <a16:creationId xmlns:a16="http://schemas.microsoft.com/office/drawing/2014/main" id="{1F89A33C-7341-4786-AAE7-D4CA43F929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54" y="1351498"/>
            <a:ext cx="8366891" cy="52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4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C71D-5DD1-4BFC-AD93-8ED210C5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Live a Cross-shaped life</a:t>
            </a:r>
            <a:endParaRPr lang="en-HK" dirty="0"/>
          </a:p>
        </p:txBody>
      </p:sp>
      <p:pic>
        <p:nvPicPr>
          <p:cNvPr id="5122" name="Picture 2" descr="9 little known facts about Jesus' crucifixion | Sky HISTORY TV Channel">
            <a:extLst>
              <a:ext uri="{FF2B5EF4-FFF2-40B4-BE49-F238E27FC236}">
                <a16:creationId xmlns:a16="http://schemas.microsoft.com/office/drawing/2014/main" id="{B86F0F13-DD2A-48EB-9E89-34F892525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45" y="1502633"/>
            <a:ext cx="8627679" cy="50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6CC8-7D3A-4E1D-964D-4E406D97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3074" name="Picture 2" descr="Dietrich Bonhoeffer quote: Cheap grace is the grace we bestow on ourselves.  Cheap...">
            <a:extLst>
              <a:ext uri="{FF2B5EF4-FFF2-40B4-BE49-F238E27FC236}">
                <a16:creationId xmlns:a16="http://schemas.microsoft.com/office/drawing/2014/main" id="{3469B528-7EB5-4884-8DA0-EE53E6706F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03" y="1825625"/>
            <a:ext cx="92465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1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33AD-24D2-4912-841B-7DFAA9509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Discipleship involves discipline!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1456E-B9FB-4FC8-8E67-6501C8B53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6146" name="Picture 2" descr="The disciplined disciple – Virtuous Restoration">
            <a:extLst>
              <a:ext uri="{FF2B5EF4-FFF2-40B4-BE49-F238E27FC236}">
                <a16:creationId xmlns:a16="http://schemas.microsoft.com/office/drawing/2014/main" id="{CD9AD30B-9E13-4BCF-B6E7-3446EEC4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63" y="1794094"/>
            <a:ext cx="5644054" cy="42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24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73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New Year’s Resolutions</vt:lpstr>
      <vt:lpstr>UK Top Ten – New Year’s Resolutions</vt:lpstr>
      <vt:lpstr>New Year’s Resolutions – Forbes </vt:lpstr>
      <vt:lpstr>PowerPoint Presentation</vt:lpstr>
      <vt:lpstr>PowerPoint Presentation</vt:lpstr>
      <vt:lpstr>Be single-minded</vt:lpstr>
      <vt:lpstr>Live a Cross-shaped life</vt:lpstr>
      <vt:lpstr>PowerPoint Presentation</vt:lpstr>
      <vt:lpstr>Discipleship involves discipline!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SEWARD: Nick</dc:creator>
  <cp:lastModifiedBy>SEWARD: Nick</cp:lastModifiedBy>
  <cp:revision>9</cp:revision>
  <dcterms:created xsi:type="dcterms:W3CDTF">2023-12-26T03:51:07Z</dcterms:created>
  <dcterms:modified xsi:type="dcterms:W3CDTF">2023-12-28T04:48:18Z</dcterms:modified>
</cp:coreProperties>
</file>