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4" r:id="rId7"/>
    <p:sldId id="265" r:id="rId8"/>
    <p:sldId id="266" r:id="rId9"/>
    <p:sldId id="267" r:id="rId10"/>
    <p:sldId id="268" r:id="rId11"/>
    <p:sldId id="269" r:id="rId12"/>
    <p:sldId id="270" r:id="rId13"/>
    <p:sldId id="271" r:id="rId14"/>
    <p:sldId id="272"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1E87EC-CB0E-554B-858A-692F0A2E878C}" type="datetimeFigureOut">
              <a:rPr lang="en-US" smtClean="0"/>
              <a:t>2/10/24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9467-F2DA-0846-A28D-3436A53D9839}" type="slidenum">
              <a:rPr lang="en-US" smtClean="0"/>
              <a:t>‹#›</a:t>
            </a:fld>
            <a:endParaRPr lang="en-US"/>
          </a:p>
        </p:txBody>
      </p:sp>
    </p:spTree>
    <p:extLst>
      <p:ext uri="{BB962C8B-B14F-4D97-AF65-F5344CB8AC3E}">
        <p14:creationId xmlns:p14="http://schemas.microsoft.com/office/powerpoint/2010/main" val="119926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E87EC-CB0E-554B-858A-692F0A2E878C}" type="datetimeFigureOut">
              <a:rPr lang="en-US" smtClean="0"/>
              <a:t>2/10/24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9467-F2DA-0846-A28D-3436A53D9839}" type="slidenum">
              <a:rPr lang="en-US" smtClean="0"/>
              <a:t>‹#›</a:t>
            </a:fld>
            <a:endParaRPr lang="en-US"/>
          </a:p>
        </p:txBody>
      </p:sp>
    </p:spTree>
    <p:extLst>
      <p:ext uri="{BB962C8B-B14F-4D97-AF65-F5344CB8AC3E}">
        <p14:creationId xmlns:p14="http://schemas.microsoft.com/office/powerpoint/2010/main" val="34647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E87EC-CB0E-554B-858A-692F0A2E878C}" type="datetimeFigureOut">
              <a:rPr lang="en-US" smtClean="0"/>
              <a:t>2/10/24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9467-F2DA-0846-A28D-3436A53D9839}" type="slidenum">
              <a:rPr lang="en-US" smtClean="0"/>
              <a:t>‹#›</a:t>
            </a:fld>
            <a:endParaRPr lang="en-US"/>
          </a:p>
        </p:txBody>
      </p:sp>
    </p:spTree>
    <p:extLst>
      <p:ext uri="{BB962C8B-B14F-4D97-AF65-F5344CB8AC3E}">
        <p14:creationId xmlns:p14="http://schemas.microsoft.com/office/powerpoint/2010/main" val="33687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E87EC-CB0E-554B-858A-692F0A2E878C}" type="datetimeFigureOut">
              <a:rPr lang="en-US" smtClean="0"/>
              <a:t>2/10/24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9467-F2DA-0846-A28D-3436A53D9839}" type="slidenum">
              <a:rPr lang="en-US" smtClean="0"/>
              <a:t>‹#›</a:t>
            </a:fld>
            <a:endParaRPr lang="en-US"/>
          </a:p>
        </p:txBody>
      </p:sp>
    </p:spTree>
    <p:extLst>
      <p:ext uri="{BB962C8B-B14F-4D97-AF65-F5344CB8AC3E}">
        <p14:creationId xmlns:p14="http://schemas.microsoft.com/office/powerpoint/2010/main" val="317179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E87EC-CB0E-554B-858A-692F0A2E878C}" type="datetimeFigureOut">
              <a:rPr lang="en-US" smtClean="0"/>
              <a:t>2/10/24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39467-F2DA-0846-A28D-3436A53D9839}" type="slidenum">
              <a:rPr lang="en-US" smtClean="0"/>
              <a:t>‹#›</a:t>
            </a:fld>
            <a:endParaRPr lang="en-US"/>
          </a:p>
        </p:txBody>
      </p:sp>
    </p:spTree>
    <p:extLst>
      <p:ext uri="{BB962C8B-B14F-4D97-AF65-F5344CB8AC3E}">
        <p14:creationId xmlns:p14="http://schemas.microsoft.com/office/powerpoint/2010/main" val="389340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1E87EC-CB0E-554B-858A-692F0A2E878C}" type="datetimeFigureOut">
              <a:rPr lang="en-US" smtClean="0"/>
              <a:t>2/10/24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9467-F2DA-0846-A28D-3436A53D9839}" type="slidenum">
              <a:rPr lang="en-US" smtClean="0"/>
              <a:t>‹#›</a:t>
            </a:fld>
            <a:endParaRPr lang="en-US"/>
          </a:p>
        </p:txBody>
      </p:sp>
    </p:spTree>
    <p:extLst>
      <p:ext uri="{BB962C8B-B14F-4D97-AF65-F5344CB8AC3E}">
        <p14:creationId xmlns:p14="http://schemas.microsoft.com/office/powerpoint/2010/main" val="300063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1E87EC-CB0E-554B-858A-692F0A2E878C}" type="datetimeFigureOut">
              <a:rPr lang="en-US" smtClean="0"/>
              <a:t>2/10/24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39467-F2DA-0846-A28D-3436A53D9839}" type="slidenum">
              <a:rPr lang="en-US" smtClean="0"/>
              <a:t>‹#›</a:t>
            </a:fld>
            <a:endParaRPr lang="en-US"/>
          </a:p>
        </p:txBody>
      </p:sp>
    </p:spTree>
    <p:extLst>
      <p:ext uri="{BB962C8B-B14F-4D97-AF65-F5344CB8AC3E}">
        <p14:creationId xmlns:p14="http://schemas.microsoft.com/office/powerpoint/2010/main" val="30666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1E87EC-CB0E-554B-858A-692F0A2E878C}" type="datetimeFigureOut">
              <a:rPr lang="en-US" smtClean="0"/>
              <a:t>2/10/24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39467-F2DA-0846-A28D-3436A53D9839}" type="slidenum">
              <a:rPr lang="en-US" smtClean="0"/>
              <a:t>‹#›</a:t>
            </a:fld>
            <a:endParaRPr lang="en-US"/>
          </a:p>
        </p:txBody>
      </p:sp>
    </p:spTree>
    <p:extLst>
      <p:ext uri="{BB962C8B-B14F-4D97-AF65-F5344CB8AC3E}">
        <p14:creationId xmlns:p14="http://schemas.microsoft.com/office/powerpoint/2010/main" val="416536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E87EC-CB0E-554B-858A-692F0A2E878C}" type="datetimeFigureOut">
              <a:rPr lang="en-US" smtClean="0"/>
              <a:t>2/10/24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39467-F2DA-0846-A28D-3436A53D9839}" type="slidenum">
              <a:rPr lang="en-US" smtClean="0"/>
              <a:t>‹#›</a:t>
            </a:fld>
            <a:endParaRPr lang="en-US"/>
          </a:p>
        </p:txBody>
      </p:sp>
    </p:spTree>
    <p:extLst>
      <p:ext uri="{BB962C8B-B14F-4D97-AF65-F5344CB8AC3E}">
        <p14:creationId xmlns:p14="http://schemas.microsoft.com/office/powerpoint/2010/main" val="106816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1E87EC-CB0E-554B-858A-692F0A2E878C}" type="datetimeFigureOut">
              <a:rPr lang="en-US" smtClean="0"/>
              <a:t>2/10/24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9467-F2DA-0846-A28D-3436A53D9839}" type="slidenum">
              <a:rPr lang="en-US" smtClean="0"/>
              <a:t>‹#›</a:t>
            </a:fld>
            <a:endParaRPr lang="en-US"/>
          </a:p>
        </p:txBody>
      </p:sp>
    </p:spTree>
    <p:extLst>
      <p:ext uri="{BB962C8B-B14F-4D97-AF65-F5344CB8AC3E}">
        <p14:creationId xmlns:p14="http://schemas.microsoft.com/office/powerpoint/2010/main" val="269821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1E87EC-CB0E-554B-858A-692F0A2E878C}" type="datetimeFigureOut">
              <a:rPr lang="en-US" smtClean="0"/>
              <a:t>2/10/24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39467-F2DA-0846-A28D-3436A53D9839}" type="slidenum">
              <a:rPr lang="en-US" smtClean="0"/>
              <a:t>‹#›</a:t>
            </a:fld>
            <a:endParaRPr lang="en-US"/>
          </a:p>
        </p:txBody>
      </p:sp>
    </p:spTree>
    <p:extLst>
      <p:ext uri="{BB962C8B-B14F-4D97-AF65-F5344CB8AC3E}">
        <p14:creationId xmlns:p14="http://schemas.microsoft.com/office/powerpoint/2010/main" val="2295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E87EC-CB0E-554B-858A-692F0A2E878C}" type="datetimeFigureOut">
              <a:rPr lang="en-US" smtClean="0"/>
              <a:t>2/10/24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9467-F2DA-0846-A28D-3436A53D9839}" type="slidenum">
              <a:rPr lang="en-US" smtClean="0"/>
              <a:t>‹#›</a:t>
            </a:fld>
            <a:endParaRPr lang="en-US"/>
          </a:p>
        </p:txBody>
      </p:sp>
    </p:spTree>
    <p:extLst>
      <p:ext uri="{BB962C8B-B14F-4D97-AF65-F5344CB8AC3E}">
        <p14:creationId xmlns:p14="http://schemas.microsoft.com/office/powerpoint/2010/main" val="31279805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3647-6C95-72E8-FB26-D79353576A0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832D9E5-1578-8F6B-193C-A553A3C97D7B}"/>
              </a:ext>
            </a:extLst>
          </p:cNvPr>
          <p:cNvSpPr>
            <a:spLocks noGrp="1"/>
          </p:cNvSpPr>
          <p:nvPr>
            <p:ph type="subTitle" idx="1"/>
          </p:nvPr>
        </p:nvSpPr>
        <p:spPr/>
        <p:txBody>
          <a:bodyPr/>
          <a:lstStyle/>
          <a:p>
            <a:endParaRPr lang="en-US"/>
          </a:p>
        </p:txBody>
      </p:sp>
      <p:pic>
        <p:nvPicPr>
          <p:cNvPr id="5" name="Picture 4" descr="A field of vines with the sun setting&#10;&#10;Description automatically generated">
            <a:extLst>
              <a:ext uri="{FF2B5EF4-FFF2-40B4-BE49-F238E27FC236}">
                <a16:creationId xmlns:a16="http://schemas.microsoft.com/office/drawing/2014/main" id="{54F751AC-DB1F-794E-F3E9-824EC501B81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8227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D7100-0D3B-5F57-2557-47A1F5485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DCE2D-06A4-ECCD-A172-9DE16C405C85}"/>
              </a:ext>
            </a:extLst>
          </p:cNvPr>
          <p:cNvSpPr>
            <a:spLocks noGrp="1"/>
          </p:cNvSpPr>
          <p:nvPr>
            <p:ph type="title"/>
          </p:nvPr>
        </p:nvSpPr>
        <p:spPr/>
        <p:txBody>
          <a:bodyPr/>
          <a:lstStyle/>
          <a:p>
            <a:r>
              <a:rPr lang="en-US" dirty="0"/>
              <a:t>2.  We Are Ambassadors (v.10-16) </a:t>
            </a:r>
          </a:p>
        </p:txBody>
      </p:sp>
      <p:sp>
        <p:nvSpPr>
          <p:cNvPr id="3" name="Content Placeholder 2">
            <a:extLst>
              <a:ext uri="{FF2B5EF4-FFF2-40B4-BE49-F238E27FC236}">
                <a16:creationId xmlns:a16="http://schemas.microsoft.com/office/drawing/2014/main" id="{C4761C12-78F9-A4CD-D7D0-89B060C8A91D}"/>
              </a:ext>
            </a:extLst>
          </p:cNvPr>
          <p:cNvSpPr>
            <a:spLocks noGrp="1"/>
          </p:cNvSpPr>
          <p:nvPr>
            <p:ph idx="1"/>
          </p:nvPr>
        </p:nvSpPr>
        <p:spPr/>
        <p:txBody>
          <a:bodyPr>
            <a:normAutofit/>
          </a:bodyPr>
          <a:lstStyle/>
          <a:p>
            <a:pPr marL="0" indent="0">
              <a:buNone/>
            </a:pPr>
            <a:r>
              <a:rPr lang="en-US" sz="3600" dirty="0"/>
              <a:t>Trusting in God’s work of evangelism </a:t>
            </a:r>
          </a:p>
          <a:p>
            <a:pPr marL="742950" indent="-742950">
              <a:buAutoNum type="alphaLcPeriod"/>
            </a:pPr>
            <a:r>
              <a:rPr lang="en-US" sz="3600" dirty="0"/>
              <a:t>Should make us bold</a:t>
            </a:r>
          </a:p>
          <a:p>
            <a:pPr marL="742950" indent="-742950">
              <a:buAutoNum type="alphaLcPeriod"/>
            </a:pPr>
            <a:r>
              <a:rPr lang="en-US" sz="3600" dirty="0"/>
              <a:t>Should make us free</a:t>
            </a:r>
          </a:p>
        </p:txBody>
      </p:sp>
    </p:spTree>
    <p:extLst>
      <p:ext uri="{BB962C8B-B14F-4D97-AF65-F5344CB8AC3E}">
        <p14:creationId xmlns:p14="http://schemas.microsoft.com/office/powerpoint/2010/main" val="173218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holding a baby&#10;&#10;Description automatically generated">
            <a:extLst>
              <a:ext uri="{FF2B5EF4-FFF2-40B4-BE49-F238E27FC236}">
                <a16:creationId xmlns:a16="http://schemas.microsoft.com/office/drawing/2014/main" id="{E08D86DD-42AA-FC2B-0243-28A536F12145}"/>
              </a:ext>
            </a:extLst>
          </p:cNvPr>
          <p:cNvPicPr>
            <a:picLocks noGrp="1" noChangeAspect="1"/>
          </p:cNvPicPr>
          <p:nvPr>
            <p:ph idx="1"/>
          </p:nvPr>
        </p:nvPicPr>
        <p:blipFill rotWithShape="1">
          <a:blip r:embed="rId2"/>
          <a:srcRect l="9740" t="9091" r="25624"/>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FEF921-D456-ECB4-4AC2-472A2EFF9DD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3.  We Are Children (v.17-24)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01313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4F9FC-C849-324E-E275-232551F75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ACD79-B6B3-C828-41F2-A11A927317C9}"/>
              </a:ext>
            </a:extLst>
          </p:cNvPr>
          <p:cNvSpPr>
            <a:spLocks noGrp="1"/>
          </p:cNvSpPr>
          <p:nvPr>
            <p:ph type="title"/>
          </p:nvPr>
        </p:nvSpPr>
        <p:spPr/>
        <p:txBody>
          <a:bodyPr/>
          <a:lstStyle/>
          <a:p>
            <a:r>
              <a:rPr lang="en-US" dirty="0"/>
              <a:t>3.  We Are Children (v.17-14) </a:t>
            </a:r>
          </a:p>
        </p:txBody>
      </p:sp>
      <p:sp>
        <p:nvSpPr>
          <p:cNvPr id="3" name="Content Placeholder 2">
            <a:extLst>
              <a:ext uri="{FF2B5EF4-FFF2-40B4-BE49-F238E27FC236}">
                <a16:creationId xmlns:a16="http://schemas.microsoft.com/office/drawing/2014/main" id="{BE8DF2AF-280E-17E4-D7A3-03783F3449A4}"/>
              </a:ext>
            </a:extLst>
          </p:cNvPr>
          <p:cNvSpPr>
            <a:spLocks noGrp="1"/>
          </p:cNvSpPr>
          <p:nvPr>
            <p:ph idx="1"/>
          </p:nvPr>
        </p:nvSpPr>
        <p:spPr/>
        <p:txBody>
          <a:bodyPr>
            <a:normAutofit/>
          </a:bodyPr>
          <a:lstStyle/>
          <a:p>
            <a:pPr marL="0" indent="0">
              <a:buNone/>
            </a:pPr>
            <a:r>
              <a:rPr lang="en-US" sz="3600" dirty="0"/>
              <a:t>17 The seventy-two returned with joy and said, “Lord, </a:t>
            </a:r>
            <a:r>
              <a:rPr lang="en-US" sz="3600" dirty="0">
                <a:solidFill>
                  <a:srgbClr val="FFC000"/>
                </a:solidFill>
              </a:rPr>
              <a:t>even the demons submit to us </a:t>
            </a:r>
            <a:r>
              <a:rPr lang="en-US" sz="3600" dirty="0"/>
              <a:t>in your name.”18 He replied, “I saw Satan fall like lightning from heaven. 19 I have given you authority to trample on snakes and scorpions and to overcome all the power of the enemy; nothing will harm you. 20 However, do not rejoice that the spirits submit to you, but rejoice that your names are written in heaven.”</a:t>
            </a:r>
          </a:p>
        </p:txBody>
      </p:sp>
    </p:spTree>
    <p:extLst>
      <p:ext uri="{BB962C8B-B14F-4D97-AF65-F5344CB8AC3E}">
        <p14:creationId xmlns:p14="http://schemas.microsoft.com/office/powerpoint/2010/main" val="166915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07232-0857-1620-ABFD-B0BCE7AD0C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335E7-CDEC-16E5-A9E0-31D726C8C080}"/>
              </a:ext>
            </a:extLst>
          </p:cNvPr>
          <p:cNvSpPr>
            <a:spLocks noGrp="1"/>
          </p:cNvSpPr>
          <p:nvPr>
            <p:ph type="title"/>
          </p:nvPr>
        </p:nvSpPr>
        <p:spPr/>
        <p:txBody>
          <a:bodyPr/>
          <a:lstStyle/>
          <a:p>
            <a:r>
              <a:rPr lang="en-US" dirty="0"/>
              <a:t>3.  We Are Children (v.17-14) </a:t>
            </a:r>
          </a:p>
        </p:txBody>
      </p:sp>
      <p:sp>
        <p:nvSpPr>
          <p:cNvPr id="3" name="Content Placeholder 2">
            <a:extLst>
              <a:ext uri="{FF2B5EF4-FFF2-40B4-BE49-F238E27FC236}">
                <a16:creationId xmlns:a16="http://schemas.microsoft.com/office/drawing/2014/main" id="{E16DA5CE-04DC-DA31-C37E-8550EA9EDFE8}"/>
              </a:ext>
            </a:extLst>
          </p:cNvPr>
          <p:cNvSpPr>
            <a:spLocks noGrp="1"/>
          </p:cNvSpPr>
          <p:nvPr>
            <p:ph idx="1"/>
          </p:nvPr>
        </p:nvSpPr>
        <p:spPr/>
        <p:txBody>
          <a:bodyPr>
            <a:normAutofit/>
          </a:bodyPr>
          <a:lstStyle/>
          <a:p>
            <a:pPr marL="0" indent="0">
              <a:buNone/>
            </a:pPr>
            <a:r>
              <a:rPr lang="en-US" sz="3600" dirty="0"/>
              <a:t>17 The seventy-two returned with joy and said, “Lord, even the demons submit to us in your name.”18 He replied, “I saw Satan fall like lightning from heaven. 19 I have given you authority to trample on snakes and scorpions and to overcome all the power of the enemy; nothing will harm you. 20 However, do not rejoice that the spirits submit to you, </a:t>
            </a:r>
            <a:r>
              <a:rPr lang="en-US" sz="3600" dirty="0">
                <a:solidFill>
                  <a:srgbClr val="FFC000"/>
                </a:solidFill>
              </a:rPr>
              <a:t>but rejoice that your names are written in heaven</a:t>
            </a:r>
            <a:r>
              <a:rPr lang="en-US" sz="3600" dirty="0"/>
              <a:t>.”</a:t>
            </a:r>
          </a:p>
        </p:txBody>
      </p:sp>
    </p:spTree>
    <p:extLst>
      <p:ext uri="{BB962C8B-B14F-4D97-AF65-F5344CB8AC3E}">
        <p14:creationId xmlns:p14="http://schemas.microsoft.com/office/powerpoint/2010/main" val="227794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8A69F4-DA35-8538-7C79-6A70F9BF0899}"/>
              </a:ext>
            </a:extLst>
          </p:cNvPr>
          <p:cNvSpPr>
            <a:spLocks noGrp="1"/>
          </p:cNvSpPr>
          <p:nvPr>
            <p:ph idx="1"/>
          </p:nvPr>
        </p:nvSpPr>
        <p:spPr>
          <a:xfrm>
            <a:off x="838200" y="772886"/>
            <a:ext cx="10515600" cy="5404077"/>
          </a:xfrm>
        </p:spPr>
        <p:txBody>
          <a:bodyPr>
            <a:normAutofit/>
          </a:bodyPr>
          <a:lstStyle/>
          <a:p>
            <a:pPr marL="0" indent="0">
              <a:buNone/>
            </a:pPr>
            <a:r>
              <a:rPr lang="en-HK" sz="3600" b="0" u="none" strike="noStrike" dirty="0">
                <a:effectLst/>
                <a:latin typeface="Calibri" panose="020F0502020204030204" pitchFamily="34" charset="0"/>
              </a:rPr>
              <a:t>Tom Carson never rose very far in denominational structures, but hundreds of people … testify how much he loved them. He never wrote a book, but he loved the Book. He was never wealthy or powerful, but he kept growing as a Christian…He was not a far-sighted visionary, but he looked forward to eternity… </a:t>
            </a:r>
            <a:endParaRPr lang="en-US" sz="4800" dirty="0"/>
          </a:p>
        </p:txBody>
      </p:sp>
    </p:spTree>
    <p:extLst>
      <p:ext uri="{BB962C8B-B14F-4D97-AF65-F5344CB8AC3E}">
        <p14:creationId xmlns:p14="http://schemas.microsoft.com/office/powerpoint/2010/main" val="342048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67CA0-A8F1-933A-2733-5E2D972EA8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42403-BD09-65A8-F6E6-5C6D03DB7C1E}"/>
              </a:ext>
            </a:extLst>
          </p:cNvPr>
          <p:cNvSpPr>
            <a:spLocks noGrp="1"/>
          </p:cNvSpPr>
          <p:nvPr>
            <p:ph idx="1"/>
          </p:nvPr>
        </p:nvSpPr>
        <p:spPr>
          <a:xfrm>
            <a:off x="838200" y="772886"/>
            <a:ext cx="10515600" cy="5404077"/>
          </a:xfrm>
        </p:spPr>
        <p:txBody>
          <a:bodyPr>
            <a:normAutofit/>
          </a:bodyPr>
          <a:lstStyle/>
          <a:p>
            <a:pPr marL="0" indent="0">
              <a:buNone/>
            </a:pPr>
            <a:r>
              <a:rPr lang="en-HK" sz="3600" b="0" u="none" strike="noStrike" dirty="0">
                <a:effectLst/>
                <a:latin typeface="Calibri" panose="020F0502020204030204" pitchFamily="34" charset="0"/>
              </a:rPr>
              <a:t>When he died, there were no crowds outside the hospital, no editorial comments in the papers, no announcements on the television, no mention in Parliament, no attention paid by the nation. In his hospital room there was no one by his bedside. There was only the quiet hiss of oxygen, vainly venting because he had stopped breathing and would never need it again. </a:t>
            </a:r>
          </a:p>
          <a:p>
            <a:pPr marL="0" indent="0">
              <a:buNone/>
            </a:pPr>
            <a:r>
              <a:rPr lang="en-HK" sz="3600" b="0" u="none" strike="noStrike" dirty="0">
                <a:effectLst/>
                <a:latin typeface="Calibri" panose="020F0502020204030204" pitchFamily="34" charset="0"/>
              </a:rPr>
              <a:t> </a:t>
            </a:r>
          </a:p>
        </p:txBody>
      </p:sp>
    </p:spTree>
    <p:extLst>
      <p:ext uri="{BB962C8B-B14F-4D97-AF65-F5344CB8AC3E}">
        <p14:creationId xmlns:p14="http://schemas.microsoft.com/office/powerpoint/2010/main" val="4195841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E6B84-DE04-DE20-C705-19EDDDD2B0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C80535-D9A2-D191-0610-4F84169818E3}"/>
              </a:ext>
            </a:extLst>
          </p:cNvPr>
          <p:cNvSpPr>
            <a:spLocks noGrp="1"/>
          </p:cNvSpPr>
          <p:nvPr>
            <p:ph idx="1"/>
          </p:nvPr>
        </p:nvSpPr>
        <p:spPr>
          <a:xfrm>
            <a:off x="838200" y="772886"/>
            <a:ext cx="10515600" cy="5404077"/>
          </a:xfrm>
        </p:spPr>
        <p:txBody>
          <a:bodyPr>
            <a:normAutofit/>
          </a:bodyPr>
          <a:lstStyle/>
          <a:p>
            <a:pPr marL="0" indent="0">
              <a:buNone/>
            </a:pPr>
            <a:r>
              <a:rPr lang="en-HK" sz="3600" b="0" u="none" strike="noStrike" dirty="0">
                <a:effectLst/>
                <a:latin typeface="Calibri" panose="020F0502020204030204" pitchFamily="34" charset="0"/>
              </a:rPr>
              <a:t>But on the other side, all the trumpets sounded. Dad won entrance to the only throne-room that matters, not because he was a good man or a great man—he was, after all, a most ordinary pastor—but because he was a forgiven man. And he heard the voice of him whom he longed to hear saying, “Well done, good and faithful servant; enter into the joy of your Lord</a:t>
            </a:r>
            <a:r>
              <a:rPr lang="en-HK" sz="3600" b="0" u="none" strike="noStrike">
                <a:effectLst/>
                <a:latin typeface="Calibri" panose="020F0502020204030204" pitchFamily="34" charset="0"/>
              </a:rPr>
              <a:t>.” </a:t>
            </a:r>
            <a:endParaRPr lang="en-HK" sz="3600" b="0" u="none" strike="noStrike" dirty="0">
              <a:effectLst/>
              <a:latin typeface="Calibri" panose="020F0502020204030204" pitchFamily="34" charset="0"/>
            </a:endParaRPr>
          </a:p>
          <a:p>
            <a:pPr marL="0" indent="0">
              <a:buNone/>
            </a:pPr>
            <a:r>
              <a:rPr lang="en-HK" dirty="0">
                <a:latin typeface="Calibri" panose="020F0502020204030204" pitchFamily="34" charset="0"/>
              </a:rPr>
              <a:t>- Don Carson, </a:t>
            </a:r>
            <a:r>
              <a:rPr lang="en-HK" i="1" dirty="0">
                <a:latin typeface="Calibri" panose="020F0502020204030204" pitchFamily="34" charset="0"/>
              </a:rPr>
              <a:t>Memoirs of an Ordinary Pastor </a:t>
            </a:r>
            <a:endParaRPr lang="en-HK" b="0" u="none" strike="noStrike" dirty="0">
              <a:effectLst/>
              <a:latin typeface="Calibri" panose="020F0502020204030204" pitchFamily="34" charset="0"/>
            </a:endParaRPr>
          </a:p>
        </p:txBody>
      </p:sp>
    </p:spTree>
    <p:extLst>
      <p:ext uri="{BB962C8B-B14F-4D97-AF65-F5344CB8AC3E}">
        <p14:creationId xmlns:p14="http://schemas.microsoft.com/office/powerpoint/2010/main" val="176520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E082-839C-5AB5-E79C-C2D336627725}"/>
              </a:ext>
            </a:extLst>
          </p:cNvPr>
          <p:cNvSpPr>
            <a:spLocks noGrp="1"/>
          </p:cNvSpPr>
          <p:nvPr>
            <p:ph type="title"/>
          </p:nvPr>
        </p:nvSpPr>
        <p:spPr/>
        <p:txBody>
          <a:bodyPr/>
          <a:lstStyle/>
          <a:p>
            <a:r>
              <a:rPr lang="en-US" dirty="0"/>
              <a:t>On the Road: Messengers</a:t>
            </a:r>
          </a:p>
        </p:txBody>
      </p:sp>
      <p:sp>
        <p:nvSpPr>
          <p:cNvPr id="3" name="Content Placeholder 2">
            <a:extLst>
              <a:ext uri="{FF2B5EF4-FFF2-40B4-BE49-F238E27FC236}">
                <a16:creationId xmlns:a16="http://schemas.microsoft.com/office/drawing/2014/main" id="{D5010DFE-C297-509F-5F89-A6222DADF450}"/>
              </a:ext>
            </a:extLst>
          </p:cNvPr>
          <p:cNvSpPr>
            <a:spLocks noGrp="1"/>
          </p:cNvSpPr>
          <p:nvPr>
            <p:ph idx="1"/>
          </p:nvPr>
        </p:nvSpPr>
        <p:spPr/>
        <p:txBody>
          <a:bodyPr>
            <a:normAutofit/>
          </a:bodyPr>
          <a:lstStyle/>
          <a:p>
            <a:pPr marL="514350" indent="-514350">
              <a:buFont typeface="+mj-lt"/>
              <a:buAutoNum type="arabicPeriod"/>
            </a:pPr>
            <a:r>
              <a:rPr lang="en-US" sz="4000" dirty="0"/>
              <a:t>We Are Heralds (v.1-9) </a:t>
            </a:r>
          </a:p>
          <a:p>
            <a:pPr marL="514350" indent="-514350">
              <a:buFont typeface="+mj-lt"/>
              <a:buAutoNum type="arabicPeriod"/>
            </a:pPr>
            <a:r>
              <a:rPr lang="en-US" sz="4000" dirty="0"/>
              <a:t>We Are Ambassadors (v.10-16) </a:t>
            </a:r>
          </a:p>
          <a:p>
            <a:pPr marL="514350" indent="-514350">
              <a:buFont typeface="+mj-lt"/>
              <a:buAutoNum type="arabicPeriod"/>
            </a:pPr>
            <a:r>
              <a:rPr lang="en-US" sz="4000" dirty="0"/>
              <a:t>We Are Children (v.17-24) </a:t>
            </a:r>
          </a:p>
        </p:txBody>
      </p:sp>
    </p:spTree>
    <p:extLst>
      <p:ext uri="{BB962C8B-B14F-4D97-AF65-F5344CB8AC3E}">
        <p14:creationId xmlns:p14="http://schemas.microsoft.com/office/powerpoint/2010/main" val="292289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men in military uniforms&#10;&#10;Description automatically generated">
            <a:extLst>
              <a:ext uri="{FF2B5EF4-FFF2-40B4-BE49-F238E27FC236}">
                <a16:creationId xmlns:a16="http://schemas.microsoft.com/office/drawing/2014/main" id="{0095FD28-858E-6EBA-AD0E-860ABF402AE1}"/>
              </a:ext>
            </a:extLst>
          </p:cNvPr>
          <p:cNvPicPr>
            <a:picLocks noGrp="1" noChangeAspect="1"/>
          </p:cNvPicPr>
          <p:nvPr>
            <p:ph idx="1"/>
          </p:nvPr>
        </p:nvPicPr>
        <p:blipFill rotWithShape="1">
          <a:blip r:embed="rId2"/>
          <a:srcRect t="9926" r="9092" b="1995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362C52-8316-C152-1DB8-ED1F77FF54E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chemeClr val="bg1"/>
                </a:solidFill>
              </a:rPr>
              <a:t>1. We Are Heralds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20290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FE7D6-E5EC-DAE2-F5AE-1C494710C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200D1-0B84-E298-4280-E83C92EC15C6}"/>
              </a:ext>
            </a:extLst>
          </p:cNvPr>
          <p:cNvSpPr>
            <a:spLocks noGrp="1"/>
          </p:cNvSpPr>
          <p:nvPr>
            <p:ph type="title"/>
          </p:nvPr>
        </p:nvSpPr>
        <p:spPr/>
        <p:txBody>
          <a:bodyPr/>
          <a:lstStyle/>
          <a:p>
            <a:r>
              <a:rPr lang="en-US" dirty="0"/>
              <a:t>1.  We Are Heralds (v.1-9) </a:t>
            </a:r>
          </a:p>
        </p:txBody>
      </p:sp>
      <p:sp>
        <p:nvSpPr>
          <p:cNvPr id="3" name="Content Placeholder 2">
            <a:extLst>
              <a:ext uri="{FF2B5EF4-FFF2-40B4-BE49-F238E27FC236}">
                <a16:creationId xmlns:a16="http://schemas.microsoft.com/office/drawing/2014/main" id="{440B9742-8322-6175-0436-A28BB4DB5C63}"/>
              </a:ext>
            </a:extLst>
          </p:cNvPr>
          <p:cNvSpPr>
            <a:spLocks noGrp="1"/>
          </p:cNvSpPr>
          <p:nvPr>
            <p:ph idx="1"/>
          </p:nvPr>
        </p:nvSpPr>
        <p:spPr/>
        <p:txBody>
          <a:bodyPr>
            <a:normAutofit/>
          </a:bodyPr>
          <a:lstStyle/>
          <a:p>
            <a:pPr marL="0" indent="0">
              <a:buNone/>
            </a:pPr>
            <a:r>
              <a:rPr lang="en-HK" sz="3200" b="1" baseline="30000" dirty="0">
                <a:effectLst/>
                <a:latin typeface="Calibri" panose="020F0502020204030204" pitchFamily="34" charset="0"/>
                <a:cs typeface="Calibri" panose="020F0502020204030204" pitchFamily="34" charset="0"/>
              </a:rPr>
              <a:t>4 </a:t>
            </a:r>
            <a:r>
              <a:rPr lang="en-HK" sz="3200" dirty="0">
                <a:effectLst/>
                <a:latin typeface="Calibri" panose="020F0502020204030204" pitchFamily="34" charset="0"/>
                <a:cs typeface="Calibri" panose="020F0502020204030204" pitchFamily="34" charset="0"/>
              </a:rPr>
              <a:t>Do not take a purse or bag or sandals; and do not greet anyone on the road.  </a:t>
            </a:r>
            <a:r>
              <a:rPr lang="en-HK" sz="3200" b="1" baseline="30000" dirty="0">
                <a:effectLst/>
                <a:latin typeface="Calibri" panose="020F0502020204030204" pitchFamily="34" charset="0"/>
                <a:cs typeface="Calibri" panose="020F0502020204030204" pitchFamily="34" charset="0"/>
              </a:rPr>
              <a:t>5 </a:t>
            </a:r>
            <a:r>
              <a:rPr lang="en-HK" sz="3200" dirty="0">
                <a:effectLst/>
                <a:latin typeface="Calibri" panose="020F0502020204030204" pitchFamily="34" charset="0"/>
                <a:cs typeface="Calibri" panose="020F0502020204030204" pitchFamily="34" charset="0"/>
              </a:rPr>
              <a:t>“When you enter a house, first say, ‘Peace to this house.’ </a:t>
            </a:r>
            <a:r>
              <a:rPr lang="en-HK" sz="3200" b="1" baseline="30000" dirty="0">
                <a:effectLst/>
                <a:latin typeface="Calibri" panose="020F0502020204030204" pitchFamily="34" charset="0"/>
                <a:cs typeface="Calibri" panose="020F0502020204030204" pitchFamily="34" charset="0"/>
              </a:rPr>
              <a:t>6 </a:t>
            </a:r>
            <a:r>
              <a:rPr lang="en-HK" sz="3200" dirty="0">
                <a:effectLst/>
                <a:latin typeface="Calibri" panose="020F0502020204030204" pitchFamily="34" charset="0"/>
                <a:cs typeface="Calibri" panose="020F0502020204030204" pitchFamily="34" charset="0"/>
              </a:rPr>
              <a:t>If someone who promotes peace is there, your peace will rest on them; if not, it will return to you. </a:t>
            </a:r>
            <a:r>
              <a:rPr lang="en-HK" sz="3200" b="1" baseline="30000" dirty="0">
                <a:effectLst/>
                <a:latin typeface="Calibri" panose="020F0502020204030204" pitchFamily="34" charset="0"/>
                <a:cs typeface="Calibri" panose="020F0502020204030204" pitchFamily="34" charset="0"/>
              </a:rPr>
              <a:t>7 </a:t>
            </a:r>
            <a:r>
              <a:rPr lang="en-HK" sz="3200" dirty="0">
                <a:effectLst/>
                <a:latin typeface="Calibri" panose="020F0502020204030204" pitchFamily="34" charset="0"/>
                <a:cs typeface="Calibri" panose="020F0502020204030204" pitchFamily="34" charset="0"/>
              </a:rPr>
              <a:t>Stay there, eating and drinking whatever they give you, for the worker deserves his wages. Do not move around from house to house. </a:t>
            </a:r>
            <a:r>
              <a:rPr lang="en-HK" sz="3200" b="1" baseline="30000" dirty="0">
                <a:effectLst/>
                <a:latin typeface="Calibri" panose="020F0502020204030204" pitchFamily="34" charset="0"/>
                <a:cs typeface="Calibri" panose="020F0502020204030204" pitchFamily="34" charset="0"/>
              </a:rPr>
              <a:t>8 </a:t>
            </a:r>
            <a:r>
              <a:rPr lang="en-HK" sz="3200" dirty="0">
                <a:effectLst/>
                <a:latin typeface="Calibri" panose="020F0502020204030204" pitchFamily="34" charset="0"/>
                <a:cs typeface="Calibri" panose="020F0502020204030204" pitchFamily="34" charset="0"/>
              </a:rPr>
              <a:t>“When you enter a town and are welcomed, eat what is offered to you.</a:t>
            </a:r>
            <a:r>
              <a:rPr lang="en-HK" sz="3200" b="1" baseline="30000" dirty="0">
                <a:effectLst/>
                <a:latin typeface="Calibri" panose="020F0502020204030204" pitchFamily="34" charset="0"/>
                <a:cs typeface="Calibri" panose="020F0502020204030204" pitchFamily="34" charset="0"/>
              </a:rPr>
              <a:t>9 </a:t>
            </a:r>
            <a:r>
              <a:rPr lang="en-HK" sz="3200" dirty="0">
                <a:effectLst/>
                <a:latin typeface="Calibri" panose="020F0502020204030204" pitchFamily="34" charset="0"/>
                <a:cs typeface="Calibri" panose="020F0502020204030204" pitchFamily="34" charset="0"/>
              </a:rPr>
              <a:t>Heal the sick who are there and </a:t>
            </a:r>
            <a:r>
              <a:rPr lang="en-HK" sz="3200" dirty="0">
                <a:solidFill>
                  <a:srgbClr val="FFC000"/>
                </a:solidFill>
                <a:effectLst/>
                <a:latin typeface="Calibri" panose="020F0502020204030204" pitchFamily="34" charset="0"/>
                <a:cs typeface="Calibri" panose="020F0502020204030204" pitchFamily="34" charset="0"/>
              </a:rPr>
              <a:t>tell them, ‘The kingdom of God has come near to you.’</a:t>
            </a:r>
          </a:p>
        </p:txBody>
      </p:sp>
    </p:spTree>
    <p:extLst>
      <p:ext uri="{BB962C8B-B14F-4D97-AF65-F5344CB8AC3E}">
        <p14:creationId xmlns:p14="http://schemas.microsoft.com/office/powerpoint/2010/main" val="98722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s response chart. Question title: 27. How would you describe your personal evangelism?. Number of responses: 134 responses.">
            <a:extLst>
              <a:ext uri="{FF2B5EF4-FFF2-40B4-BE49-F238E27FC236}">
                <a16:creationId xmlns:a16="http://schemas.microsoft.com/office/drawing/2014/main" id="{C34CAA70-96AF-7313-923A-100ACED350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64016"/>
            <a:ext cx="12192000" cy="5129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0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31863D6-7C34-7C93-3A1D-88F510541E2F}"/>
              </a:ext>
            </a:extLst>
          </p:cNvPr>
          <p:cNvSpPr>
            <a:spLocks noGrp="1"/>
          </p:cNvSpPr>
          <p:nvPr>
            <p:ph sz="half" idx="2"/>
          </p:nvPr>
        </p:nvSpPr>
        <p:spPr>
          <a:xfrm>
            <a:off x="5689146" y="972231"/>
            <a:ext cx="5921829" cy="5219020"/>
          </a:xfrm>
        </p:spPr>
        <p:txBody>
          <a:bodyPr>
            <a:normAutofit fontScale="92500"/>
          </a:bodyPr>
          <a:lstStyle/>
          <a:p>
            <a:pPr marL="0" indent="0">
              <a:buNone/>
            </a:pPr>
            <a:r>
              <a:rPr lang="en-US" sz="3200" b="0" i="0" u="none" strike="noStrike" dirty="0">
                <a:effectLst/>
                <a:latin typeface="Calibri" panose="020F0502020204030204" pitchFamily="34" charset="0"/>
              </a:rPr>
              <a:t>“we see in private houses... the most illiterate and bucolic yokels, who would not dare to say anything at all in front of their elders and more intelligent masters. But they get hold of... any.... who are as ignorant as themselves and say... 'We know how men ought to live. If your children do as we say, you will be happy yourselves and make your home happy too.’” </a:t>
            </a:r>
          </a:p>
          <a:p>
            <a:pPr marL="0" indent="0">
              <a:buNone/>
            </a:pPr>
            <a:r>
              <a:rPr lang="en-US" sz="3200" dirty="0" err="1">
                <a:latin typeface="Calibri" panose="020F0502020204030204" pitchFamily="34" charset="0"/>
              </a:rPr>
              <a:t>Celsus</a:t>
            </a:r>
            <a:r>
              <a:rPr lang="en-US" sz="3200" dirty="0">
                <a:latin typeface="Calibri" panose="020F0502020204030204" pitchFamily="34" charset="0"/>
              </a:rPr>
              <a:t>, 2</a:t>
            </a:r>
            <a:r>
              <a:rPr lang="en-US" sz="3200" baseline="30000" dirty="0">
                <a:latin typeface="Calibri" panose="020F0502020204030204" pitchFamily="34" charset="0"/>
              </a:rPr>
              <a:t>nd</a:t>
            </a:r>
            <a:r>
              <a:rPr lang="en-US" sz="3200" dirty="0">
                <a:latin typeface="Calibri" panose="020F0502020204030204" pitchFamily="34" charset="0"/>
              </a:rPr>
              <a:t> C</a:t>
            </a:r>
            <a:endParaRPr lang="en-US" sz="4400" dirty="0"/>
          </a:p>
        </p:txBody>
      </p:sp>
      <p:pic>
        <p:nvPicPr>
          <p:cNvPr id="2050" name="Picture 2" descr="The Greek philosopher Celsus was the first one to write a philosophical  formal attack on Christianity. His book &quot;The True Word&quot; … | Христианство,  Атеизм, Античность">
            <a:extLst>
              <a:ext uri="{FF2B5EF4-FFF2-40B4-BE49-F238E27FC236}">
                <a16:creationId xmlns:a16="http://schemas.microsoft.com/office/drawing/2014/main" id="{2D784641-7E2E-71A9-4158-81E41F9AE0A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199" y="0"/>
            <a:ext cx="4529139" cy="686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88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F0E28-9C7A-A7E8-A711-017B0586A9A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everal different flags flying in the wind&#10;&#10;Description automatically generated">
            <a:extLst>
              <a:ext uri="{FF2B5EF4-FFF2-40B4-BE49-F238E27FC236}">
                <a16:creationId xmlns:a16="http://schemas.microsoft.com/office/drawing/2014/main" id="{94B978F1-7578-9D4C-8411-CE1BD2C7F1A7}"/>
              </a:ext>
            </a:extLst>
          </p:cNvPr>
          <p:cNvPicPr>
            <a:picLocks noGrp="1" noChangeAspect="1"/>
          </p:cNvPicPr>
          <p:nvPr>
            <p:ph idx="1"/>
          </p:nvPr>
        </p:nvPicPr>
        <p:blipFill rotWithShape="1">
          <a:blip r:embed="rId2"/>
          <a:srcRect t="1881" r="23298" b="721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569BE6-FC9F-7893-14DA-FA25CACC8D8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2.  We Are Ambassadors (v.10-16)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41093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59CC-54C2-F21E-F6A9-FFFB41B9BDF8}"/>
              </a:ext>
            </a:extLst>
          </p:cNvPr>
          <p:cNvSpPr>
            <a:spLocks noGrp="1"/>
          </p:cNvSpPr>
          <p:nvPr>
            <p:ph type="title"/>
          </p:nvPr>
        </p:nvSpPr>
        <p:spPr/>
        <p:txBody>
          <a:bodyPr/>
          <a:lstStyle/>
          <a:p>
            <a:r>
              <a:rPr lang="en-US" dirty="0"/>
              <a:t>2.  We Are Ambassadors (v.10-16) </a:t>
            </a:r>
          </a:p>
        </p:txBody>
      </p:sp>
      <p:sp>
        <p:nvSpPr>
          <p:cNvPr id="3" name="Content Placeholder 2">
            <a:extLst>
              <a:ext uri="{FF2B5EF4-FFF2-40B4-BE49-F238E27FC236}">
                <a16:creationId xmlns:a16="http://schemas.microsoft.com/office/drawing/2014/main" id="{955554C8-A843-173E-5CCE-148EF340D9B2}"/>
              </a:ext>
            </a:extLst>
          </p:cNvPr>
          <p:cNvSpPr>
            <a:spLocks noGrp="1"/>
          </p:cNvSpPr>
          <p:nvPr>
            <p:ph idx="1"/>
          </p:nvPr>
        </p:nvSpPr>
        <p:spPr/>
        <p:txBody>
          <a:bodyPr>
            <a:normAutofit/>
          </a:bodyPr>
          <a:lstStyle/>
          <a:p>
            <a:pPr marL="0" indent="0">
              <a:buNone/>
            </a:pPr>
            <a:r>
              <a:rPr lang="en-US" sz="4000" dirty="0"/>
              <a:t>16 “Whoever listens to you listens to me; whoever rejects you rejects me; but whoever rejects me rejects him who sent me.”</a:t>
            </a:r>
          </a:p>
        </p:txBody>
      </p:sp>
    </p:spTree>
    <p:extLst>
      <p:ext uri="{BB962C8B-B14F-4D97-AF65-F5344CB8AC3E}">
        <p14:creationId xmlns:p14="http://schemas.microsoft.com/office/powerpoint/2010/main" val="192257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DDD63-22DC-ACA4-041C-A8E30B0E1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D66E9-4259-74FA-FE32-BA76B5E354F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7768D67-4E0A-20A6-4C18-C6CBD4100DF5}"/>
              </a:ext>
            </a:extLst>
          </p:cNvPr>
          <p:cNvSpPr>
            <a:spLocks noGrp="1"/>
          </p:cNvSpPr>
          <p:nvPr>
            <p:ph type="subTitle" idx="1"/>
          </p:nvPr>
        </p:nvSpPr>
        <p:spPr/>
        <p:txBody>
          <a:bodyPr/>
          <a:lstStyle/>
          <a:p>
            <a:endParaRPr lang="en-US"/>
          </a:p>
        </p:txBody>
      </p:sp>
      <p:pic>
        <p:nvPicPr>
          <p:cNvPr id="5" name="Picture 4" descr="A field of vines with the sun setting&#10;&#10;Description automatically generated">
            <a:extLst>
              <a:ext uri="{FF2B5EF4-FFF2-40B4-BE49-F238E27FC236}">
                <a16:creationId xmlns:a16="http://schemas.microsoft.com/office/drawing/2014/main" id="{EEEA6E09-378C-09F7-A5EE-8B745EF62A7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88400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33</TotalTime>
  <Words>756</Words>
  <Application>Microsoft Macintosh PowerPoint</Application>
  <PresentationFormat>Widescreen</PresentationFormat>
  <Paragraphs>26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On the Road: Messengers</vt:lpstr>
      <vt:lpstr>1. We Are Heralds</vt:lpstr>
      <vt:lpstr>1.  We Are Heralds (v.1-9) </vt:lpstr>
      <vt:lpstr>PowerPoint Presentation</vt:lpstr>
      <vt:lpstr>PowerPoint Presentation</vt:lpstr>
      <vt:lpstr>2.  We Are Ambassadors (v.10-16) </vt:lpstr>
      <vt:lpstr>2.  We Are Ambassadors (v.10-16) </vt:lpstr>
      <vt:lpstr>PowerPoint Presentation</vt:lpstr>
      <vt:lpstr>2.  We Are Ambassadors (v.10-16) </vt:lpstr>
      <vt:lpstr>3.  We Are Children (v.17-24) </vt:lpstr>
      <vt:lpstr>3.  We Are Children (v.17-14) </vt:lpstr>
      <vt:lpstr>3.  We Are Children (v.17-14)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2</cp:revision>
  <dcterms:created xsi:type="dcterms:W3CDTF">2024-02-10T04:51:53Z</dcterms:created>
  <dcterms:modified xsi:type="dcterms:W3CDTF">2024-02-10T13:15:06Z</dcterms:modified>
</cp:coreProperties>
</file>