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orient="horz" pos="1444">
          <p15:clr>
            <a:srgbClr val="A4A3A4"/>
          </p15:clr>
        </p15:guide>
        <p15:guide id="3" orient="horz" pos="1688">
          <p15:clr>
            <a:srgbClr val="A4A3A4"/>
          </p15:clr>
        </p15:guide>
        <p15:guide id="4" orient="horz" pos="1081">
          <p15:clr>
            <a:srgbClr val="A4A3A4"/>
          </p15:clr>
        </p15:guide>
        <p15:guide id="5" pos="6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>
        <p:guide orient="horz" pos="414"/>
        <p:guide orient="horz" pos="1444"/>
        <p:guide orient="horz" pos="1688"/>
        <p:guide orient="horz" pos="1081"/>
        <p:guide pos="6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5616575" y="0"/>
            <a:ext cx="6575425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899" y="1122363"/>
            <a:ext cx="4380925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5899" y="3602038"/>
            <a:ext cx="4380925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4849-D66A-4B9A-9A75-EC4BB841D0E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6CC3-4421-4F26-B2DB-3729CC4EE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55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4849-D66A-4B9A-9A75-EC4BB841D0E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6CC3-4421-4F26-B2DB-3729CC4EE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91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4849-D66A-4B9A-9A75-EC4BB841D0E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6CC3-4421-4F26-B2DB-3729CC4EE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48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4849-D66A-4B9A-9A75-EC4BB841D0E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6CC3-4421-4F26-B2DB-3729CC4EE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42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4849-D66A-4B9A-9A75-EC4BB841D0E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6CC3-4421-4F26-B2DB-3729CC4EE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65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4849-D66A-4B9A-9A75-EC4BB841D0E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6CC3-4421-4F26-B2DB-3729CC4EE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8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4849-D66A-4B9A-9A75-EC4BB841D0E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6CC3-4421-4F26-B2DB-3729CC4EE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287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4849-D66A-4B9A-9A75-EC4BB841D0E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6CC3-4421-4F26-B2DB-3729CC4EE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89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4849-D66A-4B9A-9A75-EC4BB841D0E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6CC3-4421-4F26-B2DB-3729CC4EE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8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4849-D66A-4B9A-9A75-EC4BB841D0E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6CC3-4421-4F26-B2DB-3729CC4EE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0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0"/>
            <a:ext cx="7008812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4849-D66A-4B9A-9A75-EC4BB841D0E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6CC3-4421-4F26-B2DB-3729CC4EE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468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Yu Gothic Light"/>
                <a:cs typeface="Yu Gothic Light"/>
              </a:defRPr>
            </a:lvl1pPr>
          </a:lstStyle>
          <a:p>
            <a:fld id="{F84C4849-D66A-4B9A-9A75-EC4BB841D0E4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Yu Gothic Light"/>
                <a:cs typeface="Yu Gothic Ligh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Yu Gothic Light"/>
                <a:cs typeface="Yu Gothic Light"/>
              </a:defRPr>
            </a:lvl1pPr>
          </a:lstStyle>
          <a:p>
            <a:fld id="{7B2C6CC3-4421-4F26-B2DB-3729CC4EED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4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Impact"/>
          <a:ea typeface="+mj-ea"/>
          <a:cs typeface="Impact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Yu Gothic Light"/>
          <a:ea typeface="+mn-ea"/>
          <a:cs typeface="Yu Gothic Light"/>
        </a:defRPr>
      </a:lvl1pPr>
      <a:lvl2pPr marL="406400" indent="-2127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400" kern="1200">
          <a:solidFill>
            <a:schemeClr val="tx1">
              <a:lumMod val="75000"/>
              <a:lumOff val="25000"/>
            </a:schemeClr>
          </a:solidFill>
          <a:latin typeface="Yu Gothic Light"/>
          <a:ea typeface="+mn-ea"/>
          <a:cs typeface="Yu Gothic Light"/>
        </a:defRPr>
      </a:lvl2pPr>
      <a:lvl3pPr marL="550863" indent="-1762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Yu Gothic Light"/>
          <a:ea typeface="+mn-ea"/>
          <a:cs typeface="Yu Gothic Light"/>
        </a:defRPr>
      </a:lvl3pPr>
      <a:lvl4pPr marL="693738" indent="-15557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Yu Gothic Light"/>
          <a:ea typeface="+mn-ea"/>
          <a:cs typeface="Yu Gothic Light"/>
        </a:defRPr>
      </a:lvl4pPr>
      <a:lvl5pPr marL="831850" indent="-16827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Yu Gothic Light"/>
          <a:ea typeface="+mn-ea"/>
          <a:cs typeface="Yu Gothic Light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ealioz.com/background-jpg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blue and white sky&#10;&#10;Description automatically generated">
            <a:extLst>
              <a:ext uri="{FF2B5EF4-FFF2-40B4-BE49-F238E27FC236}">
                <a16:creationId xmlns:a16="http://schemas.microsoft.com/office/drawing/2014/main" id="{A74DC3E2-0B55-23F8-C923-7B562C9930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6"/>
          <p:cNvSpPr txBox="1">
            <a:spLocks/>
          </p:cNvSpPr>
          <p:nvPr/>
        </p:nvSpPr>
        <p:spPr>
          <a:xfrm>
            <a:off x="759437" y="1719501"/>
            <a:ext cx="10673126" cy="621534"/>
          </a:xfrm>
          <a:prstGeom prst="rect">
            <a:avLst/>
          </a:prstGeom>
          <a:effectLst>
            <a:outerShdw blurRad="511175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/>
                </a:solidFill>
                <a:latin typeface="Impact"/>
                <a:ea typeface="+mj-ea"/>
                <a:cs typeface="Impact"/>
              </a:defRPr>
            </a:lvl1pPr>
          </a:lstStyle>
          <a:p>
            <a:pPr algn="ctr"/>
            <a:r>
              <a:rPr lang="en-US" sz="5400" dirty="0">
                <a:solidFill>
                  <a:schemeClr val="tx1"/>
                </a:solidFill>
              </a:rPr>
              <a:t>The Importance of the Gospel</a:t>
            </a:r>
          </a:p>
        </p:txBody>
      </p:sp>
      <p:sp>
        <p:nvSpPr>
          <p:cNvPr id="10" name="Text Placeholder 8"/>
          <p:cNvSpPr txBox="1">
            <a:spLocks/>
          </p:cNvSpPr>
          <p:nvPr/>
        </p:nvSpPr>
        <p:spPr>
          <a:xfrm>
            <a:off x="3410658" y="3702307"/>
            <a:ext cx="5370684" cy="716458"/>
          </a:xfrm>
          <a:prstGeom prst="rect">
            <a:avLst/>
          </a:prstGeom>
          <a:effectLst>
            <a:outerShdw blurRad="412750" dist="38100" dir="2700000" algn="tl" rotWithShape="0">
              <a:srgbClr val="000000"/>
            </a:outerShdw>
          </a:effectLst>
        </p:spPr>
        <p:txBody>
          <a:bodyPr lIns="0" tIns="0" rIns="0" bIns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Yu Gothic Light"/>
                <a:ea typeface="+mn-ea"/>
                <a:cs typeface="Yu Gothic Light"/>
              </a:defRPr>
            </a:lvl1pPr>
            <a:lvl2pPr marL="406400" indent="-2127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Yu Gothic Light"/>
                <a:ea typeface="+mn-ea"/>
                <a:cs typeface="Yu Gothic Light"/>
              </a:defRPr>
            </a:lvl2pPr>
            <a:lvl3pPr marL="550863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Yu Gothic Light"/>
                <a:ea typeface="+mn-ea"/>
                <a:cs typeface="Yu Gothic Light"/>
              </a:defRPr>
            </a:lvl3pPr>
            <a:lvl4pPr marL="693738" indent="-1555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Yu Gothic Light"/>
                <a:ea typeface="+mn-ea"/>
                <a:cs typeface="Yu Gothic Light"/>
              </a:defRPr>
            </a:lvl4pPr>
            <a:lvl5pPr marL="831850" indent="-1682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Yu Gothic Light"/>
                <a:ea typeface="+mn-ea"/>
                <a:cs typeface="Yu Gothic Light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4400" dirty="0">
                <a:solidFill>
                  <a:schemeClr val="bg1"/>
                </a:solidFill>
              </a:rPr>
              <a:t>1 Corinthians 15 1:11</a:t>
            </a:r>
          </a:p>
          <a:p>
            <a:pPr marL="0" indent="0" algn="ctr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4000" dirty="0">
                <a:solidFill>
                  <a:schemeClr val="bg1"/>
                </a:solidFill>
              </a:rPr>
              <a:t>(NIV)</a:t>
            </a:r>
          </a:p>
        </p:txBody>
      </p:sp>
      <p:pic>
        <p:nvPicPr>
          <p:cNvPr id="6" name="Picture 5" descr="AE_Logo_White_med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6267" y="6293921"/>
            <a:ext cx="1571596" cy="35663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098FB76-48AE-D1B4-A78E-EB10642A466E}"/>
              </a:ext>
            </a:extLst>
          </p:cNvPr>
          <p:cNvSpPr txBox="1"/>
          <p:nvPr/>
        </p:nvSpPr>
        <p:spPr>
          <a:xfrm>
            <a:off x="3015234" y="2419651"/>
            <a:ext cx="3751326" cy="5016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solidFill>
                  <a:schemeClr val="bg1"/>
                </a:solidFill>
              </a:rPr>
              <a:t>Rev Simba Musvamhiri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364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35436" y="1019744"/>
            <a:ext cx="4521126" cy="526526"/>
          </a:xfrm>
        </p:spPr>
        <p:txBody>
          <a:bodyPr anchor="t" anchorCtr="0">
            <a:no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1 Corinthians 15 1:11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1121107" y="2191953"/>
            <a:ext cx="9949785" cy="3800908"/>
          </a:xfrm>
          <a:noFill/>
          <a:ln>
            <a:noFill/>
          </a:ln>
        </p:spPr>
        <p:txBody>
          <a:bodyPr>
            <a:normAutofit fontScale="70000" lnSpcReduction="20000"/>
          </a:bodyPr>
          <a:lstStyle/>
          <a:p>
            <a:pPr algn="l" fontAlgn="base">
              <a:spcBef>
                <a:spcPts val="1800"/>
              </a:spcBef>
            </a:pPr>
            <a:r>
              <a:rPr lang="en-US" sz="2800" b="1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The Resurrection of Christ</a:t>
            </a:r>
          </a:p>
          <a:p>
            <a:pPr algn="l" fontAlgn="base"/>
            <a:r>
              <a:rPr lang="en-US" sz="2800" b="1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15 </a:t>
            </a:r>
            <a:r>
              <a:rPr lang="en-US" sz="2800" b="0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Now, brothers and sisters, I want to remind you of the gospel I preached to you,</a:t>
            </a:r>
            <a:r>
              <a:rPr lang="en-US" sz="2800" b="0" i="0" baseline="30000" dirty="0">
                <a:solidFill>
                  <a:srgbClr val="1977DE"/>
                </a:solidFill>
                <a:effectLst/>
                <a:highlight>
                  <a:srgbClr val="FFFFFF"/>
                </a:highlight>
                <a:latin typeface="+mn-lt"/>
              </a:rPr>
              <a:t> </a:t>
            </a:r>
            <a:r>
              <a:rPr lang="en-US" sz="2800" b="0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which you received and on which you have taken your stand. </a:t>
            </a:r>
            <a:r>
              <a:rPr lang="en-US" sz="2800" b="1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2 </a:t>
            </a:r>
            <a:r>
              <a:rPr lang="en-US" sz="2800" b="0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By this gospel you are saved, if you hold firmly to the word I preached to you. Otherwise, you have believed in vain.</a:t>
            </a:r>
          </a:p>
          <a:p>
            <a:pPr indent="228600" algn="l" fontAlgn="base"/>
            <a:r>
              <a:rPr lang="en-US" sz="2800" b="1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3 </a:t>
            </a:r>
            <a:r>
              <a:rPr lang="en-US" sz="2800" b="0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For what I received I passed on to you as of first importance: that Christ died for our sins according to the Scriptures, </a:t>
            </a:r>
            <a:r>
              <a:rPr lang="en-US" sz="2800" b="1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4 </a:t>
            </a:r>
            <a:r>
              <a:rPr lang="en-US" sz="2800" b="0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that he was buried, that he was raised on the third day according to the Scriptures, </a:t>
            </a:r>
            <a:r>
              <a:rPr lang="en-US" sz="2800" b="1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5 </a:t>
            </a:r>
            <a:r>
              <a:rPr lang="en-US" sz="2800" b="0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and that he appeared to Cephas,</a:t>
            </a:r>
            <a:r>
              <a:rPr lang="en-US" sz="2800" b="0" i="0" baseline="30000" dirty="0">
                <a:solidFill>
                  <a:srgbClr val="1977DE"/>
                </a:solidFill>
                <a:effectLst/>
                <a:highlight>
                  <a:srgbClr val="FFFFFF"/>
                </a:highlight>
                <a:latin typeface="+mn-lt"/>
              </a:rPr>
              <a:t> </a:t>
            </a:r>
            <a:r>
              <a:rPr lang="en-US" sz="2800" b="0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and then to the Twelve. </a:t>
            </a:r>
            <a:r>
              <a:rPr lang="en-US" sz="2800" b="1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6 </a:t>
            </a:r>
            <a:r>
              <a:rPr lang="en-US" sz="2800" b="0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After that, he appeared to more than five hundred of the brothers and sisters at the same time, most of whom are still living, though some have fallen asleep. </a:t>
            </a:r>
            <a:r>
              <a:rPr lang="en-US" sz="2800" b="1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7 </a:t>
            </a:r>
            <a:r>
              <a:rPr lang="en-US" sz="2800" b="0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Then he appeared to James, then to all the apostles, </a:t>
            </a:r>
            <a:r>
              <a:rPr lang="en-US" sz="2800" b="1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8 </a:t>
            </a:r>
            <a:r>
              <a:rPr lang="en-US" sz="2800" b="0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and last of all he appeared to me also, as to one abnormally born.</a:t>
            </a:r>
          </a:p>
          <a:p>
            <a:pPr indent="228600" algn="l" fontAlgn="base"/>
            <a:r>
              <a:rPr lang="en-US" sz="2800" b="1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9 </a:t>
            </a:r>
            <a:r>
              <a:rPr lang="en-US" sz="2800" b="0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For I am the least of the apostles and do not even deserve to be called an apostle, because I persecuted the church of God.</a:t>
            </a:r>
            <a:r>
              <a:rPr lang="en-US" sz="2800" b="0" i="0" baseline="30000" dirty="0">
                <a:solidFill>
                  <a:srgbClr val="1977DE"/>
                </a:solidFill>
                <a:effectLst/>
                <a:highlight>
                  <a:srgbClr val="FFFFFF"/>
                </a:highlight>
                <a:latin typeface="+mn-lt"/>
              </a:rPr>
              <a:t> </a:t>
            </a:r>
            <a:r>
              <a:rPr lang="en-US" sz="2800" b="1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10 </a:t>
            </a:r>
            <a:r>
              <a:rPr lang="en-US" sz="2800" b="0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But by the grace of God I am what I am, and his grace to me was not without effect. No, I worked harder than all of them—yet not I, but the grace of God that was with me. </a:t>
            </a:r>
            <a:r>
              <a:rPr lang="en-US" sz="2800" b="1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11 </a:t>
            </a:r>
            <a:r>
              <a:rPr lang="en-US" sz="2800" b="0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+mn-lt"/>
              </a:rPr>
              <a:t>Whether then, it is I or they, this is what we preach, and this is what you believed.</a:t>
            </a: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</a:pP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836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frican Enterprise">
      <a:dk1>
        <a:sysClr val="windowText" lastClr="000000"/>
      </a:dk1>
      <a:lt1>
        <a:sysClr val="window" lastClr="FFFFFF"/>
      </a:lt1>
      <a:dk2>
        <a:srgbClr val="3A0C00"/>
      </a:dk2>
      <a:lt2>
        <a:srgbClr val="DED2A8"/>
      </a:lt2>
      <a:accent1>
        <a:srgbClr val="F26522"/>
      </a:accent1>
      <a:accent2>
        <a:srgbClr val="185126"/>
      </a:accent2>
      <a:accent3>
        <a:srgbClr val="593211"/>
      </a:accent3>
      <a:accent4>
        <a:srgbClr val="AE4A15"/>
      </a:accent4>
      <a:accent5>
        <a:srgbClr val="F4CB00"/>
      </a:accent5>
      <a:accent6>
        <a:srgbClr val="B8292F"/>
      </a:accent6>
      <a:hlink>
        <a:srgbClr val="F26522"/>
      </a:hlink>
      <a:folHlink>
        <a:srgbClr val="AE4A15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304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Yu Gothic Light</vt:lpstr>
      <vt:lpstr>Arial</vt:lpstr>
      <vt:lpstr>Calibri</vt:lpstr>
      <vt:lpstr>Impact</vt:lpstr>
      <vt:lpstr>Office Theme</vt:lpstr>
      <vt:lpstr>PowerPoint Presentation</vt:lpstr>
      <vt:lpstr>1 Corinthians 15 1:11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SHARING</dc:title>
  <dc:subject/>
  <dc:creator>AdminAssistant AE</dc:creator>
  <cp:keywords/>
  <dc:description/>
  <cp:lastModifiedBy>Lauri Marshall</cp:lastModifiedBy>
  <cp:revision>51</cp:revision>
  <dcterms:created xsi:type="dcterms:W3CDTF">2019-10-02T04:41:59Z</dcterms:created>
  <dcterms:modified xsi:type="dcterms:W3CDTF">2024-04-17T04:15:13Z</dcterms:modified>
  <cp:category/>
</cp:coreProperties>
</file>