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C26F2-1C96-2F48-B43E-4C490505B6DC}" v="12" dt="2025-01-18T07:56:37.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50"/>
    <p:restoredTop sz="94743"/>
  </p:normalViewPr>
  <p:slideViewPr>
    <p:cSldViewPr snapToGrid="0">
      <p:cViewPr varScale="1">
        <p:scale>
          <a:sx n="42" d="100"/>
          <a:sy n="42" d="100"/>
        </p:scale>
        <p:origin x="192" y="2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C1C167F-A01B-8A4F-AAE3-2E5CB56494A0}"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59746-2DE3-D047-AF79-6C9E0C692260}" type="slidenum">
              <a:rPr lang="en-US" smtClean="0"/>
              <a:t>‹#›</a:t>
            </a:fld>
            <a:endParaRPr lang="en-US"/>
          </a:p>
        </p:txBody>
      </p:sp>
    </p:spTree>
    <p:extLst>
      <p:ext uri="{BB962C8B-B14F-4D97-AF65-F5344CB8AC3E}">
        <p14:creationId xmlns:p14="http://schemas.microsoft.com/office/powerpoint/2010/main" val="36328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C167F-A01B-8A4F-AAE3-2E5CB56494A0}"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59746-2DE3-D047-AF79-6C9E0C692260}" type="slidenum">
              <a:rPr lang="en-US" smtClean="0"/>
              <a:t>‹#›</a:t>
            </a:fld>
            <a:endParaRPr lang="en-US"/>
          </a:p>
        </p:txBody>
      </p:sp>
    </p:spTree>
    <p:extLst>
      <p:ext uri="{BB962C8B-B14F-4D97-AF65-F5344CB8AC3E}">
        <p14:creationId xmlns:p14="http://schemas.microsoft.com/office/powerpoint/2010/main" val="273613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C167F-A01B-8A4F-AAE3-2E5CB56494A0}"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59746-2DE3-D047-AF79-6C9E0C692260}" type="slidenum">
              <a:rPr lang="en-US" smtClean="0"/>
              <a:t>‹#›</a:t>
            </a:fld>
            <a:endParaRPr lang="en-US"/>
          </a:p>
        </p:txBody>
      </p:sp>
    </p:spTree>
    <p:extLst>
      <p:ext uri="{BB962C8B-B14F-4D97-AF65-F5344CB8AC3E}">
        <p14:creationId xmlns:p14="http://schemas.microsoft.com/office/powerpoint/2010/main" val="427492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C167F-A01B-8A4F-AAE3-2E5CB56494A0}"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59746-2DE3-D047-AF79-6C9E0C692260}" type="slidenum">
              <a:rPr lang="en-US" smtClean="0"/>
              <a:t>‹#›</a:t>
            </a:fld>
            <a:endParaRPr lang="en-US"/>
          </a:p>
        </p:txBody>
      </p:sp>
    </p:spTree>
    <p:extLst>
      <p:ext uri="{BB962C8B-B14F-4D97-AF65-F5344CB8AC3E}">
        <p14:creationId xmlns:p14="http://schemas.microsoft.com/office/powerpoint/2010/main" val="105942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C1C167F-A01B-8A4F-AAE3-2E5CB56494A0}"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59746-2DE3-D047-AF79-6C9E0C692260}" type="slidenum">
              <a:rPr lang="en-US" smtClean="0"/>
              <a:t>‹#›</a:t>
            </a:fld>
            <a:endParaRPr lang="en-US"/>
          </a:p>
        </p:txBody>
      </p:sp>
    </p:spTree>
    <p:extLst>
      <p:ext uri="{BB962C8B-B14F-4D97-AF65-F5344CB8AC3E}">
        <p14:creationId xmlns:p14="http://schemas.microsoft.com/office/powerpoint/2010/main" val="230849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C1C167F-A01B-8A4F-AAE3-2E5CB56494A0}" type="datetimeFigureOut">
              <a:rPr lang="en-US" smtClean="0"/>
              <a:t>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59746-2DE3-D047-AF79-6C9E0C692260}" type="slidenum">
              <a:rPr lang="en-US" smtClean="0"/>
              <a:t>‹#›</a:t>
            </a:fld>
            <a:endParaRPr lang="en-US"/>
          </a:p>
        </p:txBody>
      </p:sp>
    </p:spTree>
    <p:extLst>
      <p:ext uri="{BB962C8B-B14F-4D97-AF65-F5344CB8AC3E}">
        <p14:creationId xmlns:p14="http://schemas.microsoft.com/office/powerpoint/2010/main" val="272160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C1C167F-A01B-8A4F-AAE3-2E5CB56494A0}" type="datetimeFigureOut">
              <a:rPr lang="en-US" smtClean="0"/>
              <a:t>1/17/25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59746-2DE3-D047-AF79-6C9E0C692260}" type="slidenum">
              <a:rPr lang="en-US" smtClean="0"/>
              <a:t>‹#›</a:t>
            </a:fld>
            <a:endParaRPr lang="en-US"/>
          </a:p>
        </p:txBody>
      </p:sp>
    </p:spTree>
    <p:extLst>
      <p:ext uri="{BB962C8B-B14F-4D97-AF65-F5344CB8AC3E}">
        <p14:creationId xmlns:p14="http://schemas.microsoft.com/office/powerpoint/2010/main" val="96443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C1C167F-A01B-8A4F-AAE3-2E5CB56494A0}" type="datetimeFigureOut">
              <a:rPr lang="en-US" smtClean="0"/>
              <a:t>1/17/25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59746-2DE3-D047-AF79-6C9E0C692260}" type="slidenum">
              <a:rPr lang="en-US" smtClean="0"/>
              <a:t>‹#›</a:t>
            </a:fld>
            <a:endParaRPr lang="en-US"/>
          </a:p>
        </p:txBody>
      </p:sp>
    </p:spTree>
    <p:extLst>
      <p:ext uri="{BB962C8B-B14F-4D97-AF65-F5344CB8AC3E}">
        <p14:creationId xmlns:p14="http://schemas.microsoft.com/office/powerpoint/2010/main" val="428945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C167F-A01B-8A4F-AAE3-2E5CB56494A0}" type="datetimeFigureOut">
              <a:rPr lang="en-US" smtClean="0"/>
              <a:t>1/17/25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59746-2DE3-D047-AF79-6C9E0C692260}" type="slidenum">
              <a:rPr lang="en-US" smtClean="0"/>
              <a:t>‹#›</a:t>
            </a:fld>
            <a:endParaRPr lang="en-US"/>
          </a:p>
        </p:txBody>
      </p:sp>
    </p:spTree>
    <p:extLst>
      <p:ext uri="{BB962C8B-B14F-4D97-AF65-F5344CB8AC3E}">
        <p14:creationId xmlns:p14="http://schemas.microsoft.com/office/powerpoint/2010/main" val="27779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C1C167F-A01B-8A4F-AAE3-2E5CB56494A0}" type="datetimeFigureOut">
              <a:rPr lang="en-US" smtClean="0"/>
              <a:t>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59746-2DE3-D047-AF79-6C9E0C692260}" type="slidenum">
              <a:rPr lang="en-US" smtClean="0"/>
              <a:t>‹#›</a:t>
            </a:fld>
            <a:endParaRPr lang="en-US"/>
          </a:p>
        </p:txBody>
      </p:sp>
    </p:spTree>
    <p:extLst>
      <p:ext uri="{BB962C8B-B14F-4D97-AF65-F5344CB8AC3E}">
        <p14:creationId xmlns:p14="http://schemas.microsoft.com/office/powerpoint/2010/main" val="158503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C1C167F-A01B-8A4F-AAE3-2E5CB56494A0}" type="datetimeFigureOut">
              <a:rPr lang="en-US" smtClean="0"/>
              <a:t>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59746-2DE3-D047-AF79-6C9E0C692260}" type="slidenum">
              <a:rPr lang="en-US" smtClean="0"/>
              <a:t>‹#›</a:t>
            </a:fld>
            <a:endParaRPr lang="en-US"/>
          </a:p>
        </p:txBody>
      </p:sp>
    </p:spTree>
    <p:extLst>
      <p:ext uri="{BB962C8B-B14F-4D97-AF65-F5344CB8AC3E}">
        <p14:creationId xmlns:p14="http://schemas.microsoft.com/office/powerpoint/2010/main" val="304203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2C1C167F-A01B-8A4F-AAE3-2E5CB56494A0}" type="datetimeFigureOut">
              <a:rPr lang="en-US" smtClean="0"/>
              <a:t>1/17/25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D3159746-2DE3-D047-AF79-6C9E0C692260}" type="slidenum">
              <a:rPr lang="en-US" smtClean="0"/>
              <a:t>‹#›</a:t>
            </a:fld>
            <a:endParaRPr lang="en-US"/>
          </a:p>
        </p:txBody>
      </p:sp>
    </p:spTree>
    <p:extLst>
      <p:ext uri="{BB962C8B-B14F-4D97-AF65-F5344CB8AC3E}">
        <p14:creationId xmlns:p14="http://schemas.microsoft.com/office/powerpoint/2010/main" val="10064170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45FB7-04E1-162B-A7D3-802EB486D33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DA71DB7-D4E8-CFF2-CEB0-A0C0A561857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3505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Real-Life Game Of 'Succession' Now Playing Out In China - DMARGE">
            <a:extLst>
              <a:ext uri="{FF2B5EF4-FFF2-40B4-BE49-F238E27FC236}">
                <a16:creationId xmlns:a16="http://schemas.microsoft.com/office/drawing/2014/main" id="{390FB153-AB7A-2398-0174-3E43936F34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65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7969-27AA-67C4-07BA-481981D7DF1D}"/>
              </a:ext>
            </a:extLst>
          </p:cNvPr>
          <p:cNvSpPr>
            <a:spLocks noGrp="1"/>
          </p:cNvSpPr>
          <p:nvPr>
            <p:ph type="title"/>
          </p:nvPr>
        </p:nvSpPr>
        <p:spPr/>
        <p:txBody>
          <a:bodyPr/>
          <a:lstStyle/>
          <a:p>
            <a:r>
              <a:rPr lang="en-US" dirty="0"/>
              <a:t>2.  The World Is Cursed (v.12-23) </a:t>
            </a:r>
          </a:p>
        </p:txBody>
      </p:sp>
      <p:sp>
        <p:nvSpPr>
          <p:cNvPr id="3" name="Content Placeholder 2">
            <a:extLst>
              <a:ext uri="{FF2B5EF4-FFF2-40B4-BE49-F238E27FC236}">
                <a16:creationId xmlns:a16="http://schemas.microsoft.com/office/drawing/2014/main" id="{90EF22D8-7414-8D98-3CF6-5C57CE69725C}"/>
              </a:ext>
            </a:extLst>
          </p:cNvPr>
          <p:cNvSpPr>
            <a:spLocks noGrp="1"/>
          </p:cNvSpPr>
          <p:nvPr>
            <p:ph idx="1"/>
          </p:nvPr>
        </p:nvSpPr>
        <p:spPr/>
        <p:txBody>
          <a:bodyPr>
            <a:normAutofit/>
          </a:bodyPr>
          <a:lstStyle/>
          <a:p>
            <a:r>
              <a:rPr lang="en-US" sz="4000" dirty="0"/>
              <a:t>Ecclesiastes as a commentary on Genesis 3?</a:t>
            </a:r>
          </a:p>
          <a:p>
            <a:pPr lvl="1"/>
            <a:r>
              <a:rPr lang="en-US" sz="3600" dirty="0"/>
              <a:t>Curses of this world</a:t>
            </a:r>
          </a:p>
          <a:p>
            <a:pPr lvl="1"/>
            <a:r>
              <a:rPr lang="en-US" sz="3600" dirty="0"/>
              <a:t>Inescapable effects of sin and death</a:t>
            </a:r>
          </a:p>
        </p:txBody>
      </p:sp>
    </p:spTree>
    <p:extLst>
      <p:ext uri="{BB962C8B-B14F-4D97-AF65-F5344CB8AC3E}">
        <p14:creationId xmlns:p14="http://schemas.microsoft.com/office/powerpoint/2010/main" val="206813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7969-27AA-67C4-07BA-481981D7DF1D}"/>
              </a:ext>
            </a:extLst>
          </p:cNvPr>
          <p:cNvSpPr>
            <a:spLocks noGrp="1"/>
          </p:cNvSpPr>
          <p:nvPr>
            <p:ph type="title"/>
          </p:nvPr>
        </p:nvSpPr>
        <p:spPr/>
        <p:txBody>
          <a:bodyPr/>
          <a:lstStyle/>
          <a:p>
            <a:r>
              <a:rPr lang="en-US" dirty="0"/>
              <a:t>3.  There Is Enjoyment under the Sun (v.24-26)</a:t>
            </a:r>
          </a:p>
        </p:txBody>
      </p:sp>
      <p:sp>
        <p:nvSpPr>
          <p:cNvPr id="3" name="Content Placeholder 2">
            <a:extLst>
              <a:ext uri="{FF2B5EF4-FFF2-40B4-BE49-F238E27FC236}">
                <a16:creationId xmlns:a16="http://schemas.microsoft.com/office/drawing/2014/main" id="{90EF22D8-7414-8D98-3CF6-5C57CE69725C}"/>
              </a:ext>
            </a:extLst>
          </p:cNvPr>
          <p:cNvSpPr>
            <a:spLocks noGrp="1"/>
          </p:cNvSpPr>
          <p:nvPr>
            <p:ph idx="1"/>
          </p:nvPr>
        </p:nvSpPr>
        <p:spPr/>
        <p:txBody>
          <a:bodyPr>
            <a:normAutofit/>
          </a:bodyPr>
          <a:lstStyle/>
          <a:p>
            <a:pPr marL="0" indent="0">
              <a:buNone/>
            </a:pPr>
            <a:r>
              <a:rPr lang="en-US" sz="4000" dirty="0"/>
              <a:t>“A person can do nothing better than to eat and drink and find satisfaction in their own toil.  This too, I see, is from the hand of God, for without him, who can eat or find enjoyment?” </a:t>
            </a:r>
          </a:p>
          <a:p>
            <a:pPr marL="0" indent="0">
              <a:buNone/>
            </a:pPr>
            <a:endParaRPr lang="en-US" sz="4000" dirty="0"/>
          </a:p>
        </p:txBody>
      </p:sp>
    </p:spTree>
    <p:extLst>
      <p:ext uri="{BB962C8B-B14F-4D97-AF65-F5344CB8AC3E}">
        <p14:creationId xmlns:p14="http://schemas.microsoft.com/office/powerpoint/2010/main" val="417123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7969-27AA-67C4-07BA-481981D7DF1D}"/>
              </a:ext>
            </a:extLst>
          </p:cNvPr>
          <p:cNvSpPr>
            <a:spLocks noGrp="1"/>
          </p:cNvSpPr>
          <p:nvPr>
            <p:ph type="title"/>
          </p:nvPr>
        </p:nvSpPr>
        <p:spPr/>
        <p:txBody>
          <a:bodyPr/>
          <a:lstStyle/>
          <a:p>
            <a:r>
              <a:rPr lang="en-US" dirty="0"/>
              <a:t>3.  There Is Enjoyment under the Sun (v.24-26)</a:t>
            </a:r>
          </a:p>
        </p:txBody>
      </p:sp>
      <p:sp>
        <p:nvSpPr>
          <p:cNvPr id="3" name="Content Placeholder 2">
            <a:extLst>
              <a:ext uri="{FF2B5EF4-FFF2-40B4-BE49-F238E27FC236}">
                <a16:creationId xmlns:a16="http://schemas.microsoft.com/office/drawing/2014/main" id="{90EF22D8-7414-8D98-3CF6-5C57CE69725C}"/>
              </a:ext>
            </a:extLst>
          </p:cNvPr>
          <p:cNvSpPr>
            <a:spLocks noGrp="1"/>
          </p:cNvSpPr>
          <p:nvPr>
            <p:ph idx="1"/>
          </p:nvPr>
        </p:nvSpPr>
        <p:spPr/>
        <p:txBody>
          <a:bodyPr>
            <a:normAutofit fontScale="92500" lnSpcReduction="10000"/>
          </a:bodyPr>
          <a:lstStyle/>
          <a:p>
            <a:pPr marL="0" indent="0">
              <a:buNone/>
            </a:pPr>
            <a:r>
              <a:rPr lang="en-US" sz="4000" dirty="0"/>
              <a:t>“A person can do nothing better than to eat and drink and find satisfaction in their own toil.  This too, I see, is from the hand of God, for without him, who can eat or find enjoyment?” 26 To the person who pleases him, God gives wisdom, knowledge and happiness, but to the sinner he gives the task of gathering and storing up wealth to hand it over to the one who pleases God. </a:t>
            </a:r>
            <a:r>
              <a:rPr lang="en-US" sz="4000" dirty="0">
                <a:solidFill>
                  <a:srgbClr val="FFC000"/>
                </a:solidFill>
              </a:rPr>
              <a:t>This too is meaningless, a chasing after the wind.</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146760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ross on a hill&#10;&#10;Description automatically generated">
            <a:extLst>
              <a:ext uri="{FF2B5EF4-FFF2-40B4-BE49-F238E27FC236}">
                <a16:creationId xmlns:a16="http://schemas.microsoft.com/office/drawing/2014/main" id="{33896926-82AE-1BE0-5ED8-5F505950137C}"/>
              </a:ext>
            </a:extLst>
          </p:cNvPr>
          <p:cNvPicPr>
            <a:picLocks noGrp="1" noChangeAspect="1"/>
          </p:cNvPicPr>
          <p:nvPr>
            <p:ph idx="1"/>
          </p:nvPr>
        </p:nvPicPr>
        <p:blipFill>
          <a:blip r:embed="rId2"/>
          <a:srcRect t="15746"/>
          <a:stretch/>
        </p:blipFill>
        <p:spPr>
          <a:xfrm>
            <a:off x="20" y="1282"/>
            <a:ext cx="12191980" cy="6856718"/>
          </a:xfrm>
          <a:prstGeom prst="rect">
            <a:avLst/>
          </a:prstGeom>
        </p:spPr>
      </p:pic>
    </p:spTree>
    <p:extLst>
      <p:ext uri="{BB962C8B-B14F-4D97-AF65-F5344CB8AC3E}">
        <p14:creationId xmlns:p14="http://schemas.microsoft.com/office/powerpoint/2010/main" val="3666679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When you're tempted to be like the Prodigal Son's older brother, remember  this | America Magazine">
            <a:extLst>
              <a:ext uri="{FF2B5EF4-FFF2-40B4-BE49-F238E27FC236}">
                <a16:creationId xmlns:a16="http://schemas.microsoft.com/office/drawing/2014/main" id="{DA373FE2-DE3E-EF64-2921-38C88549E4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0740" b="948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9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The life worth living; meaning and purpose » Answers In Reason">
            <a:extLst>
              <a:ext uri="{FF2B5EF4-FFF2-40B4-BE49-F238E27FC236}">
                <a16:creationId xmlns:a16="http://schemas.microsoft.com/office/drawing/2014/main" id="{7D289D3C-CC74-7DDE-AE5E-5F9624A52F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C47EF0-64C2-D26E-52D4-65CE9DF38390}"/>
              </a:ext>
            </a:extLst>
          </p:cNvPr>
          <p:cNvSpPr txBox="1"/>
          <p:nvPr/>
        </p:nvSpPr>
        <p:spPr>
          <a:xfrm>
            <a:off x="12204700" y="-749300"/>
            <a:ext cx="231154"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44193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AAC4-B507-6BEA-3626-78CF7EF93A83}"/>
              </a:ext>
            </a:extLst>
          </p:cNvPr>
          <p:cNvSpPr>
            <a:spLocks noGrp="1"/>
          </p:cNvSpPr>
          <p:nvPr>
            <p:ph type="title"/>
          </p:nvPr>
        </p:nvSpPr>
        <p:spPr/>
        <p:txBody>
          <a:bodyPr/>
          <a:lstStyle/>
          <a:p>
            <a:r>
              <a:rPr lang="en-US" dirty="0"/>
              <a:t>Enjoyment Under the Sun</a:t>
            </a:r>
          </a:p>
        </p:txBody>
      </p:sp>
      <p:sp>
        <p:nvSpPr>
          <p:cNvPr id="3" name="Content Placeholder 2">
            <a:extLst>
              <a:ext uri="{FF2B5EF4-FFF2-40B4-BE49-F238E27FC236}">
                <a16:creationId xmlns:a16="http://schemas.microsoft.com/office/drawing/2014/main" id="{B8BF3FCF-CEB5-DAFA-2C89-99E94ADB0FAF}"/>
              </a:ext>
            </a:extLst>
          </p:cNvPr>
          <p:cNvSpPr>
            <a:spLocks noGrp="1"/>
          </p:cNvSpPr>
          <p:nvPr>
            <p:ph idx="1"/>
          </p:nvPr>
        </p:nvSpPr>
        <p:spPr/>
        <p:txBody>
          <a:bodyPr>
            <a:normAutofit/>
          </a:bodyPr>
          <a:lstStyle/>
          <a:p>
            <a:pPr marL="514350" indent="-514350">
              <a:buFont typeface="+mj-lt"/>
              <a:buAutoNum type="arabicPeriod"/>
            </a:pPr>
            <a:r>
              <a:rPr lang="en-US" sz="4000" dirty="0"/>
              <a:t>Pleasure Is Not Satisfying (v.1-11)</a:t>
            </a:r>
          </a:p>
          <a:p>
            <a:pPr marL="514350" indent="-514350">
              <a:buFont typeface="+mj-lt"/>
              <a:buAutoNum type="arabicPeriod"/>
            </a:pPr>
            <a:r>
              <a:rPr lang="en-US" sz="4000" dirty="0"/>
              <a:t>Everything Is Meaningless (v.12-23) </a:t>
            </a:r>
          </a:p>
          <a:p>
            <a:pPr marL="514350" indent="-514350">
              <a:buFont typeface="+mj-lt"/>
              <a:buAutoNum type="arabicPeriod"/>
            </a:pPr>
            <a:r>
              <a:rPr lang="en-US" sz="4000" dirty="0"/>
              <a:t>There Is Enjoyment Under the Sun (v.24-26)</a:t>
            </a:r>
          </a:p>
        </p:txBody>
      </p:sp>
    </p:spTree>
    <p:extLst>
      <p:ext uri="{BB962C8B-B14F-4D97-AF65-F5344CB8AC3E}">
        <p14:creationId xmlns:p14="http://schemas.microsoft.com/office/powerpoint/2010/main" val="304130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7969-27AA-67C4-07BA-481981D7DF1D}"/>
              </a:ext>
            </a:extLst>
          </p:cNvPr>
          <p:cNvSpPr>
            <a:spLocks noGrp="1"/>
          </p:cNvSpPr>
          <p:nvPr>
            <p:ph type="title"/>
          </p:nvPr>
        </p:nvSpPr>
        <p:spPr/>
        <p:txBody>
          <a:bodyPr/>
          <a:lstStyle/>
          <a:p>
            <a:r>
              <a:rPr lang="en-US" dirty="0"/>
              <a:t>1.  Pleasure Is Not Satisfying (v.1-11) </a:t>
            </a:r>
          </a:p>
        </p:txBody>
      </p:sp>
      <p:sp>
        <p:nvSpPr>
          <p:cNvPr id="3" name="Content Placeholder 2">
            <a:extLst>
              <a:ext uri="{FF2B5EF4-FFF2-40B4-BE49-F238E27FC236}">
                <a16:creationId xmlns:a16="http://schemas.microsoft.com/office/drawing/2014/main" id="{90EF22D8-7414-8D98-3CF6-5C57CE69725C}"/>
              </a:ext>
            </a:extLst>
          </p:cNvPr>
          <p:cNvSpPr>
            <a:spLocks noGrp="1"/>
          </p:cNvSpPr>
          <p:nvPr>
            <p:ph idx="1"/>
          </p:nvPr>
        </p:nvSpPr>
        <p:spPr/>
        <p:txBody>
          <a:bodyPr>
            <a:normAutofit/>
          </a:bodyPr>
          <a:lstStyle/>
          <a:p>
            <a:endParaRPr lang="en-US" sz="3200" dirty="0"/>
          </a:p>
          <a:p>
            <a:r>
              <a:rPr lang="en-US" sz="3200" dirty="0"/>
              <a:t>Verse 1, “I said to myself, ‘Come now, </a:t>
            </a:r>
            <a:r>
              <a:rPr lang="en-US" sz="3200" dirty="0">
                <a:solidFill>
                  <a:srgbClr val="FFC000"/>
                </a:solidFill>
              </a:rPr>
              <a:t>I will test you with pleasure</a:t>
            </a:r>
            <a:r>
              <a:rPr lang="en-US" sz="3200" dirty="0"/>
              <a:t> to find out what is good.’”  </a:t>
            </a:r>
          </a:p>
          <a:p>
            <a:r>
              <a:rPr lang="en-US" sz="3200" dirty="0"/>
              <a:t>Verse 10, “</a:t>
            </a:r>
            <a:r>
              <a:rPr lang="en-US" sz="3200" dirty="0">
                <a:solidFill>
                  <a:srgbClr val="FFC000"/>
                </a:solidFill>
              </a:rPr>
              <a:t>I denied myself nothing</a:t>
            </a:r>
            <a:r>
              <a:rPr lang="en-US" sz="3200" dirty="0"/>
              <a:t> my eyes desired;</a:t>
            </a:r>
            <a:br>
              <a:rPr lang="en-US" sz="3200" dirty="0"/>
            </a:br>
            <a:r>
              <a:rPr lang="en-US" sz="3200" dirty="0"/>
              <a:t>    </a:t>
            </a:r>
            <a:r>
              <a:rPr lang="en-US" sz="3200" dirty="0">
                <a:solidFill>
                  <a:srgbClr val="FFC000"/>
                </a:solidFill>
              </a:rPr>
              <a:t>I refused my heart no pleasure.</a:t>
            </a:r>
            <a:br>
              <a:rPr lang="en-US" sz="3200" dirty="0"/>
            </a:br>
            <a:r>
              <a:rPr lang="en-US" sz="3200" dirty="0"/>
              <a:t>My heart took delight in all my labor,</a:t>
            </a:r>
            <a:br>
              <a:rPr lang="en-US" sz="3200" dirty="0"/>
            </a:br>
            <a:r>
              <a:rPr lang="en-US" sz="3200" dirty="0"/>
              <a:t>    and this was the reward for all my toil.”</a:t>
            </a:r>
          </a:p>
        </p:txBody>
      </p:sp>
    </p:spTree>
    <p:extLst>
      <p:ext uri="{BB962C8B-B14F-4D97-AF65-F5344CB8AC3E}">
        <p14:creationId xmlns:p14="http://schemas.microsoft.com/office/powerpoint/2010/main" val="27564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Ciro Ferri: Triumph of Bacchus">
            <a:extLst>
              <a:ext uri="{FF2B5EF4-FFF2-40B4-BE49-F238E27FC236}">
                <a16:creationId xmlns:a16="http://schemas.microsoft.com/office/drawing/2014/main" id="{94BD954A-0844-2BF2-9751-F394841068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8175" b="683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67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arden with statues and a stone wall&#10;&#10;Description automatically generated">
            <a:extLst>
              <a:ext uri="{FF2B5EF4-FFF2-40B4-BE49-F238E27FC236}">
                <a16:creationId xmlns:a16="http://schemas.microsoft.com/office/drawing/2014/main" id="{5059D173-D5B9-7EC8-6B42-E3B2A90580B1}"/>
              </a:ext>
            </a:extLst>
          </p:cNvPr>
          <p:cNvPicPr>
            <a:picLocks noGrp="1" noChangeAspect="1"/>
          </p:cNvPicPr>
          <p:nvPr>
            <p:ph idx="1"/>
          </p:nvPr>
        </p:nvPicPr>
        <p:blipFill>
          <a:blip r:embed="rId2"/>
          <a:srcRect t="5673" b="9756"/>
          <a:stretch/>
        </p:blipFill>
        <p:spPr>
          <a:xfrm>
            <a:off x="20" y="1282"/>
            <a:ext cx="12191980" cy="6856718"/>
          </a:xfrm>
          <a:prstGeom prst="rect">
            <a:avLst/>
          </a:prstGeom>
        </p:spPr>
      </p:pic>
    </p:spTree>
    <p:extLst>
      <p:ext uri="{BB962C8B-B14F-4D97-AF65-F5344CB8AC3E}">
        <p14:creationId xmlns:p14="http://schemas.microsoft.com/office/powerpoint/2010/main" val="360243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Tracy Wolfson on her post-Super Bowl interview with Tom Brady: 'It was  definitely a struggle' - The Boston Globe">
            <a:extLst>
              <a:ext uri="{FF2B5EF4-FFF2-40B4-BE49-F238E27FC236}">
                <a16:creationId xmlns:a16="http://schemas.microsoft.com/office/drawing/2014/main" id="{AD9E2FD5-CBCF-8DBC-4E4A-5AA9EF57D5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789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7969-27AA-67C4-07BA-481981D7DF1D}"/>
              </a:ext>
            </a:extLst>
          </p:cNvPr>
          <p:cNvSpPr>
            <a:spLocks noGrp="1"/>
          </p:cNvSpPr>
          <p:nvPr>
            <p:ph type="title"/>
          </p:nvPr>
        </p:nvSpPr>
        <p:spPr/>
        <p:txBody>
          <a:bodyPr/>
          <a:lstStyle/>
          <a:p>
            <a:r>
              <a:rPr lang="en-US" dirty="0"/>
              <a:t>2.  The World Is Cursed (v.12-23) </a:t>
            </a:r>
          </a:p>
        </p:txBody>
      </p:sp>
      <p:sp>
        <p:nvSpPr>
          <p:cNvPr id="3" name="Content Placeholder 2">
            <a:extLst>
              <a:ext uri="{FF2B5EF4-FFF2-40B4-BE49-F238E27FC236}">
                <a16:creationId xmlns:a16="http://schemas.microsoft.com/office/drawing/2014/main" id="{90EF22D8-7414-8D98-3CF6-5C57CE69725C}"/>
              </a:ext>
            </a:extLst>
          </p:cNvPr>
          <p:cNvSpPr>
            <a:spLocks noGrp="1"/>
          </p:cNvSpPr>
          <p:nvPr>
            <p:ph idx="1"/>
          </p:nvPr>
        </p:nvSpPr>
        <p:spPr/>
        <p:txBody>
          <a:bodyPr>
            <a:normAutofit/>
          </a:bodyPr>
          <a:lstStyle/>
          <a:p>
            <a:endParaRPr lang="en-US" sz="3200" dirty="0"/>
          </a:p>
        </p:txBody>
      </p:sp>
    </p:spTree>
    <p:extLst>
      <p:ext uri="{BB962C8B-B14F-4D97-AF65-F5344CB8AC3E}">
        <p14:creationId xmlns:p14="http://schemas.microsoft.com/office/powerpoint/2010/main" val="216474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emetery with a cross and a cross&#10;&#10;Description automatically generated">
            <a:extLst>
              <a:ext uri="{FF2B5EF4-FFF2-40B4-BE49-F238E27FC236}">
                <a16:creationId xmlns:a16="http://schemas.microsoft.com/office/drawing/2014/main" id="{E1CA03F7-A01C-A1B2-8C5C-40F1A21029C7}"/>
              </a:ext>
            </a:extLst>
          </p:cNvPr>
          <p:cNvPicPr>
            <a:picLocks noGrp="1" noChangeAspect="1"/>
          </p:cNvPicPr>
          <p:nvPr>
            <p:ph idx="1"/>
          </p:nvPr>
        </p:nvPicPr>
        <p:blipFill>
          <a:blip r:embed="rId2"/>
          <a:srcRect t="12192" b="3554"/>
          <a:stretch/>
        </p:blipFill>
        <p:spPr>
          <a:xfrm>
            <a:off x="20" y="1282"/>
            <a:ext cx="12191980" cy="6856718"/>
          </a:xfrm>
          <a:prstGeom prst="rect">
            <a:avLst/>
          </a:prstGeom>
        </p:spPr>
      </p:pic>
    </p:spTree>
    <p:extLst>
      <p:ext uri="{BB962C8B-B14F-4D97-AF65-F5344CB8AC3E}">
        <p14:creationId xmlns:p14="http://schemas.microsoft.com/office/powerpoint/2010/main" val="35057204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docProps/app.xml><?xml version="1.0" encoding="utf-8"?>
<Properties xmlns="http://schemas.openxmlformats.org/officeDocument/2006/extended-properties" xmlns:vt="http://schemas.openxmlformats.org/officeDocument/2006/docPropsVTypes">
  <Template>Office Theme</Template>
  <TotalTime>1389</TotalTime>
  <Words>319</Words>
  <Application>Microsoft Macintosh PowerPoint</Application>
  <PresentationFormat>Widescreen</PresentationFormat>
  <Paragraphs>18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PowerPoint Presentation</vt:lpstr>
      <vt:lpstr>PowerPoint Presentation</vt:lpstr>
      <vt:lpstr>Enjoyment Under the Sun</vt:lpstr>
      <vt:lpstr>1.  Pleasure Is Not Satisfying (v.1-11) </vt:lpstr>
      <vt:lpstr>PowerPoint Presentation</vt:lpstr>
      <vt:lpstr>PowerPoint Presentation</vt:lpstr>
      <vt:lpstr>PowerPoint Presentation</vt:lpstr>
      <vt:lpstr>2.  The World Is Cursed (v.12-23) </vt:lpstr>
      <vt:lpstr>PowerPoint Presentation</vt:lpstr>
      <vt:lpstr>PowerPoint Presentation</vt:lpstr>
      <vt:lpstr>2.  The World Is Cursed (v.12-23) </vt:lpstr>
      <vt:lpstr>3.  There Is Enjoyment under the Sun (v.24-26)</vt:lpstr>
      <vt:lpstr>3.  There Is Enjoyment under the Sun (v.24-26)</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Heewoo Han</dc:creator>
  <cp:lastModifiedBy>Heewoo Han</cp:lastModifiedBy>
  <cp:revision>1</cp:revision>
  <dcterms:created xsi:type="dcterms:W3CDTF">2025-01-17T08:47:07Z</dcterms:created>
  <dcterms:modified xsi:type="dcterms:W3CDTF">2025-01-18T07:56:46Z</dcterms:modified>
</cp:coreProperties>
</file>