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54"/>
    <p:restoredTop sz="94694"/>
  </p:normalViewPr>
  <p:slideViewPr>
    <p:cSldViewPr snapToGrid="0">
      <p:cViewPr varScale="1">
        <p:scale>
          <a:sx n="85" d="100"/>
          <a:sy n="85" d="100"/>
        </p:scale>
        <p:origin x="176"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woo Han" userId="c66310b4-e29b-4cca-902b-4b1852bcfbda" providerId="ADAL" clId="{D5BC008E-5FFB-3446-9FF3-2505B4A8FF88}"/>
    <pc:docChg chg="custSel addSld modSld">
      <pc:chgData name="Heewoo Han" userId="c66310b4-e29b-4cca-902b-4b1852bcfbda" providerId="ADAL" clId="{D5BC008E-5FFB-3446-9FF3-2505B4A8FF88}" dt="2025-06-27T02:45:59.208" v="145" actId="20577"/>
      <pc:docMkLst>
        <pc:docMk/>
      </pc:docMkLst>
      <pc:sldChg chg="modSp">
        <pc:chgData name="Heewoo Han" userId="c66310b4-e29b-4cca-902b-4b1852bcfbda" providerId="ADAL" clId="{D5BC008E-5FFB-3446-9FF3-2505B4A8FF88}" dt="2025-06-27T02:45:59.208" v="145" actId="20577"/>
        <pc:sldMkLst>
          <pc:docMk/>
          <pc:sldMk cId="1488300" sldId="263"/>
        </pc:sldMkLst>
        <pc:spChg chg="mod">
          <ac:chgData name="Heewoo Han" userId="c66310b4-e29b-4cca-902b-4b1852bcfbda" providerId="ADAL" clId="{D5BC008E-5FFB-3446-9FF3-2505B4A8FF88}" dt="2025-06-27T02:45:59.208" v="145" actId="20577"/>
          <ac:spMkLst>
            <pc:docMk/>
            <pc:sldMk cId="1488300" sldId="263"/>
            <ac:spMk id="3" creationId="{F7E68348-DB56-997B-1FDE-75D50B8FDEE0}"/>
          </ac:spMkLst>
        </pc:spChg>
      </pc:sldChg>
      <pc:sldChg chg="modSp add">
        <pc:chgData name="Heewoo Han" userId="c66310b4-e29b-4cca-902b-4b1852bcfbda" providerId="ADAL" clId="{D5BC008E-5FFB-3446-9FF3-2505B4A8FF88}" dt="2025-06-27T02:31:15.955" v="44" actId="207"/>
        <pc:sldMkLst>
          <pc:docMk/>
          <pc:sldMk cId="158373222" sldId="268"/>
        </pc:sldMkLst>
        <pc:spChg chg="mod">
          <ac:chgData name="Heewoo Han" userId="c66310b4-e29b-4cca-902b-4b1852bcfbda" providerId="ADAL" clId="{D5BC008E-5FFB-3446-9FF3-2505B4A8FF88}" dt="2025-06-27T02:31:15.955" v="44" actId="207"/>
          <ac:spMkLst>
            <pc:docMk/>
            <pc:sldMk cId="158373222" sldId="268"/>
            <ac:spMk id="3" creationId="{73AECB80-349A-E7C5-FB32-4B31E378861C}"/>
          </ac:spMkLst>
        </pc:spChg>
      </pc:sldChg>
      <pc:sldChg chg="modSp add">
        <pc:chgData name="Heewoo Han" userId="c66310b4-e29b-4cca-902b-4b1852bcfbda" providerId="ADAL" clId="{D5BC008E-5FFB-3446-9FF3-2505B4A8FF88}" dt="2025-06-27T02:44:19.132" v="116" actId="20577"/>
        <pc:sldMkLst>
          <pc:docMk/>
          <pc:sldMk cId="297248947" sldId="269"/>
        </pc:sldMkLst>
        <pc:spChg chg="mod">
          <ac:chgData name="Heewoo Han" userId="c66310b4-e29b-4cca-902b-4b1852bcfbda" providerId="ADAL" clId="{D5BC008E-5FFB-3446-9FF3-2505B4A8FF88}" dt="2025-06-27T02:35:08.083" v="109" actId="1036"/>
          <ac:spMkLst>
            <pc:docMk/>
            <pc:sldMk cId="297248947" sldId="269"/>
            <ac:spMk id="2" creationId="{3628F86E-E556-2B7D-83F4-86389A95A7A3}"/>
          </ac:spMkLst>
        </pc:spChg>
        <pc:spChg chg="mod">
          <ac:chgData name="Heewoo Han" userId="c66310b4-e29b-4cca-902b-4b1852bcfbda" providerId="ADAL" clId="{D5BC008E-5FFB-3446-9FF3-2505B4A8FF88}" dt="2025-06-27T02:44:19.132" v="116" actId="20577"/>
          <ac:spMkLst>
            <pc:docMk/>
            <pc:sldMk cId="297248947" sldId="269"/>
            <ac:spMk id="3" creationId="{73AECB80-349A-E7C5-FB32-4B31E378861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E36AE3-1C7A-1C47-9239-29E5D2371EFB}" type="datetimeFigureOut">
              <a:rPr lang="en-US" smtClean="0"/>
              <a:t>6/27/25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59751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E36AE3-1C7A-1C47-9239-29E5D2371EFB}" type="datetimeFigureOut">
              <a:rPr lang="en-US" smtClean="0"/>
              <a:t>6/27/25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233879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E36AE3-1C7A-1C47-9239-29E5D2371EFB}" type="datetimeFigureOut">
              <a:rPr lang="en-US" smtClean="0"/>
              <a:t>6/27/25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328015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E36AE3-1C7A-1C47-9239-29E5D2371EFB}" type="datetimeFigureOut">
              <a:rPr lang="en-US" smtClean="0"/>
              <a:t>6/27/25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105502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E36AE3-1C7A-1C47-9239-29E5D2371EFB}" type="datetimeFigureOut">
              <a:rPr lang="en-US" smtClean="0"/>
              <a:t>6/27/25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263756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E36AE3-1C7A-1C47-9239-29E5D2371EFB}" type="datetimeFigureOut">
              <a:rPr lang="en-US" smtClean="0"/>
              <a:t>6/27/25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268991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E36AE3-1C7A-1C47-9239-29E5D2371EFB}" type="datetimeFigureOut">
              <a:rPr lang="en-US" smtClean="0"/>
              <a:t>6/27/25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232824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E36AE3-1C7A-1C47-9239-29E5D2371EFB}" type="datetimeFigureOut">
              <a:rPr lang="en-US" smtClean="0"/>
              <a:t>6/27/25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131540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36AE3-1C7A-1C47-9239-29E5D2371EFB}" type="datetimeFigureOut">
              <a:rPr lang="en-US" smtClean="0"/>
              <a:t>6/27/25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378672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0E36AE3-1C7A-1C47-9239-29E5D2371EFB}" type="datetimeFigureOut">
              <a:rPr lang="en-US" smtClean="0"/>
              <a:t>6/27/25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232109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0E36AE3-1C7A-1C47-9239-29E5D2371EFB}" type="datetimeFigureOut">
              <a:rPr lang="en-US" smtClean="0"/>
              <a:t>6/27/25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8D6FF-EA03-E34F-A452-5E90EE4C07C2}" type="slidenum">
              <a:rPr lang="en-US" smtClean="0"/>
              <a:t>‹#›</a:t>
            </a:fld>
            <a:endParaRPr lang="en-US"/>
          </a:p>
        </p:txBody>
      </p:sp>
    </p:spTree>
    <p:extLst>
      <p:ext uri="{BB962C8B-B14F-4D97-AF65-F5344CB8AC3E}">
        <p14:creationId xmlns:p14="http://schemas.microsoft.com/office/powerpoint/2010/main" val="386407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40E36AE3-1C7A-1C47-9239-29E5D2371EFB}" type="datetimeFigureOut">
              <a:rPr lang="en-US" smtClean="0"/>
              <a:t>6/27/25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2D68D6FF-EA03-E34F-A452-5E90EE4C07C2}" type="slidenum">
              <a:rPr lang="en-US" smtClean="0"/>
              <a:t>‹#›</a:t>
            </a:fld>
            <a:endParaRPr lang="en-US"/>
          </a:p>
        </p:txBody>
      </p:sp>
    </p:spTree>
    <p:extLst>
      <p:ext uri="{BB962C8B-B14F-4D97-AF65-F5344CB8AC3E}">
        <p14:creationId xmlns:p14="http://schemas.microsoft.com/office/powerpoint/2010/main" val="6665660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A01A-4457-BC38-AA9F-D33393D58DC9}"/>
              </a:ext>
            </a:extLst>
          </p:cNvPr>
          <p:cNvSpPr>
            <a:spLocks noGrp="1"/>
          </p:cNvSpPr>
          <p:nvPr>
            <p:ph type="ctrTitle"/>
          </p:nvPr>
        </p:nvSpPr>
        <p:spPr/>
        <p:txBody>
          <a:bodyPr/>
          <a:lstStyle/>
          <a:p>
            <a:r>
              <a:rPr lang="en-US" dirty="0"/>
              <a:t>Partners in the Gospel</a:t>
            </a:r>
          </a:p>
        </p:txBody>
      </p:sp>
      <p:sp>
        <p:nvSpPr>
          <p:cNvPr id="3" name="Subtitle 2">
            <a:extLst>
              <a:ext uri="{FF2B5EF4-FFF2-40B4-BE49-F238E27FC236}">
                <a16:creationId xmlns:a16="http://schemas.microsoft.com/office/drawing/2014/main" id="{35621792-E6F6-C399-DBE3-5494A1D6946B}"/>
              </a:ext>
            </a:extLst>
          </p:cNvPr>
          <p:cNvSpPr>
            <a:spLocks noGrp="1"/>
          </p:cNvSpPr>
          <p:nvPr>
            <p:ph type="subTitle" idx="1"/>
          </p:nvPr>
        </p:nvSpPr>
        <p:spPr/>
        <p:txBody>
          <a:bodyPr>
            <a:normAutofit/>
          </a:bodyPr>
          <a:lstStyle/>
          <a:p>
            <a:r>
              <a:rPr lang="en-US" sz="4800" dirty="0"/>
              <a:t>Romans 16</a:t>
            </a:r>
          </a:p>
        </p:txBody>
      </p:sp>
    </p:spTree>
    <p:extLst>
      <p:ext uri="{BB962C8B-B14F-4D97-AF65-F5344CB8AC3E}">
        <p14:creationId xmlns:p14="http://schemas.microsoft.com/office/powerpoint/2010/main" val="123465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The American Society of Cinematographers | Close Combat: Band of…">
            <a:extLst>
              <a:ext uri="{FF2B5EF4-FFF2-40B4-BE49-F238E27FC236}">
                <a16:creationId xmlns:a16="http://schemas.microsoft.com/office/drawing/2014/main" id="{3FC4D61F-E963-8C24-71E1-3900795C26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666" r="200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B7D8F-1170-37B4-BCE3-F42D9BE53BD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3.  Live for God’s Glory</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4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86CCB-0F05-A7AD-063C-C4A062A26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8F86E-E556-2B7D-83F4-86389A95A7A3}"/>
              </a:ext>
            </a:extLst>
          </p:cNvPr>
          <p:cNvSpPr>
            <a:spLocks noGrp="1"/>
          </p:cNvSpPr>
          <p:nvPr>
            <p:ph type="title"/>
          </p:nvPr>
        </p:nvSpPr>
        <p:spPr/>
        <p:txBody>
          <a:bodyPr/>
          <a:lstStyle/>
          <a:p>
            <a:r>
              <a:rPr lang="en-US" dirty="0"/>
              <a:t>3.  Live for God’s Glory </a:t>
            </a:r>
          </a:p>
        </p:txBody>
      </p:sp>
      <p:sp>
        <p:nvSpPr>
          <p:cNvPr id="3" name="Content Placeholder 2">
            <a:extLst>
              <a:ext uri="{FF2B5EF4-FFF2-40B4-BE49-F238E27FC236}">
                <a16:creationId xmlns:a16="http://schemas.microsoft.com/office/drawing/2014/main" id="{73AECB80-349A-E7C5-FB32-4B31E378861C}"/>
              </a:ext>
            </a:extLst>
          </p:cNvPr>
          <p:cNvSpPr>
            <a:spLocks noGrp="1"/>
          </p:cNvSpPr>
          <p:nvPr>
            <p:ph idx="1"/>
          </p:nvPr>
        </p:nvSpPr>
        <p:spPr/>
        <p:txBody>
          <a:bodyPr>
            <a:normAutofit/>
          </a:bodyPr>
          <a:lstStyle/>
          <a:p>
            <a:r>
              <a:rPr lang="en-US" sz="3600" dirty="0"/>
              <a:t>V.1, deacon, coworkers</a:t>
            </a:r>
          </a:p>
          <a:p>
            <a:r>
              <a:rPr lang="en-US" sz="3600" dirty="0"/>
              <a:t>V.3, risked their lives…</a:t>
            </a:r>
          </a:p>
          <a:p>
            <a:r>
              <a:rPr lang="en-US" sz="3600" dirty="0"/>
              <a:t>V.7, who have been in prison with me; outstanding apostles</a:t>
            </a:r>
          </a:p>
          <a:p>
            <a:r>
              <a:rPr lang="en-US" sz="3600" dirty="0"/>
              <a:t>V.9, co-workers in Christ</a:t>
            </a:r>
          </a:p>
          <a:p>
            <a:r>
              <a:rPr lang="en-US" sz="3600" dirty="0"/>
              <a:t>V.10, whose fidelity to Christ has stood the test</a:t>
            </a:r>
          </a:p>
          <a:p>
            <a:r>
              <a:rPr lang="en-US" sz="3600" dirty="0"/>
              <a:t>V.12, who work hard in the Lord</a:t>
            </a:r>
          </a:p>
        </p:txBody>
      </p:sp>
    </p:spTree>
    <p:extLst>
      <p:ext uri="{BB962C8B-B14F-4D97-AF65-F5344CB8AC3E}">
        <p14:creationId xmlns:p14="http://schemas.microsoft.com/office/powerpoint/2010/main" val="88825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86CCB-0F05-A7AD-063C-C4A062A26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8F86E-E556-2B7D-83F4-86389A95A7A3}"/>
              </a:ext>
            </a:extLst>
          </p:cNvPr>
          <p:cNvSpPr>
            <a:spLocks noGrp="1"/>
          </p:cNvSpPr>
          <p:nvPr>
            <p:ph type="title"/>
          </p:nvPr>
        </p:nvSpPr>
        <p:spPr/>
        <p:txBody>
          <a:bodyPr/>
          <a:lstStyle/>
          <a:p>
            <a:r>
              <a:rPr lang="en-US" dirty="0"/>
              <a:t>3.  Live for God’s Glory </a:t>
            </a:r>
          </a:p>
        </p:txBody>
      </p:sp>
      <p:sp>
        <p:nvSpPr>
          <p:cNvPr id="3" name="Content Placeholder 2">
            <a:extLst>
              <a:ext uri="{FF2B5EF4-FFF2-40B4-BE49-F238E27FC236}">
                <a16:creationId xmlns:a16="http://schemas.microsoft.com/office/drawing/2014/main" id="{73AECB80-349A-E7C5-FB32-4B31E378861C}"/>
              </a:ext>
            </a:extLst>
          </p:cNvPr>
          <p:cNvSpPr>
            <a:spLocks noGrp="1"/>
          </p:cNvSpPr>
          <p:nvPr>
            <p:ph idx="1"/>
          </p:nvPr>
        </p:nvSpPr>
        <p:spPr/>
        <p:txBody>
          <a:bodyPr>
            <a:normAutofit fontScale="92500"/>
          </a:bodyPr>
          <a:lstStyle/>
          <a:p>
            <a:pPr marL="0" indent="0">
              <a:buNone/>
            </a:pPr>
            <a:r>
              <a:rPr lang="en-US" sz="3600" dirty="0"/>
              <a:t>“Now to him who is able to establish you </a:t>
            </a:r>
            <a:r>
              <a:rPr lang="en-US" sz="3600" dirty="0">
                <a:solidFill>
                  <a:srgbClr val="FFC000"/>
                </a:solidFill>
              </a:rPr>
              <a:t>in accordance with my gospel</a:t>
            </a:r>
            <a:r>
              <a:rPr lang="en-US" sz="3600" dirty="0"/>
              <a:t>, the message I proclaim about Jesus Christ, in keeping with the revelation of the mystery hidden for long ages past, but now revealed and made known through the prophetic writings by the command of the eternal God, </a:t>
            </a:r>
            <a:r>
              <a:rPr lang="en-US" sz="3600" dirty="0">
                <a:solidFill>
                  <a:srgbClr val="FFC000"/>
                </a:solidFill>
              </a:rPr>
              <a:t>so that all the Gentiles might come to the obedience that comes from faith</a:t>
            </a:r>
            <a:r>
              <a:rPr lang="en-US" sz="3600" dirty="0"/>
              <a:t>— to the only wise </a:t>
            </a:r>
            <a:r>
              <a:rPr lang="en-US" sz="3600" dirty="0">
                <a:solidFill>
                  <a:srgbClr val="FFC000"/>
                </a:solidFill>
              </a:rPr>
              <a:t>God be glory forever</a:t>
            </a:r>
            <a:r>
              <a:rPr lang="en-US" sz="3600" dirty="0"/>
              <a:t> through Jesus Christ! Amen.”‭</a:t>
            </a:r>
          </a:p>
          <a:p>
            <a:pPr marL="0" indent="0">
              <a:buNone/>
            </a:pPr>
            <a:r>
              <a:rPr lang="en-US" sz="3600" dirty="0"/>
              <a:t>Romans 16:25-27</a:t>
            </a:r>
          </a:p>
        </p:txBody>
      </p:sp>
    </p:spTree>
    <p:extLst>
      <p:ext uri="{BB962C8B-B14F-4D97-AF65-F5344CB8AC3E}">
        <p14:creationId xmlns:p14="http://schemas.microsoft.com/office/powerpoint/2010/main" val="15837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86CCB-0F05-A7AD-063C-C4A062A26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8F86E-E556-2B7D-83F4-86389A95A7A3}"/>
              </a:ext>
            </a:extLst>
          </p:cNvPr>
          <p:cNvSpPr>
            <a:spLocks noGrp="1"/>
          </p:cNvSpPr>
          <p:nvPr>
            <p:ph type="title"/>
          </p:nvPr>
        </p:nvSpPr>
        <p:spPr>
          <a:xfrm>
            <a:off x="838200" y="-96211"/>
            <a:ext cx="10515600" cy="1536749"/>
          </a:xfrm>
        </p:spPr>
        <p:txBody>
          <a:bodyPr/>
          <a:lstStyle/>
          <a:p>
            <a:r>
              <a:rPr lang="en-US" dirty="0"/>
              <a:t>Romans</a:t>
            </a:r>
          </a:p>
        </p:txBody>
      </p:sp>
      <p:sp>
        <p:nvSpPr>
          <p:cNvPr id="3" name="Content Placeholder 2">
            <a:extLst>
              <a:ext uri="{FF2B5EF4-FFF2-40B4-BE49-F238E27FC236}">
                <a16:creationId xmlns:a16="http://schemas.microsoft.com/office/drawing/2014/main" id="{73AECB80-349A-E7C5-FB32-4B31E378861C}"/>
              </a:ext>
            </a:extLst>
          </p:cNvPr>
          <p:cNvSpPr>
            <a:spLocks noGrp="1"/>
          </p:cNvSpPr>
          <p:nvPr>
            <p:ph idx="1"/>
          </p:nvPr>
        </p:nvSpPr>
        <p:spPr>
          <a:xfrm>
            <a:off x="838200" y="1096820"/>
            <a:ext cx="10861194" cy="5357091"/>
          </a:xfrm>
        </p:spPr>
        <p:txBody>
          <a:bodyPr>
            <a:normAutofit/>
          </a:bodyPr>
          <a:lstStyle/>
          <a:p>
            <a:r>
              <a:rPr lang="en-US" sz="2900" dirty="0"/>
              <a:t>Introduction and Greeting (Romans 1:1-17) </a:t>
            </a:r>
          </a:p>
          <a:p>
            <a:r>
              <a:rPr lang="en-US" sz="2900" dirty="0"/>
              <a:t>God’s Wrath Against Sin (Romans 1:18-32)  </a:t>
            </a:r>
          </a:p>
          <a:p>
            <a:r>
              <a:rPr lang="en-US" sz="2900" dirty="0"/>
              <a:t>God’s Righteous Judgment (Romans 2) </a:t>
            </a:r>
          </a:p>
          <a:p>
            <a:r>
              <a:rPr lang="en-US" sz="2900" dirty="0"/>
              <a:t>Universality of Sin and Justification (Romans 3)</a:t>
            </a:r>
          </a:p>
          <a:p>
            <a:r>
              <a:rPr lang="en-US" sz="2900" dirty="0"/>
              <a:t>Righteousness Through Faith (Romans 4)</a:t>
            </a:r>
          </a:p>
          <a:p>
            <a:r>
              <a:rPr lang="en-US" sz="2900" dirty="0"/>
              <a:t>Peace and Hope Through Christ (Romans 5)</a:t>
            </a:r>
          </a:p>
          <a:p>
            <a:r>
              <a:rPr lang="en-US" sz="2900" dirty="0"/>
              <a:t>Life in the Spirit (Romans 6-8)</a:t>
            </a:r>
          </a:p>
          <a:p>
            <a:r>
              <a:rPr lang="en-US" sz="2900" dirty="0"/>
              <a:t>God’s Sovereign Plan for Israel (Romans 9-11) </a:t>
            </a:r>
          </a:p>
          <a:p>
            <a:r>
              <a:rPr lang="en-US" sz="2900" dirty="0"/>
              <a:t>Practical Christian Living (Romans 12-15) </a:t>
            </a:r>
          </a:p>
          <a:p>
            <a:r>
              <a:rPr lang="en-US" sz="2900" dirty="0"/>
              <a:t>Greetings and Final Instructions (Romans 16)</a:t>
            </a:r>
          </a:p>
        </p:txBody>
      </p:sp>
    </p:spTree>
    <p:extLst>
      <p:ext uri="{BB962C8B-B14F-4D97-AF65-F5344CB8AC3E}">
        <p14:creationId xmlns:p14="http://schemas.microsoft.com/office/powerpoint/2010/main" val="29724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732B-1114-54A7-007C-54CD64DF5F18}"/>
              </a:ext>
            </a:extLst>
          </p:cNvPr>
          <p:cNvSpPr>
            <a:spLocks noGrp="1"/>
          </p:cNvSpPr>
          <p:nvPr>
            <p:ph type="title"/>
          </p:nvPr>
        </p:nvSpPr>
        <p:spPr/>
        <p:txBody>
          <a:bodyPr/>
          <a:lstStyle/>
          <a:p>
            <a:r>
              <a:rPr lang="en-US" dirty="0"/>
              <a:t>1.  Love the Family </a:t>
            </a:r>
          </a:p>
        </p:txBody>
      </p:sp>
      <p:sp>
        <p:nvSpPr>
          <p:cNvPr id="3" name="Content Placeholder 2">
            <a:extLst>
              <a:ext uri="{FF2B5EF4-FFF2-40B4-BE49-F238E27FC236}">
                <a16:creationId xmlns:a16="http://schemas.microsoft.com/office/drawing/2014/main" id="{ED2B68D3-8E1C-3A2E-2BA0-87F1A74A4CDF}"/>
              </a:ext>
            </a:extLst>
          </p:cNvPr>
          <p:cNvSpPr>
            <a:spLocks noGrp="1"/>
          </p:cNvSpPr>
          <p:nvPr>
            <p:ph idx="1"/>
          </p:nvPr>
        </p:nvSpPr>
        <p:spPr/>
        <p:txBody>
          <a:bodyPr>
            <a:normAutofit/>
          </a:bodyPr>
          <a:lstStyle/>
          <a:p>
            <a:r>
              <a:rPr lang="en-US" sz="3600" dirty="0"/>
              <a:t>“Greet one another with a holy kiss” (16:16)</a:t>
            </a:r>
          </a:p>
          <a:p>
            <a:pPr lvl="1"/>
            <a:r>
              <a:rPr lang="en-US" sz="3200" dirty="0"/>
              <a:t>Also 1 Cor 16:20, 2 Cor 13:12, 1 Thess 5:26, and 1 Peter 5:14)</a:t>
            </a:r>
          </a:p>
        </p:txBody>
      </p:sp>
    </p:spTree>
    <p:extLst>
      <p:ext uri="{BB962C8B-B14F-4D97-AF65-F5344CB8AC3E}">
        <p14:creationId xmlns:p14="http://schemas.microsoft.com/office/powerpoint/2010/main" val="402592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group of people in different dresses&#10;&#10;AI-generated content may be incorrect.">
            <a:extLst>
              <a:ext uri="{FF2B5EF4-FFF2-40B4-BE49-F238E27FC236}">
                <a16:creationId xmlns:a16="http://schemas.microsoft.com/office/drawing/2014/main" id="{5D1CE02E-4A17-9732-DDBA-043C7436DB2A}"/>
              </a:ext>
            </a:extLst>
          </p:cNvPr>
          <p:cNvPicPr>
            <a:picLocks noChangeAspect="1"/>
          </p:cNvPicPr>
          <p:nvPr/>
        </p:nvPicPr>
        <p:blipFill>
          <a:blip r:embed="rId2"/>
          <a:srcRect r="5882"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8E9BD7C-803F-2824-3CC2-4B9323FE6C32}"/>
              </a:ext>
            </a:extLst>
          </p:cNvPr>
          <p:cNvSpPr>
            <a:spLocks noGrp="1"/>
          </p:cNvSpPr>
          <p:nvPr>
            <p:ph idx="1"/>
          </p:nvPr>
        </p:nvSpPr>
        <p:spPr>
          <a:xfrm>
            <a:off x="7671730" y="1037561"/>
            <a:ext cx="3995826" cy="4782878"/>
          </a:xfrm>
        </p:spPr>
        <p:txBody>
          <a:bodyPr>
            <a:normAutofit/>
          </a:bodyPr>
          <a:lstStyle/>
          <a:p>
            <a:pPr marL="0" indent="0">
              <a:buNone/>
            </a:pPr>
            <a:r>
              <a:rPr lang="en-US" sz="3600" dirty="0"/>
              <a:t>“Here are my mother and my brothers.  For whoever does the will of my Father in heaven is my brother and sister and mother” (12:49-50).   </a:t>
            </a:r>
            <a:endParaRPr lang="en-HK" sz="3600" dirty="0"/>
          </a:p>
          <a:p>
            <a:pPr marL="0" indent="0">
              <a:buNone/>
            </a:pPr>
            <a:endParaRPr lang="en-US" sz="3600" dirty="0"/>
          </a:p>
        </p:txBody>
      </p:sp>
    </p:spTree>
    <p:extLst>
      <p:ext uri="{BB962C8B-B14F-4D97-AF65-F5344CB8AC3E}">
        <p14:creationId xmlns:p14="http://schemas.microsoft.com/office/powerpoint/2010/main" val="293116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A8D5F-39C9-9D2C-B355-65122A1B0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21481-FA55-8580-A522-C8DF86B82691}"/>
              </a:ext>
            </a:extLst>
          </p:cNvPr>
          <p:cNvSpPr>
            <a:spLocks noGrp="1"/>
          </p:cNvSpPr>
          <p:nvPr>
            <p:ph type="title"/>
          </p:nvPr>
        </p:nvSpPr>
        <p:spPr/>
        <p:txBody>
          <a:bodyPr/>
          <a:lstStyle/>
          <a:p>
            <a:r>
              <a:rPr lang="en-US" dirty="0"/>
              <a:t>1.  Love the Family </a:t>
            </a:r>
          </a:p>
        </p:txBody>
      </p:sp>
      <p:sp>
        <p:nvSpPr>
          <p:cNvPr id="3" name="Content Placeholder 2">
            <a:extLst>
              <a:ext uri="{FF2B5EF4-FFF2-40B4-BE49-F238E27FC236}">
                <a16:creationId xmlns:a16="http://schemas.microsoft.com/office/drawing/2014/main" id="{30A8BDC1-F973-DEAC-0DF1-A2E50921BF92}"/>
              </a:ext>
            </a:extLst>
          </p:cNvPr>
          <p:cNvSpPr>
            <a:spLocks noGrp="1"/>
          </p:cNvSpPr>
          <p:nvPr>
            <p:ph idx="1"/>
          </p:nvPr>
        </p:nvSpPr>
        <p:spPr/>
        <p:txBody>
          <a:bodyPr>
            <a:normAutofit/>
          </a:bodyPr>
          <a:lstStyle/>
          <a:p>
            <a:r>
              <a:rPr lang="en-US" sz="3600" dirty="0"/>
              <a:t>“Greet one another with a holy kiss” (16:16).</a:t>
            </a:r>
          </a:p>
          <a:p>
            <a:r>
              <a:rPr lang="en-US" sz="3600" dirty="0"/>
              <a:t>“brothers and sisters” (v.14, 17).</a:t>
            </a:r>
          </a:p>
          <a:p>
            <a:r>
              <a:rPr lang="en-US" sz="3600" dirty="0"/>
              <a:t>“…who has been a mother to me too” (v.13). </a:t>
            </a:r>
          </a:p>
          <a:p>
            <a:r>
              <a:rPr lang="en-US" sz="3600" dirty="0"/>
              <a:t>Beloved (</a:t>
            </a:r>
            <a:r>
              <a:rPr lang="en-US" sz="3600" i="1" dirty="0" err="1"/>
              <a:t>agapetos</a:t>
            </a:r>
            <a:r>
              <a:rPr lang="en-US" sz="3600" dirty="0"/>
              <a:t>), 5, 8, 9, 12. </a:t>
            </a:r>
          </a:p>
          <a:p>
            <a:r>
              <a:rPr lang="en-US" sz="3600" dirty="0"/>
              <a:t>26 people named in this list</a:t>
            </a:r>
          </a:p>
          <a:p>
            <a:pPr lvl="1"/>
            <a:r>
              <a:rPr lang="en-US" sz="3200" dirty="0"/>
              <a:t>Imagine keeping track of them without the modern technology! </a:t>
            </a:r>
          </a:p>
          <a:p>
            <a:endParaRPr lang="en-US" sz="3600" dirty="0"/>
          </a:p>
          <a:p>
            <a:endParaRPr lang="en-US" sz="3600" dirty="0"/>
          </a:p>
        </p:txBody>
      </p:sp>
    </p:spTree>
    <p:extLst>
      <p:ext uri="{BB962C8B-B14F-4D97-AF65-F5344CB8AC3E}">
        <p14:creationId xmlns:p14="http://schemas.microsoft.com/office/powerpoint/2010/main" val="95363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CA811-3755-4386-F569-B0BF63DE5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B3CB4-2175-C232-F47E-251029F9A1FD}"/>
              </a:ext>
            </a:extLst>
          </p:cNvPr>
          <p:cNvSpPr>
            <a:spLocks noGrp="1"/>
          </p:cNvSpPr>
          <p:nvPr>
            <p:ph type="title"/>
          </p:nvPr>
        </p:nvSpPr>
        <p:spPr/>
        <p:txBody>
          <a:bodyPr/>
          <a:lstStyle/>
          <a:p>
            <a:r>
              <a:rPr lang="en-US" dirty="0"/>
              <a:t>2.  Honor One Another </a:t>
            </a:r>
          </a:p>
        </p:txBody>
      </p:sp>
      <p:sp>
        <p:nvSpPr>
          <p:cNvPr id="3" name="Content Placeholder 2">
            <a:extLst>
              <a:ext uri="{FF2B5EF4-FFF2-40B4-BE49-F238E27FC236}">
                <a16:creationId xmlns:a16="http://schemas.microsoft.com/office/drawing/2014/main" id="{DC32E72A-1459-79FD-EBB5-4804F16EE6CF}"/>
              </a:ext>
            </a:extLst>
          </p:cNvPr>
          <p:cNvSpPr>
            <a:spLocks noGrp="1"/>
          </p:cNvSpPr>
          <p:nvPr>
            <p:ph idx="1"/>
          </p:nvPr>
        </p:nvSpPr>
        <p:spPr/>
        <p:txBody>
          <a:bodyPr>
            <a:normAutofit/>
          </a:bodyPr>
          <a:lstStyle/>
          <a:p>
            <a:r>
              <a:rPr lang="en-US" sz="3600" dirty="0"/>
              <a:t>Phoebe (v.1-2)</a:t>
            </a:r>
          </a:p>
          <a:p>
            <a:r>
              <a:rPr lang="en-US" sz="3600" dirty="0"/>
              <a:t>Priscilla and Aquilla (v.3-4)</a:t>
            </a:r>
          </a:p>
          <a:p>
            <a:r>
              <a:rPr lang="en-US" sz="3600" dirty="0"/>
              <a:t>Mary (v.6)</a:t>
            </a:r>
          </a:p>
          <a:p>
            <a:r>
              <a:rPr lang="en-US" sz="3600" dirty="0"/>
              <a:t>Andronicus and Junia (v.7)</a:t>
            </a:r>
          </a:p>
          <a:p>
            <a:r>
              <a:rPr lang="en-US" sz="3600" dirty="0"/>
              <a:t>Apelles (v.10) </a:t>
            </a:r>
          </a:p>
        </p:txBody>
      </p:sp>
    </p:spTree>
    <p:extLst>
      <p:ext uri="{BB962C8B-B14F-4D97-AF65-F5344CB8AC3E}">
        <p14:creationId xmlns:p14="http://schemas.microsoft.com/office/powerpoint/2010/main" val="157345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running track with numbers on it&#10;&#10;AI-generated content may be incorrect.">
            <a:extLst>
              <a:ext uri="{FF2B5EF4-FFF2-40B4-BE49-F238E27FC236}">
                <a16:creationId xmlns:a16="http://schemas.microsoft.com/office/drawing/2014/main" id="{C31BAE92-103D-3A18-66DA-8FB2E8B28B30}"/>
              </a:ext>
            </a:extLst>
          </p:cNvPr>
          <p:cNvPicPr>
            <a:picLocks noGrp="1" noChangeAspect="1"/>
          </p:cNvPicPr>
          <p:nvPr>
            <p:ph idx="1"/>
          </p:nvPr>
        </p:nvPicPr>
        <p:blipFill>
          <a:blip r:embed="rId2">
            <a:alphaModFix amt="60000"/>
          </a:blip>
          <a:srcRect t="949" b="16695"/>
          <a:stretch>
            <a:fillRect/>
          </a:stretch>
        </p:blipFill>
        <p:spPr>
          <a:xfrm>
            <a:off x="180975" y="182880"/>
            <a:ext cx="11823637" cy="6499784"/>
          </a:xfrm>
          <a:prstGeom prst="rect">
            <a:avLst/>
          </a:prstGeom>
        </p:spPr>
      </p:pic>
      <p:sp>
        <p:nvSpPr>
          <p:cNvPr id="7" name="TextBox 6">
            <a:extLst>
              <a:ext uri="{FF2B5EF4-FFF2-40B4-BE49-F238E27FC236}">
                <a16:creationId xmlns:a16="http://schemas.microsoft.com/office/drawing/2014/main" id="{B9A6F604-70DB-7B07-B412-18B26C2006B8}"/>
              </a:ext>
            </a:extLst>
          </p:cNvPr>
          <p:cNvSpPr txBox="1"/>
          <p:nvPr/>
        </p:nvSpPr>
        <p:spPr>
          <a:xfrm>
            <a:off x="1016597" y="2134771"/>
            <a:ext cx="10165218" cy="2588458"/>
          </a:xfrm>
          <a:prstGeom prst="rect">
            <a:avLst/>
          </a:prstGeom>
        </p:spPr>
        <p:txBody>
          <a:bodyPr vert="horz" lIns="91440" tIns="45720" rIns="91440" bIns="45720" rtlCol="0">
            <a:normAutofit lnSpcReduction="10000"/>
          </a:bodyPr>
          <a:lstStyle/>
          <a:p>
            <a:pPr algn="ctr" defTabSz="914400">
              <a:lnSpc>
                <a:spcPct val="90000"/>
              </a:lnSpc>
              <a:spcAft>
                <a:spcPts val="600"/>
              </a:spcAft>
            </a:pPr>
            <a:r>
              <a:rPr lang="en-US" sz="4800" b="0" i="0" dirty="0">
                <a:solidFill>
                  <a:srgbClr val="FFFFFF"/>
                </a:solidFill>
                <a:effectLst/>
              </a:rPr>
              <a:t>Love one another with brotherly affection. </a:t>
            </a:r>
          </a:p>
          <a:p>
            <a:pPr algn="ctr" defTabSz="914400">
              <a:lnSpc>
                <a:spcPct val="90000"/>
              </a:lnSpc>
              <a:spcAft>
                <a:spcPts val="600"/>
              </a:spcAft>
            </a:pPr>
            <a:r>
              <a:rPr lang="en-US" sz="4800" b="0" i="0" dirty="0">
                <a:solidFill>
                  <a:srgbClr val="FFFFFF"/>
                </a:solidFill>
                <a:effectLst/>
              </a:rPr>
              <a:t>Outdo one another in showing honor.</a:t>
            </a:r>
          </a:p>
          <a:p>
            <a:pPr algn="ctr" defTabSz="914400">
              <a:lnSpc>
                <a:spcPct val="90000"/>
              </a:lnSpc>
              <a:spcAft>
                <a:spcPts val="600"/>
              </a:spcAft>
            </a:pPr>
            <a:r>
              <a:rPr lang="en-US" sz="2800" dirty="0">
                <a:solidFill>
                  <a:srgbClr val="FFFFFF"/>
                </a:solidFill>
              </a:rPr>
              <a:t>- Romans 12:10</a:t>
            </a:r>
          </a:p>
        </p:txBody>
      </p:sp>
    </p:spTree>
    <p:extLst>
      <p:ext uri="{BB962C8B-B14F-4D97-AF65-F5344CB8AC3E}">
        <p14:creationId xmlns:p14="http://schemas.microsoft.com/office/powerpoint/2010/main" val="17796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May be an image of 5 people, dais and text">
            <a:extLst>
              <a:ext uri="{FF2B5EF4-FFF2-40B4-BE49-F238E27FC236}">
                <a16:creationId xmlns:a16="http://schemas.microsoft.com/office/drawing/2014/main" id="{227A5A8C-9F7A-6931-65CC-B87264E33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1A5C6F2-5502-FFDA-C367-1B1AD10F31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0478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56ED4-1A7A-5771-6857-397F949F1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D4EBE-A301-0622-6047-B99B715FCB06}"/>
              </a:ext>
            </a:extLst>
          </p:cNvPr>
          <p:cNvSpPr>
            <a:spLocks noGrp="1"/>
          </p:cNvSpPr>
          <p:nvPr>
            <p:ph type="title"/>
          </p:nvPr>
        </p:nvSpPr>
        <p:spPr/>
        <p:txBody>
          <a:bodyPr/>
          <a:lstStyle/>
          <a:p>
            <a:r>
              <a:rPr lang="en-US" dirty="0"/>
              <a:t>2.  Honor One Another </a:t>
            </a:r>
          </a:p>
        </p:txBody>
      </p:sp>
      <p:sp>
        <p:nvSpPr>
          <p:cNvPr id="3" name="Content Placeholder 2">
            <a:extLst>
              <a:ext uri="{FF2B5EF4-FFF2-40B4-BE49-F238E27FC236}">
                <a16:creationId xmlns:a16="http://schemas.microsoft.com/office/drawing/2014/main" id="{F7E68348-DB56-997B-1FDE-75D50B8FDEE0}"/>
              </a:ext>
            </a:extLst>
          </p:cNvPr>
          <p:cNvSpPr>
            <a:spLocks noGrp="1"/>
          </p:cNvSpPr>
          <p:nvPr>
            <p:ph idx="1"/>
          </p:nvPr>
        </p:nvSpPr>
        <p:spPr/>
        <p:txBody>
          <a:bodyPr>
            <a:normAutofit/>
          </a:bodyPr>
          <a:lstStyle/>
          <a:p>
            <a:r>
              <a:rPr lang="en-US" sz="3600" dirty="0"/>
              <a:t>With words</a:t>
            </a:r>
          </a:p>
          <a:p>
            <a:r>
              <a:rPr lang="en-US" sz="3600" dirty="0"/>
              <a:t>Listening attentively</a:t>
            </a:r>
          </a:p>
          <a:p>
            <a:r>
              <a:rPr lang="en-US" sz="3600" dirty="0"/>
              <a:t>Serving</a:t>
            </a:r>
          </a:p>
          <a:p>
            <a:r>
              <a:rPr lang="en-US" sz="3600" dirty="0"/>
              <a:t>Recognizing the work big </a:t>
            </a:r>
            <a:r>
              <a:rPr lang="en-US" sz="3600"/>
              <a:t>and small</a:t>
            </a:r>
            <a:endParaRPr lang="en-US" sz="3600" dirty="0"/>
          </a:p>
          <a:p>
            <a:r>
              <a:rPr lang="en-US" sz="3600" dirty="0"/>
              <a:t>(Despite our differences!) </a:t>
            </a:r>
          </a:p>
        </p:txBody>
      </p:sp>
    </p:spTree>
    <p:extLst>
      <p:ext uri="{BB962C8B-B14F-4D97-AF65-F5344CB8AC3E}">
        <p14:creationId xmlns:p14="http://schemas.microsoft.com/office/powerpoint/2010/main" val="1488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George Whitefield: Zealous Evangelist of the 1st Great Awakening – The  Genevan Foundation">
            <a:extLst>
              <a:ext uri="{FF2B5EF4-FFF2-40B4-BE49-F238E27FC236}">
                <a16:creationId xmlns:a16="http://schemas.microsoft.com/office/drawing/2014/main" id="{36261ACE-E3FC-3FD4-643C-3C9C6DED61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6060"/>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30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293</Words>
  <Application>Microsoft Office PowerPoint</Application>
  <PresentationFormat>Widescreen</PresentationFormat>
  <Paragraphs>36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Partners in the Gospel</vt:lpstr>
      <vt:lpstr>1.  Love the Family </vt:lpstr>
      <vt:lpstr>PowerPoint Presentation</vt:lpstr>
      <vt:lpstr>1.  Love the Family </vt:lpstr>
      <vt:lpstr>2.  Honor One Another </vt:lpstr>
      <vt:lpstr>PowerPoint Presentation</vt:lpstr>
      <vt:lpstr>PowerPoint Presentation</vt:lpstr>
      <vt:lpstr>2.  Honor One Another </vt:lpstr>
      <vt:lpstr>PowerPoint Presentation</vt:lpstr>
      <vt:lpstr>3.  Live for God’s Glory</vt:lpstr>
      <vt:lpstr>3.  Live for God’s Glory </vt:lpstr>
      <vt:lpstr>3.  Live for God’s Glory </vt:lpstr>
      <vt:lpstr>Romans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in the Gospel</dc:title>
  <dc:creator>Heewoo Han</dc:creator>
  <cp:lastModifiedBy>Heewoo Han</cp:lastModifiedBy>
  <cp:revision>2</cp:revision>
  <dcterms:created xsi:type="dcterms:W3CDTF">2025-06-26T05:27:17Z</dcterms:created>
  <dcterms:modified xsi:type="dcterms:W3CDTF">2025-06-27T02:46:02Z</dcterms:modified>
</cp:coreProperties>
</file>