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8" r:id="rId4"/>
    <p:sldId id="259" r:id="rId5"/>
    <p:sldId id="260" r:id="rId6"/>
    <p:sldId id="261" r:id="rId7"/>
    <p:sldId id="262" r:id="rId8"/>
    <p:sldId id="264" r:id="rId9"/>
    <p:sldId id="263" r:id="rId10"/>
    <p:sldId id="265" r:id="rId11"/>
    <p:sldId id="266" r:id="rId12"/>
    <p:sldId id="267" r:id="rId13"/>
    <p:sldId id="268" r:id="rId14"/>
    <p:sldId id="270" r:id="rId15"/>
    <p:sldId id="269" r:id="rId16"/>
    <p:sldId id="271" r:id="rId17"/>
    <p:sldId id="272" r:id="rId18"/>
    <p:sldId id="273"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293"/>
    <p:restoredTop sz="94697"/>
  </p:normalViewPr>
  <p:slideViewPr>
    <p:cSldViewPr snapToGrid="0">
      <p:cViewPr>
        <p:scale>
          <a:sx n="68" d="100"/>
          <a:sy n="68" d="100"/>
        </p:scale>
        <p:origin x="720" y="2056"/>
      </p:cViewPr>
      <p:guideLst/>
    </p:cSldViewPr>
  </p:slideViewPr>
  <p:outlineViewPr>
    <p:cViewPr>
      <p:scale>
        <a:sx n="33" d="100"/>
        <a:sy n="33" d="100"/>
      </p:scale>
      <p:origin x="0" y="-386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4BE3365F-90BC-CE49-8320-5DF47F07293D}" type="datetimeFigureOut">
              <a:rPr lang="en-US" smtClean="0"/>
              <a:t>11/12/22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136F3C-7975-014A-822F-6C90A51902C1}" type="slidenum">
              <a:rPr lang="en-US" smtClean="0"/>
              <a:t>‹#›</a:t>
            </a:fld>
            <a:endParaRPr lang="en-US"/>
          </a:p>
        </p:txBody>
      </p:sp>
    </p:spTree>
    <p:extLst>
      <p:ext uri="{BB962C8B-B14F-4D97-AF65-F5344CB8AC3E}">
        <p14:creationId xmlns:p14="http://schemas.microsoft.com/office/powerpoint/2010/main" val="3182687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BE3365F-90BC-CE49-8320-5DF47F07293D}" type="datetimeFigureOut">
              <a:rPr lang="en-US" smtClean="0"/>
              <a:t>11/12/22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136F3C-7975-014A-822F-6C90A51902C1}" type="slidenum">
              <a:rPr lang="en-US" smtClean="0"/>
              <a:t>‹#›</a:t>
            </a:fld>
            <a:endParaRPr lang="en-US"/>
          </a:p>
        </p:txBody>
      </p:sp>
    </p:spTree>
    <p:extLst>
      <p:ext uri="{BB962C8B-B14F-4D97-AF65-F5344CB8AC3E}">
        <p14:creationId xmlns:p14="http://schemas.microsoft.com/office/powerpoint/2010/main" val="2231522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BE3365F-90BC-CE49-8320-5DF47F07293D}" type="datetimeFigureOut">
              <a:rPr lang="en-US" smtClean="0"/>
              <a:t>11/12/22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136F3C-7975-014A-822F-6C90A51902C1}" type="slidenum">
              <a:rPr lang="en-US" smtClean="0"/>
              <a:t>‹#›</a:t>
            </a:fld>
            <a:endParaRPr lang="en-US"/>
          </a:p>
        </p:txBody>
      </p:sp>
    </p:spTree>
    <p:extLst>
      <p:ext uri="{BB962C8B-B14F-4D97-AF65-F5344CB8AC3E}">
        <p14:creationId xmlns:p14="http://schemas.microsoft.com/office/powerpoint/2010/main" val="1373040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BE3365F-90BC-CE49-8320-5DF47F07293D}" type="datetimeFigureOut">
              <a:rPr lang="en-US" smtClean="0"/>
              <a:t>11/12/22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136F3C-7975-014A-822F-6C90A51902C1}" type="slidenum">
              <a:rPr lang="en-US" smtClean="0"/>
              <a:t>‹#›</a:t>
            </a:fld>
            <a:endParaRPr lang="en-US"/>
          </a:p>
        </p:txBody>
      </p:sp>
    </p:spTree>
    <p:extLst>
      <p:ext uri="{BB962C8B-B14F-4D97-AF65-F5344CB8AC3E}">
        <p14:creationId xmlns:p14="http://schemas.microsoft.com/office/powerpoint/2010/main" val="14384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4BE3365F-90BC-CE49-8320-5DF47F07293D}" type="datetimeFigureOut">
              <a:rPr lang="en-US" smtClean="0"/>
              <a:t>11/12/22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136F3C-7975-014A-822F-6C90A51902C1}" type="slidenum">
              <a:rPr lang="en-US" smtClean="0"/>
              <a:t>‹#›</a:t>
            </a:fld>
            <a:endParaRPr lang="en-US"/>
          </a:p>
        </p:txBody>
      </p:sp>
    </p:spTree>
    <p:extLst>
      <p:ext uri="{BB962C8B-B14F-4D97-AF65-F5344CB8AC3E}">
        <p14:creationId xmlns:p14="http://schemas.microsoft.com/office/powerpoint/2010/main" val="108041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4BE3365F-90BC-CE49-8320-5DF47F07293D}" type="datetimeFigureOut">
              <a:rPr lang="en-US" smtClean="0"/>
              <a:t>11/12/22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136F3C-7975-014A-822F-6C90A51902C1}" type="slidenum">
              <a:rPr lang="en-US" smtClean="0"/>
              <a:t>‹#›</a:t>
            </a:fld>
            <a:endParaRPr lang="en-US"/>
          </a:p>
        </p:txBody>
      </p:sp>
    </p:spTree>
    <p:extLst>
      <p:ext uri="{BB962C8B-B14F-4D97-AF65-F5344CB8AC3E}">
        <p14:creationId xmlns:p14="http://schemas.microsoft.com/office/powerpoint/2010/main" val="2539545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4BE3365F-90BC-CE49-8320-5DF47F07293D}" type="datetimeFigureOut">
              <a:rPr lang="en-US" smtClean="0"/>
              <a:t>11/12/22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136F3C-7975-014A-822F-6C90A51902C1}" type="slidenum">
              <a:rPr lang="en-US" smtClean="0"/>
              <a:t>‹#›</a:t>
            </a:fld>
            <a:endParaRPr lang="en-US"/>
          </a:p>
        </p:txBody>
      </p:sp>
    </p:spTree>
    <p:extLst>
      <p:ext uri="{BB962C8B-B14F-4D97-AF65-F5344CB8AC3E}">
        <p14:creationId xmlns:p14="http://schemas.microsoft.com/office/powerpoint/2010/main" val="137896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4BE3365F-90BC-CE49-8320-5DF47F07293D}" type="datetimeFigureOut">
              <a:rPr lang="en-US" smtClean="0"/>
              <a:t>11/12/22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136F3C-7975-014A-822F-6C90A51902C1}" type="slidenum">
              <a:rPr lang="en-US" smtClean="0"/>
              <a:t>‹#›</a:t>
            </a:fld>
            <a:endParaRPr lang="en-US"/>
          </a:p>
        </p:txBody>
      </p:sp>
    </p:spTree>
    <p:extLst>
      <p:ext uri="{BB962C8B-B14F-4D97-AF65-F5344CB8AC3E}">
        <p14:creationId xmlns:p14="http://schemas.microsoft.com/office/powerpoint/2010/main" val="2135787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E3365F-90BC-CE49-8320-5DF47F07293D}" type="datetimeFigureOut">
              <a:rPr lang="en-US" smtClean="0"/>
              <a:t>11/12/22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136F3C-7975-014A-822F-6C90A51902C1}" type="slidenum">
              <a:rPr lang="en-US" smtClean="0"/>
              <a:t>‹#›</a:t>
            </a:fld>
            <a:endParaRPr lang="en-US"/>
          </a:p>
        </p:txBody>
      </p:sp>
    </p:spTree>
    <p:extLst>
      <p:ext uri="{BB962C8B-B14F-4D97-AF65-F5344CB8AC3E}">
        <p14:creationId xmlns:p14="http://schemas.microsoft.com/office/powerpoint/2010/main" val="697412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4BE3365F-90BC-CE49-8320-5DF47F07293D}" type="datetimeFigureOut">
              <a:rPr lang="en-US" smtClean="0"/>
              <a:t>11/12/22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136F3C-7975-014A-822F-6C90A51902C1}" type="slidenum">
              <a:rPr lang="en-US" smtClean="0"/>
              <a:t>‹#›</a:t>
            </a:fld>
            <a:endParaRPr lang="en-US"/>
          </a:p>
        </p:txBody>
      </p:sp>
    </p:spTree>
    <p:extLst>
      <p:ext uri="{BB962C8B-B14F-4D97-AF65-F5344CB8AC3E}">
        <p14:creationId xmlns:p14="http://schemas.microsoft.com/office/powerpoint/2010/main" val="1406472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4BE3365F-90BC-CE49-8320-5DF47F07293D}" type="datetimeFigureOut">
              <a:rPr lang="en-US" smtClean="0"/>
              <a:t>11/12/22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136F3C-7975-014A-822F-6C90A51902C1}" type="slidenum">
              <a:rPr lang="en-US" smtClean="0"/>
              <a:t>‹#›</a:t>
            </a:fld>
            <a:endParaRPr lang="en-US"/>
          </a:p>
        </p:txBody>
      </p:sp>
    </p:spTree>
    <p:extLst>
      <p:ext uri="{BB962C8B-B14F-4D97-AF65-F5344CB8AC3E}">
        <p14:creationId xmlns:p14="http://schemas.microsoft.com/office/powerpoint/2010/main" val="969359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E3365F-90BC-CE49-8320-5DF47F07293D}" type="datetimeFigureOut">
              <a:rPr lang="en-US" smtClean="0"/>
              <a:t>11/12/22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136F3C-7975-014A-822F-6C90A51902C1}" type="slidenum">
              <a:rPr lang="en-US" smtClean="0"/>
              <a:t>‹#›</a:t>
            </a:fld>
            <a:endParaRPr lang="en-US"/>
          </a:p>
        </p:txBody>
      </p:sp>
    </p:spTree>
    <p:extLst>
      <p:ext uri="{BB962C8B-B14F-4D97-AF65-F5344CB8AC3E}">
        <p14:creationId xmlns:p14="http://schemas.microsoft.com/office/powerpoint/2010/main" val="226556510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C10CD-A0D3-6488-7CBF-3CD2D5D9C7A5}"/>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2901667B-B401-8139-2190-579F5C22393A}"/>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6373272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3" name="Rectangle 3082">
            <a:extLst>
              <a:ext uri="{FF2B5EF4-FFF2-40B4-BE49-F238E27FC236}">
                <a16:creationId xmlns:a16="http://schemas.microsoft.com/office/drawing/2014/main" id="{D2B82E2D-5822-450E-85CC-AE5EDD01EC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076" name="Picture 4" descr="Spiritual Disciplines for the Christian Life">
            <a:extLst>
              <a:ext uri="{FF2B5EF4-FFF2-40B4-BE49-F238E27FC236}">
                <a16:creationId xmlns:a16="http://schemas.microsoft.com/office/drawing/2014/main" id="{D0402454-97BB-671E-14C4-3E64B12FB9C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505" r="5392"/>
          <a:stretch/>
        </p:blipFill>
        <p:spPr bwMode="auto">
          <a:xfrm>
            <a:off x="2" y="10"/>
            <a:ext cx="4063593" cy="685799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Enjoying God: Experience the power and love of God in everyday life:  Amazon.co.uk: Tim Chester: 9781784982812: Books">
            <a:extLst>
              <a:ext uri="{FF2B5EF4-FFF2-40B4-BE49-F238E27FC236}">
                <a16:creationId xmlns:a16="http://schemas.microsoft.com/office/drawing/2014/main" id="{45DAA2FA-206F-3169-943E-013A61DDAB0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44" r="2951"/>
          <a:stretch/>
        </p:blipFill>
        <p:spPr bwMode="auto">
          <a:xfrm>
            <a:off x="4064204" y="10"/>
            <a:ext cx="4063593" cy="685799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Disciplines of a Godly Woman">
            <a:extLst>
              <a:ext uri="{FF2B5EF4-FFF2-40B4-BE49-F238E27FC236}">
                <a16:creationId xmlns:a16="http://schemas.microsoft.com/office/drawing/2014/main" id="{CEAD4A33-E9C5-345D-291B-F625F862545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764" r="5467"/>
          <a:stretch/>
        </p:blipFill>
        <p:spPr bwMode="auto">
          <a:xfrm>
            <a:off x="8128407" y="10"/>
            <a:ext cx="4063593"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82729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F8A37-DB54-720E-7800-62220E7729A0}"/>
              </a:ext>
            </a:extLst>
          </p:cNvPr>
          <p:cNvSpPr>
            <a:spLocks noGrp="1"/>
          </p:cNvSpPr>
          <p:nvPr>
            <p:ph type="title"/>
          </p:nvPr>
        </p:nvSpPr>
        <p:spPr/>
        <p:txBody>
          <a:bodyPr/>
          <a:lstStyle/>
          <a:p>
            <a:r>
              <a:rPr lang="en-US" dirty="0"/>
              <a:t>2.  Model Godly Living (v.7-9)</a:t>
            </a:r>
          </a:p>
        </p:txBody>
      </p:sp>
      <p:sp>
        <p:nvSpPr>
          <p:cNvPr id="3" name="Content Placeholder 2">
            <a:extLst>
              <a:ext uri="{FF2B5EF4-FFF2-40B4-BE49-F238E27FC236}">
                <a16:creationId xmlns:a16="http://schemas.microsoft.com/office/drawing/2014/main" id="{26ACF04E-8BB6-58ED-FF9A-03EF16390642}"/>
              </a:ext>
            </a:extLst>
          </p:cNvPr>
          <p:cNvSpPr>
            <a:spLocks noGrp="1"/>
          </p:cNvSpPr>
          <p:nvPr>
            <p:ph idx="1"/>
          </p:nvPr>
        </p:nvSpPr>
        <p:spPr/>
        <p:txBody>
          <a:bodyPr>
            <a:normAutofit/>
          </a:bodyPr>
          <a:lstStyle/>
          <a:p>
            <a:pPr marL="0" indent="0">
              <a:buNone/>
            </a:pPr>
            <a:r>
              <a:rPr lang="en-HK" sz="3600" b="1" i="0" baseline="30000" dirty="0">
                <a:effectLst/>
                <a:latin typeface="Calibri" panose="020F0502020204030204" pitchFamily="34" charset="0"/>
                <a:cs typeface="Calibri" panose="020F0502020204030204" pitchFamily="34" charset="0"/>
              </a:rPr>
              <a:t>7 </a:t>
            </a:r>
            <a:r>
              <a:rPr lang="en-HK" sz="3600" b="0" i="0" dirty="0">
                <a:effectLst/>
                <a:latin typeface="Calibri" panose="020F0502020204030204" pitchFamily="34" charset="0"/>
                <a:cs typeface="Calibri" panose="020F0502020204030204" pitchFamily="34" charset="0"/>
              </a:rPr>
              <a:t>Have nothing to do with godless myths and old wives’ tales; rather, </a:t>
            </a:r>
            <a:r>
              <a:rPr lang="en-HK" sz="3600" b="0" i="0" dirty="0">
                <a:solidFill>
                  <a:srgbClr val="FFC000"/>
                </a:solidFill>
                <a:effectLst/>
                <a:latin typeface="Calibri" panose="020F0502020204030204" pitchFamily="34" charset="0"/>
                <a:cs typeface="Calibri" panose="020F0502020204030204" pitchFamily="34" charset="0"/>
              </a:rPr>
              <a:t>train yourself to be godly</a:t>
            </a:r>
            <a:r>
              <a:rPr lang="en-HK" sz="3600" b="0" i="0" dirty="0">
                <a:effectLst/>
                <a:latin typeface="Calibri" panose="020F0502020204030204" pitchFamily="34" charset="0"/>
                <a:cs typeface="Calibri" panose="020F0502020204030204" pitchFamily="34" charset="0"/>
              </a:rPr>
              <a:t>. </a:t>
            </a:r>
            <a:r>
              <a:rPr lang="en-HK" sz="3600" b="1" i="0" baseline="30000" dirty="0">
                <a:effectLst/>
                <a:latin typeface="Calibri" panose="020F0502020204030204" pitchFamily="34" charset="0"/>
                <a:cs typeface="Calibri" panose="020F0502020204030204" pitchFamily="34" charset="0"/>
              </a:rPr>
              <a:t>8 </a:t>
            </a:r>
            <a:r>
              <a:rPr lang="en-HK" sz="3600" b="0" i="0" dirty="0">
                <a:effectLst/>
                <a:latin typeface="Calibri" panose="020F0502020204030204" pitchFamily="34" charset="0"/>
                <a:cs typeface="Calibri" panose="020F0502020204030204" pitchFamily="34" charset="0"/>
              </a:rPr>
              <a:t>For physical training is of some value, but godliness has value for all things, holding promise for both the present life and the life to come. </a:t>
            </a:r>
            <a:r>
              <a:rPr lang="en-HK" sz="3600" b="1" i="0" baseline="30000" dirty="0">
                <a:effectLst/>
                <a:latin typeface="Calibri" panose="020F0502020204030204" pitchFamily="34" charset="0"/>
                <a:cs typeface="Calibri" panose="020F0502020204030204" pitchFamily="34" charset="0"/>
              </a:rPr>
              <a:t>9 </a:t>
            </a:r>
            <a:r>
              <a:rPr lang="en-HK" sz="3600" b="0" i="0" dirty="0">
                <a:solidFill>
                  <a:srgbClr val="FFC000"/>
                </a:solidFill>
                <a:effectLst/>
                <a:latin typeface="Calibri" panose="020F0502020204030204" pitchFamily="34" charset="0"/>
                <a:cs typeface="Calibri" panose="020F0502020204030204" pitchFamily="34" charset="0"/>
              </a:rPr>
              <a:t>This is a trustworthy saying </a:t>
            </a:r>
            <a:r>
              <a:rPr lang="en-HK" sz="3600" b="0" i="0" dirty="0">
                <a:effectLst/>
                <a:latin typeface="Calibri" panose="020F0502020204030204" pitchFamily="34" charset="0"/>
                <a:cs typeface="Calibri" panose="020F0502020204030204" pitchFamily="34" charset="0"/>
              </a:rPr>
              <a:t>that deserves full acceptance. </a:t>
            </a:r>
            <a:endParaRPr lang="en-US" sz="3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854685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F8A37-DB54-720E-7800-62220E7729A0}"/>
              </a:ext>
            </a:extLst>
          </p:cNvPr>
          <p:cNvSpPr>
            <a:spLocks noGrp="1"/>
          </p:cNvSpPr>
          <p:nvPr>
            <p:ph type="title"/>
          </p:nvPr>
        </p:nvSpPr>
        <p:spPr/>
        <p:txBody>
          <a:bodyPr/>
          <a:lstStyle/>
          <a:p>
            <a:r>
              <a:rPr lang="en-US" dirty="0"/>
              <a:t>3.  Persevere in the Works (v.10-16)</a:t>
            </a:r>
          </a:p>
        </p:txBody>
      </p:sp>
      <p:sp>
        <p:nvSpPr>
          <p:cNvPr id="3" name="Content Placeholder 2">
            <a:extLst>
              <a:ext uri="{FF2B5EF4-FFF2-40B4-BE49-F238E27FC236}">
                <a16:creationId xmlns:a16="http://schemas.microsoft.com/office/drawing/2014/main" id="{26ACF04E-8BB6-58ED-FF9A-03EF16390642}"/>
              </a:ext>
            </a:extLst>
          </p:cNvPr>
          <p:cNvSpPr>
            <a:spLocks noGrp="1"/>
          </p:cNvSpPr>
          <p:nvPr>
            <p:ph idx="1"/>
          </p:nvPr>
        </p:nvSpPr>
        <p:spPr/>
        <p:txBody>
          <a:bodyPr>
            <a:normAutofit/>
          </a:bodyPr>
          <a:lstStyle/>
          <a:p>
            <a:pPr marL="0" indent="0">
              <a:buNone/>
            </a:pPr>
            <a:r>
              <a:rPr lang="en-HK" sz="3600" b="1" i="0" baseline="30000" dirty="0">
                <a:effectLst/>
                <a:latin typeface="Calibri" panose="020F0502020204030204" pitchFamily="34" charset="0"/>
                <a:cs typeface="Calibri" panose="020F0502020204030204" pitchFamily="34" charset="0"/>
              </a:rPr>
              <a:t>10 </a:t>
            </a:r>
            <a:r>
              <a:rPr lang="en-HK" sz="3600" b="0" i="0" dirty="0">
                <a:effectLst/>
                <a:latin typeface="Calibri" panose="020F0502020204030204" pitchFamily="34" charset="0"/>
                <a:cs typeface="Calibri" panose="020F0502020204030204" pitchFamily="34" charset="0"/>
              </a:rPr>
              <a:t>That is why we </a:t>
            </a:r>
            <a:r>
              <a:rPr lang="en-HK" sz="3600" b="0" i="0" dirty="0" err="1">
                <a:effectLst/>
                <a:latin typeface="Calibri" panose="020F0502020204030204" pitchFamily="34" charset="0"/>
                <a:cs typeface="Calibri" panose="020F0502020204030204" pitchFamily="34" charset="0"/>
              </a:rPr>
              <a:t>labor</a:t>
            </a:r>
            <a:r>
              <a:rPr lang="en-HK" sz="3600" b="0" i="0" dirty="0">
                <a:effectLst/>
                <a:latin typeface="Calibri" panose="020F0502020204030204" pitchFamily="34" charset="0"/>
                <a:cs typeface="Calibri" panose="020F0502020204030204" pitchFamily="34" charset="0"/>
              </a:rPr>
              <a:t> and strive, because we have put our hope in the living God, who is the </a:t>
            </a:r>
            <a:r>
              <a:rPr lang="en-HK" sz="3600" b="0" i="0" dirty="0" err="1">
                <a:effectLst/>
                <a:latin typeface="Calibri" panose="020F0502020204030204" pitchFamily="34" charset="0"/>
                <a:cs typeface="Calibri" panose="020F0502020204030204" pitchFamily="34" charset="0"/>
              </a:rPr>
              <a:t>Savior</a:t>
            </a:r>
            <a:r>
              <a:rPr lang="en-HK" sz="3600" b="0" i="0" dirty="0">
                <a:effectLst/>
                <a:latin typeface="Calibri" panose="020F0502020204030204" pitchFamily="34" charset="0"/>
                <a:cs typeface="Calibri" panose="020F0502020204030204" pitchFamily="34" charset="0"/>
              </a:rPr>
              <a:t> of all people, and especially of those who believe.</a:t>
            </a: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169342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F8A37-DB54-720E-7800-62220E7729A0}"/>
              </a:ext>
            </a:extLst>
          </p:cNvPr>
          <p:cNvSpPr>
            <a:spLocks noGrp="1"/>
          </p:cNvSpPr>
          <p:nvPr>
            <p:ph type="title"/>
          </p:nvPr>
        </p:nvSpPr>
        <p:spPr/>
        <p:txBody>
          <a:bodyPr/>
          <a:lstStyle/>
          <a:p>
            <a:r>
              <a:rPr lang="en-US" dirty="0"/>
              <a:t>3.  Persevere in the Works (v.10-16)</a:t>
            </a:r>
          </a:p>
        </p:txBody>
      </p:sp>
      <p:sp>
        <p:nvSpPr>
          <p:cNvPr id="3" name="Content Placeholder 2">
            <a:extLst>
              <a:ext uri="{FF2B5EF4-FFF2-40B4-BE49-F238E27FC236}">
                <a16:creationId xmlns:a16="http://schemas.microsoft.com/office/drawing/2014/main" id="{26ACF04E-8BB6-58ED-FF9A-03EF16390642}"/>
              </a:ext>
            </a:extLst>
          </p:cNvPr>
          <p:cNvSpPr>
            <a:spLocks noGrp="1"/>
          </p:cNvSpPr>
          <p:nvPr>
            <p:ph idx="1"/>
          </p:nvPr>
        </p:nvSpPr>
        <p:spPr/>
        <p:txBody>
          <a:bodyPr>
            <a:normAutofit/>
          </a:bodyPr>
          <a:lstStyle/>
          <a:p>
            <a:pPr marL="0" indent="0">
              <a:buNone/>
            </a:pPr>
            <a:r>
              <a:rPr lang="en-HK" sz="3600" b="1" i="0" baseline="30000" dirty="0">
                <a:effectLst/>
                <a:latin typeface="Calibri" panose="020F0502020204030204" pitchFamily="34" charset="0"/>
                <a:cs typeface="Calibri" panose="020F0502020204030204" pitchFamily="34" charset="0"/>
              </a:rPr>
              <a:t>11 </a:t>
            </a:r>
            <a:r>
              <a:rPr lang="en-HK" sz="3600" b="0" i="0" dirty="0">
                <a:effectLst/>
                <a:latin typeface="Calibri" panose="020F0502020204030204" pitchFamily="34" charset="0"/>
                <a:cs typeface="Calibri" panose="020F0502020204030204" pitchFamily="34" charset="0"/>
              </a:rPr>
              <a:t>Command and teach these things. </a:t>
            </a:r>
            <a:r>
              <a:rPr lang="en-HK" sz="3600" b="1" i="0" baseline="30000" dirty="0">
                <a:effectLst/>
                <a:latin typeface="Calibri" panose="020F0502020204030204" pitchFamily="34" charset="0"/>
                <a:cs typeface="Calibri" panose="020F0502020204030204" pitchFamily="34" charset="0"/>
              </a:rPr>
              <a:t>12 </a:t>
            </a:r>
            <a:r>
              <a:rPr lang="en-HK" sz="3600" b="0" i="0" dirty="0">
                <a:effectLst/>
                <a:latin typeface="Calibri" panose="020F0502020204030204" pitchFamily="34" charset="0"/>
                <a:cs typeface="Calibri" panose="020F0502020204030204" pitchFamily="34" charset="0"/>
              </a:rPr>
              <a:t>Don’t let anyone look down on you because you are young, but set an example for the believers in speech, in conduct, in love, in faith and in purity. </a:t>
            </a:r>
            <a:r>
              <a:rPr lang="en-HK" sz="3600" b="1" i="0" baseline="30000" dirty="0">
                <a:effectLst/>
                <a:latin typeface="Calibri" panose="020F0502020204030204" pitchFamily="34" charset="0"/>
                <a:cs typeface="Calibri" panose="020F0502020204030204" pitchFamily="34" charset="0"/>
              </a:rPr>
              <a:t>13 </a:t>
            </a:r>
            <a:r>
              <a:rPr lang="en-HK" sz="3600" b="0" i="0" dirty="0">
                <a:effectLst/>
                <a:latin typeface="Calibri" panose="020F0502020204030204" pitchFamily="34" charset="0"/>
                <a:cs typeface="Calibri" panose="020F0502020204030204" pitchFamily="34" charset="0"/>
              </a:rPr>
              <a:t>Until I come, devote yourself to the public reading of Scripture, to preaching and to teaching. </a:t>
            </a:r>
            <a:r>
              <a:rPr lang="en-HK" sz="3600" b="1" i="0" baseline="30000" dirty="0">
                <a:effectLst/>
                <a:latin typeface="Calibri" panose="020F0502020204030204" pitchFamily="34" charset="0"/>
                <a:cs typeface="Calibri" panose="020F0502020204030204" pitchFamily="34" charset="0"/>
              </a:rPr>
              <a:t>14 </a:t>
            </a:r>
            <a:r>
              <a:rPr lang="en-HK" sz="3600" b="0" i="0" dirty="0">
                <a:effectLst/>
                <a:latin typeface="Calibri" panose="020F0502020204030204" pitchFamily="34" charset="0"/>
                <a:cs typeface="Calibri" panose="020F0502020204030204" pitchFamily="34" charset="0"/>
              </a:rPr>
              <a:t>Do not neglect your gift, which was given you through prophecy when the body of elders laid their hands on you.</a:t>
            </a:r>
            <a:endParaRPr lang="en-US" sz="3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200424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F8A37-DB54-720E-7800-62220E7729A0}"/>
              </a:ext>
            </a:extLst>
          </p:cNvPr>
          <p:cNvSpPr>
            <a:spLocks noGrp="1"/>
          </p:cNvSpPr>
          <p:nvPr>
            <p:ph type="title"/>
          </p:nvPr>
        </p:nvSpPr>
        <p:spPr/>
        <p:txBody>
          <a:bodyPr/>
          <a:lstStyle/>
          <a:p>
            <a:r>
              <a:rPr lang="en-US" dirty="0"/>
              <a:t>3.  Persevere in the Works (v.10-16)</a:t>
            </a:r>
          </a:p>
        </p:txBody>
      </p:sp>
      <p:sp>
        <p:nvSpPr>
          <p:cNvPr id="3" name="Content Placeholder 2">
            <a:extLst>
              <a:ext uri="{FF2B5EF4-FFF2-40B4-BE49-F238E27FC236}">
                <a16:creationId xmlns:a16="http://schemas.microsoft.com/office/drawing/2014/main" id="{26ACF04E-8BB6-58ED-FF9A-03EF16390642}"/>
              </a:ext>
            </a:extLst>
          </p:cNvPr>
          <p:cNvSpPr>
            <a:spLocks noGrp="1"/>
          </p:cNvSpPr>
          <p:nvPr>
            <p:ph idx="1"/>
          </p:nvPr>
        </p:nvSpPr>
        <p:spPr/>
        <p:txBody>
          <a:bodyPr>
            <a:normAutofit/>
          </a:bodyPr>
          <a:lstStyle/>
          <a:p>
            <a:pPr marL="0" indent="0">
              <a:buNone/>
            </a:pPr>
            <a:r>
              <a:rPr lang="en-HK" sz="3200" b="1" i="0" baseline="30000" dirty="0">
                <a:effectLst/>
                <a:latin typeface="Calibri" panose="020F0502020204030204" pitchFamily="34" charset="0"/>
                <a:cs typeface="Calibri" panose="020F0502020204030204" pitchFamily="34" charset="0"/>
              </a:rPr>
              <a:t>2 </a:t>
            </a:r>
            <a:r>
              <a:rPr lang="en-HK" sz="3200" b="0" i="0" dirty="0">
                <a:effectLst/>
                <a:latin typeface="Calibri" panose="020F0502020204030204" pitchFamily="34" charset="0"/>
                <a:cs typeface="Calibri" panose="020F0502020204030204" pitchFamily="34" charset="0"/>
              </a:rPr>
              <a:t>So on the first day of the seventh month Ezra the priest brought the Law before the assembly, which was made up of men and women and all who were able to understand. </a:t>
            </a:r>
            <a:r>
              <a:rPr lang="en-HK" sz="3200" b="1" i="0" baseline="30000" dirty="0">
                <a:solidFill>
                  <a:srgbClr val="FFC000"/>
                </a:solidFill>
                <a:effectLst/>
                <a:latin typeface="Calibri" panose="020F0502020204030204" pitchFamily="34" charset="0"/>
                <a:cs typeface="Calibri" panose="020F0502020204030204" pitchFamily="34" charset="0"/>
              </a:rPr>
              <a:t>3 </a:t>
            </a:r>
            <a:r>
              <a:rPr lang="en-HK" sz="3200" b="0" i="0" dirty="0">
                <a:solidFill>
                  <a:srgbClr val="FFC000"/>
                </a:solidFill>
                <a:effectLst/>
                <a:latin typeface="Calibri" panose="020F0502020204030204" pitchFamily="34" charset="0"/>
                <a:cs typeface="Calibri" panose="020F0502020204030204" pitchFamily="34" charset="0"/>
              </a:rPr>
              <a:t>He read it aloud from daybreak till noon</a:t>
            </a:r>
            <a:r>
              <a:rPr lang="en-HK" sz="3200" b="0" i="0" dirty="0">
                <a:effectLst/>
                <a:latin typeface="Calibri" panose="020F0502020204030204" pitchFamily="34" charset="0"/>
                <a:cs typeface="Calibri" panose="020F0502020204030204" pitchFamily="34" charset="0"/>
              </a:rPr>
              <a:t> as he faced the square before the Water Gate in the presence of the men, women and others who could understand. </a:t>
            </a:r>
            <a:r>
              <a:rPr lang="en-HK" sz="3200" b="0" i="0" dirty="0">
                <a:solidFill>
                  <a:srgbClr val="FFC000"/>
                </a:solidFill>
                <a:effectLst/>
                <a:latin typeface="Calibri" panose="020F0502020204030204" pitchFamily="34" charset="0"/>
                <a:cs typeface="Calibri" panose="020F0502020204030204" pitchFamily="34" charset="0"/>
              </a:rPr>
              <a:t>And all the people listened attentively to the Book of the Law.  </a:t>
            </a:r>
          </a:p>
          <a:p>
            <a:pPr marL="0" indent="0">
              <a:buNone/>
            </a:pPr>
            <a:r>
              <a:rPr lang="en-HK" sz="3200" dirty="0">
                <a:latin typeface="Calibri" panose="020F0502020204030204" pitchFamily="34" charset="0"/>
                <a:cs typeface="Calibri" panose="020F0502020204030204" pitchFamily="34" charset="0"/>
              </a:rPr>
              <a:t>- Nehemiah 8:2-3</a:t>
            </a: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672994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F8A37-DB54-720E-7800-62220E7729A0}"/>
              </a:ext>
            </a:extLst>
          </p:cNvPr>
          <p:cNvSpPr>
            <a:spLocks noGrp="1"/>
          </p:cNvSpPr>
          <p:nvPr>
            <p:ph type="title"/>
          </p:nvPr>
        </p:nvSpPr>
        <p:spPr/>
        <p:txBody>
          <a:bodyPr/>
          <a:lstStyle/>
          <a:p>
            <a:r>
              <a:rPr lang="en-US" dirty="0"/>
              <a:t>3.  Persevere in the Works (v.10-16)</a:t>
            </a:r>
          </a:p>
        </p:txBody>
      </p:sp>
      <p:sp>
        <p:nvSpPr>
          <p:cNvPr id="3" name="Content Placeholder 2">
            <a:extLst>
              <a:ext uri="{FF2B5EF4-FFF2-40B4-BE49-F238E27FC236}">
                <a16:creationId xmlns:a16="http://schemas.microsoft.com/office/drawing/2014/main" id="{26ACF04E-8BB6-58ED-FF9A-03EF16390642}"/>
              </a:ext>
            </a:extLst>
          </p:cNvPr>
          <p:cNvSpPr>
            <a:spLocks noGrp="1"/>
          </p:cNvSpPr>
          <p:nvPr>
            <p:ph idx="1"/>
          </p:nvPr>
        </p:nvSpPr>
        <p:spPr/>
        <p:txBody>
          <a:bodyPr>
            <a:normAutofit/>
          </a:bodyPr>
          <a:lstStyle/>
          <a:p>
            <a:pPr marL="0" indent="0">
              <a:buNone/>
            </a:pPr>
            <a:r>
              <a:rPr lang="en-US" sz="4000" dirty="0">
                <a:effectLst/>
                <a:latin typeface="Calibri" panose="020F0502020204030204" pitchFamily="34" charset="0"/>
                <a:ea typeface="PMingLiU" panose="02020500000000000000" pitchFamily="18" charset="-120"/>
                <a:cs typeface="Calibri" panose="020F0502020204030204" pitchFamily="34" charset="0"/>
              </a:rPr>
              <a:t>“I charge you before the Lord to have this letter read to all the brothers and sisters”</a:t>
            </a:r>
            <a:r>
              <a:rPr lang="en-HK" sz="4000" dirty="0">
                <a:effectLst/>
                <a:latin typeface="Calibri" panose="020F0502020204030204" pitchFamily="34" charset="0"/>
                <a:cs typeface="Calibri" panose="020F0502020204030204" pitchFamily="34" charset="0"/>
              </a:rPr>
              <a:t> </a:t>
            </a:r>
          </a:p>
          <a:p>
            <a:pPr marL="0" indent="0">
              <a:buNone/>
            </a:pPr>
            <a:r>
              <a:rPr lang="en-HK" sz="4000" dirty="0">
                <a:latin typeface="Calibri" panose="020F0502020204030204" pitchFamily="34" charset="0"/>
                <a:cs typeface="Calibri" panose="020F0502020204030204" pitchFamily="34" charset="0"/>
              </a:rPr>
              <a:t>- 1 </a:t>
            </a:r>
            <a:r>
              <a:rPr lang="en-HK" sz="4000" dirty="0" err="1">
                <a:latin typeface="Calibri" panose="020F0502020204030204" pitchFamily="34" charset="0"/>
                <a:cs typeface="Calibri" panose="020F0502020204030204" pitchFamily="34" charset="0"/>
              </a:rPr>
              <a:t>Thes</a:t>
            </a:r>
            <a:r>
              <a:rPr lang="en-HK" sz="4000" dirty="0">
                <a:latin typeface="Calibri" panose="020F0502020204030204" pitchFamily="34" charset="0"/>
                <a:cs typeface="Calibri" panose="020F0502020204030204" pitchFamily="34" charset="0"/>
              </a:rPr>
              <a:t> 5:27 (see also Col 4:6) </a:t>
            </a:r>
            <a:endParaRPr lang="en-US" sz="4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91710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F8A37-DB54-720E-7800-62220E7729A0}"/>
              </a:ext>
            </a:extLst>
          </p:cNvPr>
          <p:cNvSpPr>
            <a:spLocks noGrp="1"/>
          </p:cNvSpPr>
          <p:nvPr>
            <p:ph type="title"/>
          </p:nvPr>
        </p:nvSpPr>
        <p:spPr/>
        <p:txBody>
          <a:bodyPr/>
          <a:lstStyle/>
          <a:p>
            <a:r>
              <a:rPr lang="en-US" dirty="0"/>
              <a:t>3.  Persevere in the Works (v.10-16)</a:t>
            </a:r>
          </a:p>
        </p:txBody>
      </p:sp>
      <p:sp>
        <p:nvSpPr>
          <p:cNvPr id="3" name="Content Placeholder 2">
            <a:extLst>
              <a:ext uri="{FF2B5EF4-FFF2-40B4-BE49-F238E27FC236}">
                <a16:creationId xmlns:a16="http://schemas.microsoft.com/office/drawing/2014/main" id="{26ACF04E-8BB6-58ED-FF9A-03EF16390642}"/>
              </a:ext>
            </a:extLst>
          </p:cNvPr>
          <p:cNvSpPr>
            <a:spLocks noGrp="1"/>
          </p:cNvSpPr>
          <p:nvPr>
            <p:ph idx="1"/>
          </p:nvPr>
        </p:nvSpPr>
        <p:spPr/>
        <p:txBody>
          <a:bodyPr>
            <a:normAutofit/>
          </a:bodyPr>
          <a:lstStyle/>
          <a:p>
            <a:pPr marL="0" indent="0">
              <a:buNone/>
            </a:pPr>
            <a:r>
              <a:rPr lang="en-US" sz="3600" dirty="0">
                <a:effectLst/>
                <a:latin typeface="Calibri" panose="020F0502020204030204" pitchFamily="34" charset="0"/>
                <a:ea typeface="PMingLiU" panose="02020500000000000000" pitchFamily="18" charset="-120"/>
                <a:cs typeface="Times New Roman" panose="02020603050405020304" pitchFamily="18" charset="0"/>
              </a:rPr>
              <a:t>“On the day called Sunday…. the memories of the apostles and the writings of the prophets are read, as long as time permits; then, when the reader has finished, the president speaks, instructing and exhorting the people to imitate these good things.” </a:t>
            </a:r>
          </a:p>
          <a:p>
            <a:pPr marL="0" indent="0">
              <a:buNone/>
            </a:pPr>
            <a:r>
              <a:rPr lang="en-US" sz="3600" dirty="0">
                <a:latin typeface="Calibri" panose="020F0502020204030204" pitchFamily="34" charset="0"/>
                <a:ea typeface="PMingLiU" panose="02020500000000000000" pitchFamily="18" charset="-120"/>
                <a:cs typeface="Times New Roman" panose="02020603050405020304" pitchFamily="18" charset="0"/>
              </a:rPr>
              <a:t>- Justin the Martyr, 2</a:t>
            </a:r>
            <a:r>
              <a:rPr lang="en-US" sz="3600" baseline="30000" dirty="0">
                <a:latin typeface="Calibri" panose="020F0502020204030204" pitchFamily="34" charset="0"/>
                <a:ea typeface="PMingLiU" panose="02020500000000000000" pitchFamily="18" charset="-120"/>
                <a:cs typeface="Times New Roman" panose="02020603050405020304" pitchFamily="18" charset="0"/>
              </a:rPr>
              <a:t>nd</a:t>
            </a:r>
            <a:r>
              <a:rPr lang="en-US" sz="3600" dirty="0">
                <a:latin typeface="Calibri" panose="020F0502020204030204" pitchFamily="34" charset="0"/>
                <a:ea typeface="PMingLiU" panose="02020500000000000000" pitchFamily="18" charset="-120"/>
                <a:cs typeface="Times New Roman" panose="02020603050405020304" pitchFamily="18" charset="0"/>
              </a:rPr>
              <a:t> Century AD</a:t>
            </a:r>
            <a:endParaRPr lang="en-US" sz="3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370965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6C85D-080C-F1ED-6408-46210D96A3CB}"/>
              </a:ext>
            </a:extLst>
          </p:cNvPr>
          <p:cNvSpPr>
            <a:spLocks noGrp="1"/>
          </p:cNvSpPr>
          <p:nvPr>
            <p:ph type="title"/>
          </p:nvPr>
        </p:nvSpPr>
        <p:spPr/>
        <p:txBody>
          <a:bodyPr/>
          <a:lstStyle/>
          <a:p>
            <a:endParaRPr lang="en-US" dirty="0"/>
          </a:p>
        </p:txBody>
      </p:sp>
      <p:pic>
        <p:nvPicPr>
          <p:cNvPr id="5" name="Content Placeholder 4">
            <a:extLst>
              <a:ext uri="{FF2B5EF4-FFF2-40B4-BE49-F238E27FC236}">
                <a16:creationId xmlns:a16="http://schemas.microsoft.com/office/drawing/2014/main" id="{18AD1093-8F5D-9D64-E918-44CD0F6B018A}"/>
              </a:ext>
            </a:extLst>
          </p:cNvPr>
          <p:cNvPicPr>
            <a:picLocks noGrp="1" noChangeAspect="1"/>
          </p:cNvPicPr>
          <p:nvPr>
            <p:ph idx="1"/>
          </p:nvPr>
        </p:nvPicPr>
        <p:blipFill>
          <a:blip r:embed="rId2"/>
          <a:stretch>
            <a:fillRect/>
          </a:stretch>
        </p:blipFill>
        <p:spPr>
          <a:xfrm>
            <a:off x="0" y="0"/>
            <a:ext cx="12226209" cy="7067550"/>
          </a:xfrm>
        </p:spPr>
      </p:pic>
    </p:spTree>
    <p:extLst>
      <p:ext uri="{BB962C8B-B14F-4D97-AF65-F5344CB8AC3E}">
        <p14:creationId xmlns:p14="http://schemas.microsoft.com/office/powerpoint/2010/main" val="8850892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ACF04E-8BB6-58ED-FF9A-03EF16390642}"/>
              </a:ext>
            </a:extLst>
          </p:cNvPr>
          <p:cNvSpPr>
            <a:spLocks noGrp="1"/>
          </p:cNvSpPr>
          <p:nvPr>
            <p:ph idx="1"/>
          </p:nvPr>
        </p:nvSpPr>
        <p:spPr>
          <a:xfrm>
            <a:off x="838200" y="1104900"/>
            <a:ext cx="10515600" cy="5072063"/>
          </a:xfrm>
        </p:spPr>
        <p:txBody>
          <a:bodyPr>
            <a:normAutofit/>
          </a:bodyPr>
          <a:lstStyle/>
          <a:p>
            <a:pPr marL="0" indent="0">
              <a:buNone/>
            </a:pPr>
            <a:r>
              <a:rPr lang="en-HK" sz="4400" b="1" i="0" baseline="30000" dirty="0">
                <a:effectLst/>
                <a:latin typeface="Calibri" panose="020F0502020204030204" pitchFamily="34" charset="0"/>
                <a:cs typeface="Calibri" panose="020F0502020204030204" pitchFamily="34" charset="0"/>
              </a:rPr>
              <a:t>7 </a:t>
            </a:r>
            <a:r>
              <a:rPr lang="en-HK" sz="4400" b="0" i="0" dirty="0">
                <a:effectLst/>
                <a:latin typeface="Calibri" panose="020F0502020204030204" pitchFamily="34" charset="0"/>
                <a:cs typeface="Calibri" panose="020F0502020204030204" pitchFamily="34" charset="0"/>
              </a:rPr>
              <a:t>Have nothing to do with godless myths and old wives’ tales; rather, </a:t>
            </a:r>
            <a:r>
              <a:rPr lang="en-HK" sz="4400" b="0" i="0" dirty="0">
                <a:solidFill>
                  <a:srgbClr val="FFC000"/>
                </a:solidFill>
                <a:effectLst/>
                <a:latin typeface="Calibri" panose="020F0502020204030204" pitchFamily="34" charset="0"/>
                <a:cs typeface="Calibri" panose="020F0502020204030204" pitchFamily="34" charset="0"/>
              </a:rPr>
              <a:t>train yourself to be godly</a:t>
            </a:r>
            <a:r>
              <a:rPr lang="en-HK" sz="4400" b="0" i="0" dirty="0">
                <a:effectLst/>
                <a:latin typeface="Calibri" panose="020F0502020204030204" pitchFamily="34" charset="0"/>
                <a:cs typeface="Calibri" panose="020F0502020204030204" pitchFamily="34" charset="0"/>
              </a:rPr>
              <a:t>. </a:t>
            </a:r>
            <a:r>
              <a:rPr lang="en-HK" sz="4400" b="1" i="0" baseline="30000" dirty="0">
                <a:effectLst/>
                <a:latin typeface="Calibri" panose="020F0502020204030204" pitchFamily="34" charset="0"/>
                <a:cs typeface="Calibri" panose="020F0502020204030204" pitchFamily="34" charset="0"/>
              </a:rPr>
              <a:t>8 </a:t>
            </a:r>
            <a:r>
              <a:rPr lang="en-HK" sz="4400" b="0" i="0" dirty="0">
                <a:effectLst/>
                <a:latin typeface="Calibri" panose="020F0502020204030204" pitchFamily="34" charset="0"/>
                <a:cs typeface="Calibri" panose="020F0502020204030204" pitchFamily="34" charset="0"/>
              </a:rPr>
              <a:t>For physical training is of some value, but godliness has value for all things, holding promise for both the present life and the life to come. </a:t>
            </a:r>
            <a:r>
              <a:rPr lang="en-HK" sz="4400" b="1" i="0" baseline="30000" dirty="0">
                <a:effectLst/>
                <a:latin typeface="Calibri" panose="020F0502020204030204" pitchFamily="34" charset="0"/>
                <a:cs typeface="Calibri" panose="020F0502020204030204" pitchFamily="34" charset="0"/>
              </a:rPr>
              <a:t>9 </a:t>
            </a:r>
            <a:r>
              <a:rPr lang="en-HK" sz="4400" b="0" i="0" dirty="0">
                <a:effectLst/>
                <a:latin typeface="Calibri" panose="020F0502020204030204" pitchFamily="34" charset="0"/>
                <a:cs typeface="Calibri" panose="020F0502020204030204" pitchFamily="34" charset="0"/>
              </a:rPr>
              <a:t>This is a trustworthy saying that deserves full acceptance. </a:t>
            </a:r>
            <a:endParaRPr lang="en-US" sz="4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46399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1AA28-ECE3-DD22-6640-2FDE17963126}"/>
              </a:ext>
            </a:extLst>
          </p:cNvPr>
          <p:cNvSpPr>
            <a:spLocks noGrp="1"/>
          </p:cNvSpPr>
          <p:nvPr>
            <p:ph type="title"/>
          </p:nvPr>
        </p:nvSpPr>
        <p:spPr>
          <a:xfrm>
            <a:off x="838200" y="536575"/>
            <a:ext cx="10515600" cy="1325563"/>
          </a:xfrm>
        </p:spPr>
        <p:txBody>
          <a:bodyPr>
            <a:normAutofit/>
          </a:bodyPr>
          <a:lstStyle/>
          <a:p>
            <a:r>
              <a:rPr lang="en-US" dirty="0"/>
              <a:t>Guard the Truth: </a:t>
            </a:r>
            <a:br>
              <a:rPr lang="en-US" dirty="0"/>
            </a:br>
            <a:r>
              <a:rPr lang="en-US" dirty="0"/>
              <a:t>Essence of Christian Leadership </a:t>
            </a:r>
          </a:p>
        </p:txBody>
      </p:sp>
      <p:sp>
        <p:nvSpPr>
          <p:cNvPr id="3" name="Content Placeholder 2">
            <a:extLst>
              <a:ext uri="{FF2B5EF4-FFF2-40B4-BE49-F238E27FC236}">
                <a16:creationId xmlns:a16="http://schemas.microsoft.com/office/drawing/2014/main" id="{C8EC2CB7-19D9-1ACF-5EFB-2A616B6F1B36}"/>
              </a:ext>
            </a:extLst>
          </p:cNvPr>
          <p:cNvSpPr>
            <a:spLocks noGrp="1"/>
          </p:cNvSpPr>
          <p:nvPr>
            <p:ph idx="1"/>
          </p:nvPr>
        </p:nvSpPr>
        <p:spPr>
          <a:xfrm>
            <a:off x="838200" y="2305049"/>
            <a:ext cx="10515600" cy="3871913"/>
          </a:xfrm>
        </p:spPr>
        <p:txBody>
          <a:bodyPr>
            <a:normAutofit/>
          </a:bodyPr>
          <a:lstStyle/>
          <a:p>
            <a:pPr marL="514350" indent="-514350">
              <a:buFont typeface="+mj-lt"/>
              <a:buAutoNum type="arabicPeriod"/>
            </a:pPr>
            <a:r>
              <a:rPr lang="en-US" sz="5400" dirty="0"/>
              <a:t>Refute False Teaching (v.1-6)</a:t>
            </a:r>
          </a:p>
          <a:p>
            <a:pPr marL="514350" indent="-514350">
              <a:buFont typeface="+mj-lt"/>
              <a:buAutoNum type="arabicPeriod"/>
            </a:pPr>
            <a:r>
              <a:rPr lang="en-US" sz="5400" dirty="0"/>
              <a:t>Model Godly Living (v.7-10)</a:t>
            </a:r>
          </a:p>
          <a:p>
            <a:pPr marL="514350" indent="-514350">
              <a:buFont typeface="+mj-lt"/>
              <a:buAutoNum type="arabicPeriod"/>
            </a:pPr>
            <a:r>
              <a:rPr lang="en-US" sz="5400" dirty="0"/>
              <a:t>Persevere in Works (v.11-16)</a:t>
            </a:r>
          </a:p>
        </p:txBody>
      </p:sp>
    </p:spTree>
    <p:extLst>
      <p:ext uri="{BB962C8B-B14F-4D97-AF65-F5344CB8AC3E}">
        <p14:creationId xmlns:p14="http://schemas.microsoft.com/office/powerpoint/2010/main" val="32620092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F8A37-DB54-720E-7800-62220E7729A0}"/>
              </a:ext>
            </a:extLst>
          </p:cNvPr>
          <p:cNvSpPr>
            <a:spLocks noGrp="1"/>
          </p:cNvSpPr>
          <p:nvPr>
            <p:ph type="title"/>
          </p:nvPr>
        </p:nvSpPr>
        <p:spPr/>
        <p:txBody>
          <a:bodyPr/>
          <a:lstStyle/>
          <a:p>
            <a:r>
              <a:rPr lang="en-US" dirty="0"/>
              <a:t>1. Refute False Teaching (v.1-6)</a:t>
            </a:r>
          </a:p>
        </p:txBody>
      </p:sp>
      <p:sp>
        <p:nvSpPr>
          <p:cNvPr id="3" name="Content Placeholder 2">
            <a:extLst>
              <a:ext uri="{FF2B5EF4-FFF2-40B4-BE49-F238E27FC236}">
                <a16:creationId xmlns:a16="http://schemas.microsoft.com/office/drawing/2014/main" id="{26ACF04E-8BB6-58ED-FF9A-03EF16390642}"/>
              </a:ext>
            </a:extLst>
          </p:cNvPr>
          <p:cNvSpPr>
            <a:spLocks noGrp="1"/>
          </p:cNvSpPr>
          <p:nvPr>
            <p:ph idx="1"/>
          </p:nvPr>
        </p:nvSpPr>
        <p:spPr/>
        <p:txBody>
          <a:bodyPr>
            <a:normAutofit/>
          </a:bodyPr>
          <a:lstStyle/>
          <a:p>
            <a:pPr marL="0" indent="0">
              <a:buNone/>
            </a:pPr>
            <a:r>
              <a:rPr lang="en-US" sz="3200" dirty="0"/>
              <a:t>4 The Spirit clearly says that in later times some will abandon the faith and follow </a:t>
            </a:r>
            <a:r>
              <a:rPr lang="en-US" sz="3200" dirty="0">
                <a:solidFill>
                  <a:srgbClr val="FFC000"/>
                </a:solidFill>
              </a:rPr>
              <a:t>deceiving spirits and things taught by demons</a:t>
            </a:r>
            <a:r>
              <a:rPr lang="en-US" sz="3200" dirty="0"/>
              <a:t>. 2 Such teachings come </a:t>
            </a:r>
            <a:r>
              <a:rPr lang="en-US" sz="3200" dirty="0">
                <a:solidFill>
                  <a:srgbClr val="FFC000"/>
                </a:solidFill>
              </a:rPr>
              <a:t>through hypocritical liars</a:t>
            </a:r>
            <a:r>
              <a:rPr lang="en-US" sz="3200" dirty="0"/>
              <a:t>, whose consciences have been seared as with a hot iron. 3 They forbid people to marry and order them to abstain from certain foods, which God created to be received with thanksgiving by those who believe and who know the truth.</a:t>
            </a:r>
          </a:p>
        </p:txBody>
      </p:sp>
    </p:spTree>
    <p:extLst>
      <p:ext uri="{BB962C8B-B14F-4D97-AF65-F5344CB8AC3E}">
        <p14:creationId xmlns:p14="http://schemas.microsoft.com/office/powerpoint/2010/main" val="5513111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You think you're bored at home? St. Simeon Stylites lived on top of a  column for 37 years">
            <a:extLst>
              <a:ext uri="{FF2B5EF4-FFF2-40B4-BE49-F238E27FC236}">
                <a16:creationId xmlns:a16="http://schemas.microsoft.com/office/drawing/2014/main" id="{8687D36A-A238-E61F-BBAA-425881B8186A}"/>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4" name="Rectangle 1030">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CD98CA-D5C5-E240-0BF5-669929171FC6}"/>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dirty="0">
                <a:solidFill>
                  <a:schemeClr val="tx1">
                    <a:lumMod val="85000"/>
                    <a:lumOff val="15000"/>
                  </a:schemeClr>
                </a:solidFill>
              </a:rPr>
              <a:t>Simeon Stylites, 5</a:t>
            </a:r>
            <a:r>
              <a:rPr lang="en-US" sz="3600" baseline="30000" dirty="0">
                <a:solidFill>
                  <a:schemeClr val="tx1">
                    <a:lumMod val="85000"/>
                    <a:lumOff val="15000"/>
                  </a:schemeClr>
                </a:solidFill>
              </a:rPr>
              <a:t>th</a:t>
            </a:r>
            <a:r>
              <a:rPr lang="en-US" sz="3600" dirty="0">
                <a:solidFill>
                  <a:schemeClr val="tx1">
                    <a:lumMod val="85000"/>
                    <a:lumOff val="15000"/>
                  </a:schemeClr>
                </a:solidFill>
              </a:rPr>
              <a:t> Century</a:t>
            </a:r>
          </a:p>
        </p:txBody>
      </p:sp>
      <p:cxnSp>
        <p:nvCxnSpPr>
          <p:cNvPr id="1033" name="Straight Connector 1032">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035" name="Straight Connector 1034">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42326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F8A37-DB54-720E-7800-62220E7729A0}"/>
              </a:ext>
            </a:extLst>
          </p:cNvPr>
          <p:cNvSpPr>
            <a:spLocks noGrp="1"/>
          </p:cNvSpPr>
          <p:nvPr>
            <p:ph type="title"/>
          </p:nvPr>
        </p:nvSpPr>
        <p:spPr/>
        <p:txBody>
          <a:bodyPr/>
          <a:lstStyle/>
          <a:p>
            <a:r>
              <a:rPr lang="en-US" dirty="0"/>
              <a:t>1. Refute False Teaching (v.1-6)</a:t>
            </a:r>
          </a:p>
        </p:txBody>
      </p:sp>
      <p:sp>
        <p:nvSpPr>
          <p:cNvPr id="3" name="Content Placeholder 2">
            <a:extLst>
              <a:ext uri="{FF2B5EF4-FFF2-40B4-BE49-F238E27FC236}">
                <a16:creationId xmlns:a16="http://schemas.microsoft.com/office/drawing/2014/main" id="{26ACF04E-8BB6-58ED-FF9A-03EF16390642}"/>
              </a:ext>
            </a:extLst>
          </p:cNvPr>
          <p:cNvSpPr>
            <a:spLocks noGrp="1"/>
          </p:cNvSpPr>
          <p:nvPr>
            <p:ph idx="1"/>
          </p:nvPr>
        </p:nvSpPr>
        <p:spPr/>
        <p:txBody>
          <a:bodyPr>
            <a:normAutofit/>
          </a:bodyPr>
          <a:lstStyle/>
          <a:p>
            <a:pPr marL="0" indent="0">
              <a:buNone/>
            </a:pPr>
            <a:r>
              <a:rPr lang="en-HK" sz="3600" b="1" i="0" baseline="30000" dirty="0">
                <a:effectLst/>
                <a:latin typeface="Calibri" panose="020F0502020204030204" pitchFamily="34" charset="0"/>
                <a:cs typeface="Calibri" panose="020F0502020204030204" pitchFamily="34" charset="0"/>
              </a:rPr>
              <a:t>4 </a:t>
            </a:r>
            <a:r>
              <a:rPr lang="en-HK" sz="3600" b="0" i="0" dirty="0">
                <a:solidFill>
                  <a:srgbClr val="FFC000"/>
                </a:solidFill>
                <a:effectLst/>
                <a:latin typeface="Calibri" panose="020F0502020204030204" pitchFamily="34" charset="0"/>
                <a:cs typeface="Calibri" panose="020F0502020204030204" pitchFamily="34" charset="0"/>
              </a:rPr>
              <a:t>For everything God created is good</a:t>
            </a:r>
            <a:r>
              <a:rPr lang="en-HK" sz="3600" b="0" i="0" dirty="0">
                <a:effectLst/>
                <a:latin typeface="Calibri" panose="020F0502020204030204" pitchFamily="34" charset="0"/>
                <a:cs typeface="Calibri" panose="020F0502020204030204" pitchFamily="34" charset="0"/>
              </a:rPr>
              <a:t>, and nothing is to be rejected if it is received with thanksgiving, </a:t>
            </a:r>
            <a:r>
              <a:rPr lang="en-HK" sz="3600" b="1" i="0" baseline="30000" dirty="0">
                <a:effectLst/>
                <a:latin typeface="Calibri" panose="020F0502020204030204" pitchFamily="34" charset="0"/>
                <a:cs typeface="Calibri" panose="020F0502020204030204" pitchFamily="34" charset="0"/>
              </a:rPr>
              <a:t>5 </a:t>
            </a:r>
            <a:r>
              <a:rPr lang="en-HK" sz="3600" b="0" i="0" dirty="0">
                <a:effectLst/>
                <a:latin typeface="Calibri" panose="020F0502020204030204" pitchFamily="34" charset="0"/>
                <a:cs typeface="Calibri" panose="020F0502020204030204" pitchFamily="34" charset="0"/>
              </a:rPr>
              <a:t>because it is consecrated by the word of God and prayer. 6 If you point these things out to the brothers and sisters, you will be a good minister of Christ Jesus, nourished on the truths of the faith and of the good teaching that you have followed. </a:t>
            </a:r>
            <a:endParaRPr lang="en-US" sz="3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004576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F8A37-DB54-720E-7800-62220E7729A0}"/>
              </a:ext>
            </a:extLst>
          </p:cNvPr>
          <p:cNvSpPr>
            <a:spLocks noGrp="1"/>
          </p:cNvSpPr>
          <p:nvPr>
            <p:ph type="title"/>
          </p:nvPr>
        </p:nvSpPr>
        <p:spPr/>
        <p:txBody>
          <a:bodyPr/>
          <a:lstStyle/>
          <a:p>
            <a:r>
              <a:rPr lang="en-US" dirty="0"/>
              <a:t>1. Refute False Teaching (v.1-6)</a:t>
            </a:r>
          </a:p>
        </p:txBody>
      </p:sp>
      <p:sp>
        <p:nvSpPr>
          <p:cNvPr id="3" name="Content Placeholder 2">
            <a:extLst>
              <a:ext uri="{FF2B5EF4-FFF2-40B4-BE49-F238E27FC236}">
                <a16:creationId xmlns:a16="http://schemas.microsoft.com/office/drawing/2014/main" id="{26ACF04E-8BB6-58ED-FF9A-03EF16390642}"/>
              </a:ext>
            </a:extLst>
          </p:cNvPr>
          <p:cNvSpPr>
            <a:spLocks noGrp="1"/>
          </p:cNvSpPr>
          <p:nvPr>
            <p:ph idx="1"/>
          </p:nvPr>
        </p:nvSpPr>
        <p:spPr/>
        <p:txBody>
          <a:bodyPr>
            <a:normAutofit/>
          </a:bodyPr>
          <a:lstStyle/>
          <a:p>
            <a:pPr marL="0" indent="0">
              <a:buNone/>
            </a:pPr>
            <a:r>
              <a:rPr lang="en-HK" sz="3600" b="1" i="0" baseline="30000" dirty="0">
                <a:effectLst/>
                <a:latin typeface="Calibri" panose="020F0502020204030204" pitchFamily="34" charset="0"/>
                <a:cs typeface="Calibri" panose="020F0502020204030204" pitchFamily="34" charset="0"/>
              </a:rPr>
              <a:t>4 </a:t>
            </a:r>
            <a:r>
              <a:rPr lang="en-HK" sz="3600" b="0" i="0" dirty="0">
                <a:solidFill>
                  <a:srgbClr val="FFC000"/>
                </a:solidFill>
                <a:effectLst/>
                <a:latin typeface="Calibri" panose="020F0502020204030204" pitchFamily="34" charset="0"/>
                <a:cs typeface="Calibri" panose="020F0502020204030204" pitchFamily="34" charset="0"/>
              </a:rPr>
              <a:t>For everything God created is good</a:t>
            </a:r>
            <a:r>
              <a:rPr lang="en-HK" sz="3600" b="0" i="0" dirty="0">
                <a:effectLst/>
                <a:latin typeface="Calibri" panose="020F0502020204030204" pitchFamily="34" charset="0"/>
                <a:cs typeface="Calibri" panose="020F0502020204030204" pitchFamily="34" charset="0"/>
              </a:rPr>
              <a:t>, and nothing is to be rejected if it is received with thanksgiving, </a:t>
            </a:r>
            <a:r>
              <a:rPr lang="en-HK" sz="3600" b="1" i="0" baseline="30000" dirty="0">
                <a:effectLst/>
                <a:latin typeface="Calibri" panose="020F0502020204030204" pitchFamily="34" charset="0"/>
                <a:cs typeface="Calibri" panose="020F0502020204030204" pitchFamily="34" charset="0"/>
              </a:rPr>
              <a:t>5 </a:t>
            </a:r>
            <a:r>
              <a:rPr lang="en-HK" sz="3600" b="0" i="0" dirty="0">
                <a:effectLst/>
                <a:latin typeface="Calibri" panose="020F0502020204030204" pitchFamily="34" charset="0"/>
                <a:cs typeface="Calibri" panose="020F0502020204030204" pitchFamily="34" charset="0"/>
              </a:rPr>
              <a:t>because it is consecrated by the word of God and prayer. 6 </a:t>
            </a:r>
            <a:r>
              <a:rPr lang="en-HK" sz="3600" b="0" i="0" dirty="0">
                <a:solidFill>
                  <a:srgbClr val="FFC000"/>
                </a:solidFill>
                <a:effectLst/>
                <a:latin typeface="Calibri" panose="020F0502020204030204" pitchFamily="34" charset="0"/>
                <a:cs typeface="Calibri" panose="020F0502020204030204" pitchFamily="34" charset="0"/>
              </a:rPr>
              <a:t>If you point these things out </a:t>
            </a:r>
            <a:r>
              <a:rPr lang="en-HK" sz="3600" b="0" i="0" dirty="0">
                <a:effectLst/>
                <a:latin typeface="Calibri" panose="020F0502020204030204" pitchFamily="34" charset="0"/>
                <a:cs typeface="Calibri" panose="020F0502020204030204" pitchFamily="34" charset="0"/>
              </a:rPr>
              <a:t>to the brothers and sisters, you will be a good minister of Christ Jesus, </a:t>
            </a:r>
            <a:r>
              <a:rPr lang="en-HK" sz="3600" b="0" i="0" dirty="0">
                <a:solidFill>
                  <a:srgbClr val="FFC000"/>
                </a:solidFill>
                <a:effectLst/>
                <a:latin typeface="Calibri" panose="020F0502020204030204" pitchFamily="34" charset="0"/>
                <a:cs typeface="Calibri" panose="020F0502020204030204" pitchFamily="34" charset="0"/>
              </a:rPr>
              <a:t>nourished on the truths of the faith </a:t>
            </a:r>
            <a:r>
              <a:rPr lang="en-HK" sz="3600" b="0" i="0" dirty="0">
                <a:effectLst/>
                <a:latin typeface="Calibri" panose="020F0502020204030204" pitchFamily="34" charset="0"/>
                <a:cs typeface="Calibri" panose="020F0502020204030204" pitchFamily="34" charset="0"/>
              </a:rPr>
              <a:t>and of the good teaching that you have followed. </a:t>
            </a:r>
            <a:endParaRPr lang="en-US" sz="3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112256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050" name="Picture 2" descr="Why Hugh Jackman's Wolverine Is the Best Superhero Performance Ever | GQ">
            <a:extLst>
              <a:ext uri="{FF2B5EF4-FFF2-40B4-BE49-F238E27FC236}">
                <a16:creationId xmlns:a16="http://schemas.microsoft.com/office/drawing/2014/main" id="{318087C5-3E9F-1B24-4BAD-F9B689834D12}"/>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19"/>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19434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1" name="Content Placeholder 10" descr="A picture containing text, outdoor, person&#10;&#10;Description automatically generated">
            <a:extLst>
              <a:ext uri="{FF2B5EF4-FFF2-40B4-BE49-F238E27FC236}">
                <a16:creationId xmlns:a16="http://schemas.microsoft.com/office/drawing/2014/main" id="{3E506219-69D1-E872-3917-65924A771214}"/>
              </a:ext>
            </a:extLst>
          </p:cNvPr>
          <p:cNvPicPr>
            <a:picLocks noGrp="1" noChangeAspect="1"/>
          </p:cNvPicPr>
          <p:nvPr>
            <p:ph idx="1"/>
          </p:nvPr>
        </p:nvPicPr>
        <p:blipFill rotWithShape="1">
          <a:blip r:embed="rId2"/>
          <a:srcRect b="19"/>
          <a:stretch/>
        </p:blipFill>
        <p:spPr>
          <a:xfrm>
            <a:off x="20" y="1282"/>
            <a:ext cx="12191980" cy="6856718"/>
          </a:xfrm>
          <a:prstGeom prst="rect">
            <a:avLst/>
          </a:prstGeom>
        </p:spPr>
      </p:pic>
    </p:spTree>
    <p:extLst>
      <p:ext uri="{BB962C8B-B14F-4D97-AF65-F5344CB8AC3E}">
        <p14:creationId xmlns:p14="http://schemas.microsoft.com/office/powerpoint/2010/main" val="23890177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F8A37-DB54-720E-7800-62220E7729A0}"/>
              </a:ext>
            </a:extLst>
          </p:cNvPr>
          <p:cNvSpPr>
            <a:spLocks noGrp="1"/>
          </p:cNvSpPr>
          <p:nvPr>
            <p:ph type="title"/>
          </p:nvPr>
        </p:nvSpPr>
        <p:spPr/>
        <p:txBody>
          <a:bodyPr/>
          <a:lstStyle/>
          <a:p>
            <a:r>
              <a:rPr lang="en-US" dirty="0"/>
              <a:t>2.  Model Godly Living (v.7-9)</a:t>
            </a:r>
          </a:p>
        </p:txBody>
      </p:sp>
      <p:sp>
        <p:nvSpPr>
          <p:cNvPr id="3" name="Content Placeholder 2">
            <a:extLst>
              <a:ext uri="{FF2B5EF4-FFF2-40B4-BE49-F238E27FC236}">
                <a16:creationId xmlns:a16="http://schemas.microsoft.com/office/drawing/2014/main" id="{26ACF04E-8BB6-58ED-FF9A-03EF16390642}"/>
              </a:ext>
            </a:extLst>
          </p:cNvPr>
          <p:cNvSpPr>
            <a:spLocks noGrp="1"/>
          </p:cNvSpPr>
          <p:nvPr>
            <p:ph idx="1"/>
          </p:nvPr>
        </p:nvSpPr>
        <p:spPr/>
        <p:txBody>
          <a:bodyPr>
            <a:normAutofit/>
          </a:bodyPr>
          <a:lstStyle/>
          <a:p>
            <a:pPr marL="0" indent="0">
              <a:buNone/>
            </a:pPr>
            <a:r>
              <a:rPr lang="en-HK" sz="3600" b="1" i="0" baseline="30000" dirty="0">
                <a:effectLst/>
                <a:latin typeface="Calibri" panose="020F0502020204030204" pitchFamily="34" charset="0"/>
                <a:cs typeface="Calibri" panose="020F0502020204030204" pitchFamily="34" charset="0"/>
              </a:rPr>
              <a:t>7 </a:t>
            </a:r>
            <a:r>
              <a:rPr lang="en-HK" sz="3600" b="0" i="0" dirty="0">
                <a:effectLst/>
                <a:latin typeface="Calibri" panose="020F0502020204030204" pitchFamily="34" charset="0"/>
                <a:cs typeface="Calibri" panose="020F0502020204030204" pitchFamily="34" charset="0"/>
              </a:rPr>
              <a:t>Have nothing to do with godless myths and old wives’ tales; rather, </a:t>
            </a:r>
            <a:r>
              <a:rPr lang="en-HK" sz="3600" b="0" i="0" dirty="0">
                <a:solidFill>
                  <a:srgbClr val="FFC000"/>
                </a:solidFill>
                <a:effectLst/>
                <a:latin typeface="Calibri" panose="020F0502020204030204" pitchFamily="34" charset="0"/>
                <a:cs typeface="Calibri" panose="020F0502020204030204" pitchFamily="34" charset="0"/>
              </a:rPr>
              <a:t>train yourself to be godly</a:t>
            </a:r>
            <a:r>
              <a:rPr lang="en-HK" sz="3600" b="0" i="0" dirty="0">
                <a:effectLst/>
                <a:latin typeface="Calibri" panose="020F0502020204030204" pitchFamily="34" charset="0"/>
                <a:cs typeface="Calibri" panose="020F0502020204030204" pitchFamily="34" charset="0"/>
              </a:rPr>
              <a:t>. </a:t>
            </a:r>
            <a:r>
              <a:rPr lang="en-HK" sz="3600" b="1" i="0" baseline="30000" dirty="0">
                <a:effectLst/>
                <a:latin typeface="Calibri" panose="020F0502020204030204" pitchFamily="34" charset="0"/>
                <a:cs typeface="Calibri" panose="020F0502020204030204" pitchFamily="34" charset="0"/>
              </a:rPr>
              <a:t>8 </a:t>
            </a:r>
            <a:r>
              <a:rPr lang="en-HK" sz="3600" b="0" i="0" dirty="0">
                <a:effectLst/>
                <a:latin typeface="Calibri" panose="020F0502020204030204" pitchFamily="34" charset="0"/>
                <a:cs typeface="Calibri" panose="020F0502020204030204" pitchFamily="34" charset="0"/>
              </a:rPr>
              <a:t>For physical training is of some value, but godliness has value for all things, holding promise for both the present life and the life to come. </a:t>
            </a:r>
            <a:r>
              <a:rPr lang="en-HK" sz="3600" b="1" i="0" baseline="30000" dirty="0">
                <a:effectLst/>
                <a:latin typeface="Calibri" panose="020F0502020204030204" pitchFamily="34" charset="0"/>
                <a:cs typeface="Calibri" panose="020F0502020204030204" pitchFamily="34" charset="0"/>
              </a:rPr>
              <a:t>9 </a:t>
            </a:r>
            <a:r>
              <a:rPr lang="en-HK" sz="3600" b="0" i="0" dirty="0">
                <a:effectLst/>
                <a:latin typeface="Calibri" panose="020F0502020204030204" pitchFamily="34" charset="0"/>
                <a:cs typeface="Calibri" panose="020F0502020204030204" pitchFamily="34" charset="0"/>
              </a:rPr>
              <a:t>This is a trustworthy saying that deserves full acceptance. </a:t>
            </a:r>
            <a:endParaRPr lang="en-US" sz="3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7958137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emplate>Office Theme</Template>
  <TotalTime>33</TotalTime>
  <Words>848</Words>
  <Application>Microsoft Macintosh PowerPoint</Application>
  <PresentationFormat>Widescreen</PresentationFormat>
  <Paragraphs>29</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PowerPoint Presentation</vt:lpstr>
      <vt:lpstr>Guard the Truth:  Essence of Christian Leadership </vt:lpstr>
      <vt:lpstr>1. Refute False Teaching (v.1-6)</vt:lpstr>
      <vt:lpstr>Simeon Stylites, 5th Century</vt:lpstr>
      <vt:lpstr>1. Refute False Teaching (v.1-6)</vt:lpstr>
      <vt:lpstr>1. Refute False Teaching (v.1-6)</vt:lpstr>
      <vt:lpstr>PowerPoint Presentation</vt:lpstr>
      <vt:lpstr>PowerPoint Presentation</vt:lpstr>
      <vt:lpstr>2.  Model Godly Living (v.7-9)</vt:lpstr>
      <vt:lpstr>PowerPoint Presentation</vt:lpstr>
      <vt:lpstr>2.  Model Godly Living (v.7-9)</vt:lpstr>
      <vt:lpstr>3.  Persevere in the Works (v.10-16)</vt:lpstr>
      <vt:lpstr>3.  Persevere in the Works (v.10-16)</vt:lpstr>
      <vt:lpstr>3.  Persevere in the Works (v.10-16)</vt:lpstr>
      <vt:lpstr>3.  Persevere in the Works (v.10-16)</vt:lpstr>
      <vt:lpstr>3.  Persevere in the Works (v.10-16)</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Heewoo Han</dc:creator>
  <cp:lastModifiedBy>Heewoo Han</cp:lastModifiedBy>
  <cp:revision>1</cp:revision>
  <dcterms:created xsi:type="dcterms:W3CDTF">2022-11-12T08:22:57Z</dcterms:created>
  <dcterms:modified xsi:type="dcterms:W3CDTF">2022-11-12T08:56:06Z</dcterms:modified>
</cp:coreProperties>
</file>