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08"/>
    <p:restoredTop sz="94694"/>
  </p:normalViewPr>
  <p:slideViewPr>
    <p:cSldViewPr snapToGrid="0">
      <p:cViewPr varScale="1">
        <p:scale>
          <a:sx n="57" d="100"/>
          <a:sy n="57" d="100"/>
        </p:scale>
        <p:origin x="176" y="1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706030F-EDE5-AD4A-87B0-8069459C1E4C}" type="datetimeFigureOut">
              <a:rPr lang="en-US" smtClean="0"/>
              <a:t>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EE90-BAE6-0044-8754-C4619D366E58}" type="slidenum">
              <a:rPr lang="en-US" smtClean="0"/>
              <a:t>‹#›</a:t>
            </a:fld>
            <a:endParaRPr lang="en-US"/>
          </a:p>
        </p:txBody>
      </p:sp>
    </p:spTree>
    <p:extLst>
      <p:ext uri="{BB962C8B-B14F-4D97-AF65-F5344CB8AC3E}">
        <p14:creationId xmlns:p14="http://schemas.microsoft.com/office/powerpoint/2010/main" val="14676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06030F-EDE5-AD4A-87B0-8069459C1E4C}" type="datetimeFigureOut">
              <a:rPr lang="en-US" smtClean="0"/>
              <a:t>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EE90-BAE6-0044-8754-C4619D366E58}" type="slidenum">
              <a:rPr lang="en-US" smtClean="0"/>
              <a:t>‹#›</a:t>
            </a:fld>
            <a:endParaRPr lang="en-US"/>
          </a:p>
        </p:txBody>
      </p:sp>
    </p:spTree>
    <p:extLst>
      <p:ext uri="{BB962C8B-B14F-4D97-AF65-F5344CB8AC3E}">
        <p14:creationId xmlns:p14="http://schemas.microsoft.com/office/powerpoint/2010/main" val="189603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06030F-EDE5-AD4A-87B0-8069459C1E4C}" type="datetimeFigureOut">
              <a:rPr lang="en-US" smtClean="0"/>
              <a:t>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EE90-BAE6-0044-8754-C4619D366E58}" type="slidenum">
              <a:rPr lang="en-US" smtClean="0"/>
              <a:t>‹#›</a:t>
            </a:fld>
            <a:endParaRPr lang="en-US"/>
          </a:p>
        </p:txBody>
      </p:sp>
    </p:spTree>
    <p:extLst>
      <p:ext uri="{BB962C8B-B14F-4D97-AF65-F5344CB8AC3E}">
        <p14:creationId xmlns:p14="http://schemas.microsoft.com/office/powerpoint/2010/main" val="4192341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06030F-EDE5-AD4A-87B0-8069459C1E4C}" type="datetimeFigureOut">
              <a:rPr lang="en-US" smtClean="0"/>
              <a:t>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EE90-BAE6-0044-8754-C4619D366E58}" type="slidenum">
              <a:rPr lang="en-US" smtClean="0"/>
              <a:t>‹#›</a:t>
            </a:fld>
            <a:endParaRPr lang="en-US"/>
          </a:p>
        </p:txBody>
      </p:sp>
    </p:spTree>
    <p:extLst>
      <p:ext uri="{BB962C8B-B14F-4D97-AF65-F5344CB8AC3E}">
        <p14:creationId xmlns:p14="http://schemas.microsoft.com/office/powerpoint/2010/main" val="27614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706030F-EDE5-AD4A-87B0-8069459C1E4C}" type="datetimeFigureOut">
              <a:rPr lang="en-US" smtClean="0"/>
              <a:t>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0EE90-BAE6-0044-8754-C4619D366E58}" type="slidenum">
              <a:rPr lang="en-US" smtClean="0"/>
              <a:t>‹#›</a:t>
            </a:fld>
            <a:endParaRPr lang="en-US"/>
          </a:p>
        </p:txBody>
      </p:sp>
    </p:spTree>
    <p:extLst>
      <p:ext uri="{BB962C8B-B14F-4D97-AF65-F5344CB8AC3E}">
        <p14:creationId xmlns:p14="http://schemas.microsoft.com/office/powerpoint/2010/main" val="90153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706030F-EDE5-AD4A-87B0-8069459C1E4C}" type="datetimeFigureOut">
              <a:rPr lang="en-US" smtClean="0"/>
              <a:t>1/13/23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0EE90-BAE6-0044-8754-C4619D366E58}" type="slidenum">
              <a:rPr lang="en-US" smtClean="0"/>
              <a:t>‹#›</a:t>
            </a:fld>
            <a:endParaRPr lang="en-US"/>
          </a:p>
        </p:txBody>
      </p:sp>
    </p:spTree>
    <p:extLst>
      <p:ext uri="{BB962C8B-B14F-4D97-AF65-F5344CB8AC3E}">
        <p14:creationId xmlns:p14="http://schemas.microsoft.com/office/powerpoint/2010/main" val="251981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706030F-EDE5-AD4A-87B0-8069459C1E4C}" type="datetimeFigureOut">
              <a:rPr lang="en-US" smtClean="0"/>
              <a:t>1/13/23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0EE90-BAE6-0044-8754-C4619D366E58}" type="slidenum">
              <a:rPr lang="en-US" smtClean="0"/>
              <a:t>‹#›</a:t>
            </a:fld>
            <a:endParaRPr lang="en-US"/>
          </a:p>
        </p:txBody>
      </p:sp>
    </p:spTree>
    <p:extLst>
      <p:ext uri="{BB962C8B-B14F-4D97-AF65-F5344CB8AC3E}">
        <p14:creationId xmlns:p14="http://schemas.microsoft.com/office/powerpoint/2010/main" val="62228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706030F-EDE5-AD4A-87B0-8069459C1E4C}" type="datetimeFigureOut">
              <a:rPr lang="en-US" smtClean="0"/>
              <a:t>1/13/23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0EE90-BAE6-0044-8754-C4619D366E58}" type="slidenum">
              <a:rPr lang="en-US" smtClean="0"/>
              <a:t>‹#›</a:t>
            </a:fld>
            <a:endParaRPr lang="en-US"/>
          </a:p>
        </p:txBody>
      </p:sp>
    </p:spTree>
    <p:extLst>
      <p:ext uri="{BB962C8B-B14F-4D97-AF65-F5344CB8AC3E}">
        <p14:creationId xmlns:p14="http://schemas.microsoft.com/office/powerpoint/2010/main" val="151636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6030F-EDE5-AD4A-87B0-8069459C1E4C}" type="datetimeFigureOut">
              <a:rPr lang="en-US" smtClean="0"/>
              <a:t>1/13/23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0EE90-BAE6-0044-8754-C4619D366E58}" type="slidenum">
              <a:rPr lang="en-US" smtClean="0"/>
              <a:t>‹#›</a:t>
            </a:fld>
            <a:endParaRPr lang="en-US"/>
          </a:p>
        </p:txBody>
      </p:sp>
    </p:spTree>
    <p:extLst>
      <p:ext uri="{BB962C8B-B14F-4D97-AF65-F5344CB8AC3E}">
        <p14:creationId xmlns:p14="http://schemas.microsoft.com/office/powerpoint/2010/main" val="212302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706030F-EDE5-AD4A-87B0-8069459C1E4C}" type="datetimeFigureOut">
              <a:rPr lang="en-US" smtClean="0"/>
              <a:t>1/13/23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0EE90-BAE6-0044-8754-C4619D366E58}" type="slidenum">
              <a:rPr lang="en-US" smtClean="0"/>
              <a:t>‹#›</a:t>
            </a:fld>
            <a:endParaRPr lang="en-US"/>
          </a:p>
        </p:txBody>
      </p:sp>
    </p:spTree>
    <p:extLst>
      <p:ext uri="{BB962C8B-B14F-4D97-AF65-F5344CB8AC3E}">
        <p14:creationId xmlns:p14="http://schemas.microsoft.com/office/powerpoint/2010/main" val="156803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706030F-EDE5-AD4A-87B0-8069459C1E4C}" type="datetimeFigureOut">
              <a:rPr lang="en-US" smtClean="0"/>
              <a:t>1/13/23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0EE90-BAE6-0044-8754-C4619D366E58}" type="slidenum">
              <a:rPr lang="en-US" smtClean="0"/>
              <a:t>‹#›</a:t>
            </a:fld>
            <a:endParaRPr lang="en-US"/>
          </a:p>
        </p:txBody>
      </p:sp>
    </p:spTree>
    <p:extLst>
      <p:ext uri="{BB962C8B-B14F-4D97-AF65-F5344CB8AC3E}">
        <p14:creationId xmlns:p14="http://schemas.microsoft.com/office/powerpoint/2010/main" val="385180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6030F-EDE5-AD4A-87B0-8069459C1E4C}" type="datetimeFigureOut">
              <a:rPr lang="en-US" smtClean="0"/>
              <a:t>1/13/23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0EE90-BAE6-0044-8754-C4619D366E58}" type="slidenum">
              <a:rPr lang="en-US" smtClean="0"/>
              <a:t>‹#›</a:t>
            </a:fld>
            <a:endParaRPr lang="en-US"/>
          </a:p>
        </p:txBody>
      </p:sp>
    </p:spTree>
    <p:extLst>
      <p:ext uri="{BB962C8B-B14F-4D97-AF65-F5344CB8AC3E}">
        <p14:creationId xmlns:p14="http://schemas.microsoft.com/office/powerpoint/2010/main" val="23955921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084A-C2F3-C88D-8216-D28936CA6E7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9E34F4C-7F30-C23D-742B-2E95A3DD78D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361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9EA73D-26E1-FA5C-7F8B-9E5A0F2711F6}"/>
              </a:ext>
            </a:extLst>
          </p:cNvPr>
          <p:cNvSpPr>
            <a:spLocks noGrp="1"/>
          </p:cNvSpPr>
          <p:nvPr>
            <p:ph idx="1"/>
          </p:nvPr>
        </p:nvSpPr>
        <p:spPr>
          <a:xfrm>
            <a:off x="838200" y="758284"/>
            <a:ext cx="10515600" cy="5418680"/>
          </a:xfrm>
        </p:spPr>
        <p:txBody>
          <a:bodyPr>
            <a:normAutofit fontScale="77500" lnSpcReduction="20000"/>
          </a:bodyPr>
          <a:lstStyle/>
          <a:p>
            <a:pPr marL="0" indent="0" algn="ctr">
              <a:buNone/>
            </a:pPr>
            <a:endParaRPr lang="en-HK" sz="4800" baseline="30000" dirty="0">
              <a:latin typeface="Calibri" panose="020F0502020204030204" pitchFamily="34" charset="0"/>
              <a:cs typeface="Calibri" panose="020F0502020204030204" pitchFamily="34" charset="0"/>
            </a:endParaRPr>
          </a:p>
          <a:p>
            <a:pPr marL="0" indent="0" algn="ctr">
              <a:buNone/>
            </a:pPr>
            <a:r>
              <a:rPr lang="en-HK" sz="4800" dirty="0">
                <a:latin typeface="Calibri" panose="020F0502020204030204" pitchFamily="34" charset="0"/>
                <a:cs typeface="Calibri" panose="020F0502020204030204" pitchFamily="34" charset="0"/>
              </a:rPr>
              <a:t>24 Meanwhile a Jew named </a:t>
            </a:r>
            <a:r>
              <a:rPr lang="en-HK" sz="4800" dirty="0">
                <a:solidFill>
                  <a:srgbClr val="FFC000"/>
                </a:solidFill>
                <a:latin typeface="Calibri" panose="020F0502020204030204" pitchFamily="34" charset="0"/>
                <a:cs typeface="Calibri" panose="020F0502020204030204" pitchFamily="34" charset="0"/>
              </a:rPr>
              <a:t>Apollos</a:t>
            </a:r>
            <a:r>
              <a:rPr lang="en-HK" sz="4800" dirty="0">
                <a:latin typeface="Calibri" panose="020F0502020204030204" pitchFamily="34" charset="0"/>
                <a:cs typeface="Calibri" panose="020F0502020204030204" pitchFamily="34" charset="0"/>
              </a:rPr>
              <a:t>, a native of Alexandria, came to Ephesus. He was a learned man, with a </a:t>
            </a:r>
            <a:r>
              <a:rPr lang="en-HK" sz="4800" dirty="0">
                <a:solidFill>
                  <a:srgbClr val="FFC000"/>
                </a:solidFill>
                <a:latin typeface="Calibri" panose="020F0502020204030204" pitchFamily="34" charset="0"/>
                <a:cs typeface="Calibri" panose="020F0502020204030204" pitchFamily="34" charset="0"/>
              </a:rPr>
              <a:t>thorough knowledge of the Scriptures</a:t>
            </a:r>
            <a:r>
              <a:rPr lang="en-HK" sz="4800" dirty="0">
                <a:latin typeface="Calibri" panose="020F0502020204030204" pitchFamily="34" charset="0"/>
                <a:cs typeface="Calibri" panose="020F0502020204030204" pitchFamily="34" charset="0"/>
              </a:rPr>
              <a:t>. 25 He had been instructed in the way of the Lord, and he spoke with great </a:t>
            </a:r>
            <a:r>
              <a:rPr lang="en-HK" sz="4800" dirty="0" err="1">
                <a:latin typeface="Calibri" panose="020F0502020204030204" pitchFamily="34" charset="0"/>
                <a:cs typeface="Calibri" panose="020F0502020204030204" pitchFamily="34" charset="0"/>
              </a:rPr>
              <a:t>fervor</a:t>
            </a:r>
            <a:r>
              <a:rPr lang="en-HK" sz="4800" dirty="0">
                <a:latin typeface="Calibri" panose="020F0502020204030204" pitchFamily="34" charset="0"/>
                <a:cs typeface="Calibri" panose="020F0502020204030204" pitchFamily="34" charset="0"/>
              </a:rPr>
              <a:t> and </a:t>
            </a:r>
            <a:r>
              <a:rPr lang="en-HK" sz="4800" dirty="0">
                <a:solidFill>
                  <a:srgbClr val="FFC000"/>
                </a:solidFill>
                <a:latin typeface="Calibri" panose="020F0502020204030204" pitchFamily="34" charset="0"/>
                <a:cs typeface="Calibri" panose="020F0502020204030204" pitchFamily="34" charset="0"/>
              </a:rPr>
              <a:t>taught about Jesus accurately</a:t>
            </a:r>
            <a:r>
              <a:rPr lang="en-HK" sz="4800" dirty="0">
                <a:latin typeface="Calibri" panose="020F0502020204030204" pitchFamily="34" charset="0"/>
                <a:cs typeface="Calibri" panose="020F0502020204030204" pitchFamily="34" charset="0"/>
              </a:rPr>
              <a:t>, though he knew only the baptism of John. 26 He began to speak boldly in the synagogue. When Priscilla and Aquila heard him, </a:t>
            </a:r>
            <a:r>
              <a:rPr lang="en-HK" sz="4800" dirty="0">
                <a:solidFill>
                  <a:srgbClr val="FFC000"/>
                </a:solidFill>
                <a:latin typeface="Calibri" panose="020F0502020204030204" pitchFamily="34" charset="0"/>
                <a:cs typeface="Calibri" panose="020F0502020204030204" pitchFamily="34" charset="0"/>
              </a:rPr>
              <a:t>they invited him to their home and explained to him the way of God more adequately.</a:t>
            </a:r>
          </a:p>
          <a:p>
            <a:pPr marL="0" indent="0" algn="ctr">
              <a:buNone/>
            </a:pPr>
            <a:r>
              <a:rPr lang="en-HK" sz="4800" dirty="0">
                <a:latin typeface="Calibri" panose="020F0502020204030204" pitchFamily="34" charset="0"/>
                <a:cs typeface="Calibri" panose="020F0502020204030204" pitchFamily="34" charset="0"/>
              </a:rPr>
              <a:t>Acts 18:24-26</a:t>
            </a:r>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24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94F8-8951-660B-D328-D005BFB71950}"/>
              </a:ext>
            </a:extLst>
          </p:cNvPr>
          <p:cNvSpPr>
            <a:spLocks noGrp="1"/>
          </p:cNvSpPr>
          <p:nvPr>
            <p:ph type="title"/>
          </p:nvPr>
        </p:nvSpPr>
        <p:spPr/>
        <p:txBody>
          <a:bodyPr/>
          <a:lstStyle/>
          <a:p>
            <a:r>
              <a:rPr lang="en-US" dirty="0"/>
              <a:t>3.  Darkness Recedes (19:11-20) </a:t>
            </a:r>
          </a:p>
        </p:txBody>
      </p:sp>
      <p:sp>
        <p:nvSpPr>
          <p:cNvPr id="3" name="Content Placeholder 2">
            <a:extLst>
              <a:ext uri="{FF2B5EF4-FFF2-40B4-BE49-F238E27FC236}">
                <a16:creationId xmlns:a16="http://schemas.microsoft.com/office/drawing/2014/main" id="{DCDEC8C2-E095-E12E-DD09-BE595CAB6DE6}"/>
              </a:ext>
            </a:extLst>
          </p:cNvPr>
          <p:cNvSpPr>
            <a:spLocks noGrp="1"/>
          </p:cNvSpPr>
          <p:nvPr>
            <p:ph idx="1"/>
          </p:nvPr>
        </p:nvSpPr>
        <p:spPr/>
        <p:txBody>
          <a:bodyPr>
            <a:normAutofit/>
          </a:bodyPr>
          <a:lstStyle/>
          <a:p>
            <a:pPr marL="0" indent="0">
              <a:buNone/>
            </a:pPr>
            <a:r>
              <a:rPr lang="en-US" sz="3600" dirty="0"/>
              <a:t>10 This went on for two years, so that all the Jews and Greeks who lived in the province of Asia </a:t>
            </a:r>
            <a:r>
              <a:rPr lang="en-US" sz="3600" dirty="0">
                <a:solidFill>
                  <a:srgbClr val="FFC000"/>
                </a:solidFill>
              </a:rPr>
              <a:t>heard the word of the Lord.</a:t>
            </a:r>
          </a:p>
          <a:p>
            <a:pPr marL="0" indent="0">
              <a:buNone/>
            </a:pPr>
            <a:r>
              <a:rPr lang="en-US" sz="3600" dirty="0"/>
              <a:t>11 </a:t>
            </a:r>
            <a:r>
              <a:rPr lang="en-US" sz="3600" dirty="0">
                <a:solidFill>
                  <a:srgbClr val="FFC000"/>
                </a:solidFill>
              </a:rPr>
              <a:t>God did extraordinary miracles through Paul,</a:t>
            </a:r>
            <a:r>
              <a:rPr lang="en-US" sz="3600" dirty="0"/>
              <a:t> 12 so that even handkerchiefs and aprons that had touched him were taken to the sick, and their illnesses were cured and the evil spirits left them.</a:t>
            </a:r>
          </a:p>
        </p:txBody>
      </p:sp>
    </p:spTree>
    <p:extLst>
      <p:ext uri="{BB962C8B-B14F-4D97-AF65-F5344CB8AC3E}">
        <p14:creationId xmlns:p14="http://schemas.microsoft.com/office/powerpoint/2010/main" val="4109337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9764A81F-4B93-DCB4-97B2-1510CD4A21F9}"/>
              </a:ext>
            </a:extLst>
          </p:cNvPr>
          <p:cNvGraphicFramePr>
            <a:graphicFrameLocks noGrp="1"/>
          </p:cNvGraphicFramePr>
          <p:nvPr>
            <p:ph idx="1"/>
            <p:extLst>
              <p:ext uri="{D42A27DB-BD31-4B8C-83A1-F6EECF244321}">
                <p14:modId xmlns:p14="http://schemas.microsoft.com/office/powerpoint/2010/main" val="199740247"/>
              </p:ext>
            </p:extLst>
          </p:nvPr>
        </p:nvGraphicFramePr>
        <p:xfrm>
          <a:off x="757980" y="558484"/>
          <a:ext cx="10676040" cy="5816868"/>
        </p:xfrm>
        <a:graphic>
          <a:graphicData uri="http://schemas.openxmlformats.org/drawingml/2006/table">
            <a:tbl>
              <a:tblPr firstRow="1" firstCol="1" bandRow="1"/>
              <a:tblGrid>
                <a:gridCol w="5318970">
                  <a:extLst>
                    <a:ext uri="{9D8B030D-6E8A-4147-A177-3AD203B41FA5}">
                      <a16:colId xmlns:a16="http://schemas.microsoft.com/office/drawing/2014/main" val="63659151"/>
                    </a:ext>
                  </a:extLst>
                </a:gridCol>
                <a:gridCol w="1846508">
                  <a:extLst>
                    <a:ext uri="{9D8B030D-6E8A-4147-A177-3AD203B41FA5}">
                      <a16:colId xmlns:a16="http://schemas.microsoft.com/office/drawing/2014/main" val="3694126170"/>
                    </a:ext>
                  </a:extLst>
                </a:gridCol>
                <a:gridCol w="3510562">
                  <a:extLst>
                    <a:ext uri="{9D8B030D-6E8A-4147-A177-3AD203B41FA5}">
                      <a16:colId xmlns:a16="http://schemas.microsoft.com/office/drawing/2014/main" val="861223225"/>
                    </a:ext>
                  </a:extLst>
                </a:gridCol>
              </a:tblGrid>
              <a:tr h="312123">
                <a:tc>
                  <a:txBody>
                    <a:bodyPr/>
                    <a:lstStyle/>
                    <a:p>
                      <a:pPr algn="l" fontAlgn="t">
                        <a:spcBef>
                          <a:spcPts val="0"/>
                        </a:spcBef>
                        <a:spcAft>
                          <a:spcPts val="0"/>
                        </a:spcAft>
                      </a:pPr>
                      <a:r>
                        <a:rPr lang="en-US" sz="1800" b="1"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 </a:t>
                      </a:r>
                      <a:endParaRPr lang="en-US" sz="1800" b="0" i="0" u="none" strike="noStrike">
                        <a:effectLst/>
                        <a:latin typeface="Arial" panose="020B0604020202020204" pitchFamily="34" charset="0"/>
                      </a:endParaRPr>
                    </a:p>
                  </a:txBody>
                  <a:tcPr marL="66804" marR="66804" marT="9278"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t">
                        <a:spcBef>
                          <a:spcPts val="0"/>
                        </a:spcBef>
                        <a:spcAft>
                          <a:spcPts val="0"/>
                        </a:spcAft>
                      </a:pPr>
                      <a:r>
                        <a:rPr lang="en-US" sz="1800" b="1"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Peter (1-12)</a:t>
                      </a:r>
                      <a:endParaRPr lang="en-US" sz="1800" b="0" i="0" u="none" strike="noStrike">
                        <a:effectLst/>
                        <a:latin typeface="Arial" panose="020B0604020202020204" pitchFamily="34" charset="0"/>
                      </a:endParaRPr>
                    </a:p>
                  </a:txBody>
                  <a:tcPr marL="66804" marR="66804" marT="9278"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t">
                        <a:spcBef>
                          <a:spcPts val="0"/>
                        </a:spcBef>
                        <a:spcAft>
                          <a:spcPts val="0"/>
                        </a:spcAft>
                      </a:pPr>
                      <a:r>
                        <a:rPr lang="en-US" sz="1800" b="1"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Paul (13-28)</a:t>
                      </a:r>
                      <a:endParaRPr lang="en-US" sz="1800" b="0" i="0" u="none" strike="noStrike">
                        <a:effectLst/>
                        <a:latin typeface="Arial" panose="020B0604020202020204" pitchFamily="34" charset="0"/>
                      </a:endParaRPr>
                    </a:p>
                  </a:txBody>
                  <a:tcPr marL="66804" marR="66804" marT="9278"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00029146"/>
                  </a:ext>
                </a:extLst>
              </a:tr>
              <a:tr h="312123">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Filled with the Spirit </a:t>
                      </a:r>
                      <a:endParaRPr lang="en-US" sz="1800" b="0" i="0" u="none" strike="noStrike">
                        <a:effectLst/>
                        <a:latin typeface="Arial" panose="020B0604020202020204" pitchFamily="34" charset="0"/>
                      </a:endParaRPr>
                    </a:p>
                  </a:txBody>
                  <a:tcPr marL="66804" marR="66804" marT="9278" marB="0">
                    <a:lnL>
                      <a:noFill/>
                    </a:lnL>
                    <a:lnR>
                      <a:noFill/>
                    </a:lnR>
                    <a:lnT w="12700" cap="flat" cmpd="sng" algn="ctr">
                      <a:solidFill>
                        <a:srgbClr val="4472C4"/>
                      </a:solidFill>
                      <a:prstDash val="solid"/>
                      <a:round/>
                      <a:headEnd type="none" w="med" len="med"/>
                      <a:tailEnd type="none" w="med" len="med"/>
                    </a:lnT>
                    <a:lnB>
                      <a:noFill/>
                    </a:lnB>
                    <a:solidFill>
                      <a:srgbClr val="D0DBF0"/>
                    </a:solidFill>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4:8 </a:t>
                      </a:r>
                      <a:endParaRPr lang="en-US" sz="1800" b="0" i="0" u="none" strike="noStrike">
                        <a:effectLst/>
                        <a:latin typeface="Arial" panose="020B0604020202020204" pitchFamily="34" charset="0"/>
                      </a:endParaRPr>
                    </a:p>
                  </a:txBody>
                  <a:tcPr marL="66804" marR="66804" marT="9278" marB="0">
                    <a:lnL>
                      <a:noFill/>
                    </a:lnL>
                    <a:lnR>
                      <a:noFill/>
                    </a:lnR>
                    <a:lnT w="12700" cap="flat" cmpd="sng" algn="ctr">
                      <a:solidFill>
                        <a:srgbClr val="4472C4"/>
                      </a:solidFill>
                      <a:prstDash val="solid"/>
                      <a:round/>
                      <a:headEnd type="none" w="med" len="med"/>
                      <a:tailEnd type="none" w="med" len="med"/>
                    </a:lnT>
                    <a:lnB>
                      <a:noFill/>
                    </a:lnB>
                    <a:solidFill>
                      <a:srgbClr val="D0DBF0"/>
                    </a:solidFill>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9:17, 13:9</a:t>
                      </a:r>
                      <a:endParaRPr lang="en-US" sz="1800" b="0" i="0" u="none" strike="noStrike">
                        <a:effectLst/>
                        <a:latin typeface="Arial" panose="020B0604020202020204" pitchFamily="34" charset="0"/>
                      </a:endParaRPr>
                    </a:p>
                  </a:txBody>
                  <a:tcPr marL="66804" marR="66804" marT="9278" marB="0">
                    <a:lnL>
                      <a:noFill/>
                    </a:lnL>
                    <a:lnR>
                      <a:noFill/>
                    </a:lnR>
                    <a:lnT w="12700" cap="flat" cmpd="sng" algn="ctr">
                      <a:solidFill>
                        <a:srgbClr val="4472C4"/>
                      </a:solidFill>
                      <a:prstDash val="solid"/>
                      <a:round/>
                      <a:headEnd type="none" w="med" len="med"/>
                      <a:tailEnd type="none" w="med" len="med"/>
                    </a:lnT>
                    <a:lnB>
                      <a:noFill/>
                    </a:lnB>
                    <a:solidFill>
                      <a:srgbClr val="D0DBF0"/>
                    </a:solidFill>
                  </a:tcPr>
                </a:tc>
                <a:extLst>
                  <a:ext uri="{0D108BD9-81ED-4DB2-BD59-A6C34878D82A}">
                    <a16:rowId xmlns:a16="http://schemas.microsoft.com/office/drawing/2014/main" val="1951605024"/>
                  </a:ext>
                </a:extLst>
              </a:tr>
              <a:tr h="579338">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Preached the word of God with boldness </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4:13,31</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9:27,29</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tcPr>
                </a:tc>
                <a:extLst>
                  <a:ext uri="{0D108BD9-81ED-4DB2-BD59-A6C34878D82A}">
                    <a16:rowId xmlns:a16="http://schemas.microsoft.com/office/drawing/2014/main" val="3029219268"/>
                  </a:ext>
                </a:extLst>
              </a:tr>
              <a:tr h="579338">
                <a:tc>
                  <a:txBody>
                    <a:bodyPr/>
                    <a:lstStyle/>
                    <a:p>
                      <a:pPr algn="l" fontAlgn="t">
                        <a:spcBef>
                          <a:spcPts val="0"/>
                        </a:spcBef>
                        <a:spcAft>
                          <a:spcPts val="0"/>
                        </a:spcAft>
                      </a:pPr>
                      <a:r>
                        <a:rPr lang="en-US" sz="1800" b="0" i="0" u="none" strike="noStrike" dirty="0">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Bore witness before Jewish audiences to Jesus crucified… </a:t>
                      </a:r>
                      <a:endParaRPr lang="en-US" sz="1800" b="0" i="0" u="none" strike="noStrike" dirty="0">
                        <a:effectLst/>
                        <a:latin typeface="Arial" panose="020B0604020202020204" pitchFamily="34" charset="0"/>
                      </a:endParaRPr>
                    </a:p>
                  </a:txBody>
                  <a:tcPr marL="66804" marR="66804" marT="9278" marB="0">
                    <a:lnL>
                      <a:noFill/>
                    </a:lnL>
                    <a:lnR>
                      <a:noFill/>
                    </a:lnR>
                    <a:lnT>
                      <a:noFill/>
                    </a:lnT>
                    <a:lnB>
                      <a:noFill/>
                    </a:lnB>
                    <a:solidFill>
                      <a:srgbClr val="D0DBF0"/>
                    </a:solidFill>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2:22</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solidFill>
                      <a:srgbClr val="D0DBF0"/>
                    </a:solidFill>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13:16</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solidFill>
                      <a:srgbClr val="D0DBF0"/>
                    </a:solidFill>
                  </a:tcPr>
                </a:tc>
                <a:extLst>
                  <a:ext uri="{0D108BD9-81ED-4DB2-BD59-A6C34878D82A}">
                    <a16:rowId xmlns:a16="http://schemas.microsoft.com/office/drawing/2014/main" val="1106586772"/>
                  </a:ext>
                </a:extLst>
              </a:tr>
              <a:tr h="312123">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Preaches to the gentiles</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10:34ff</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13:46ff</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tcPr>
                </a:tc>
                <a:extLst>
                  <a:ext uri="{0D108BD9-81ED-4DB2-BD59-A6C34878D82A}">
                    <a16:rowId xmlns:a16="http://schemas.microsoft.com/office/drawing/2014/main" val="2184992738"/>
                  </a:ext>
                </a:extLst>
              </a:tr>
              <a:tr h="846553">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Receive vision which gave vital direction to the church’s mission</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solidFill>
                      <a:srgbClr val="D0DBF0"/>
                    </a:solidFill>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10:9ff</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solidFill>
                      <a:srgbClr val="D0DBF0"/>
                    </a:solidFill>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16:9</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solidFill>
                      <a:srgbClr val="D0DBF0"/>
                    </a:solidFill>
                  </a:tcPr>
                </a:tc>
                <a:extLst>
                  <a:ext uri="{0D108BD9-81ED-4DB2-BD59-A6C34878D82A}">
                    <a16:rowId xmlns:a16="http://schemas.microsoft.com/office/drawing/2014/main" val="1006673285"/>
                  </a:ext>
                </a:extLst>
              </a:tr>
              <a:tr h="579338">
                <a:tc>
                  <a:txBody>
                    <a:bodyPr/>
                    <a:lstStyle/>
                    <a:p>
                      <a:pPr algn="l" fontAlgn="t">
                        <a:spcBef>
                          <a:spcPts val="0"/>
                        </a:spcBef>
                        <a:spcAft>
                          <a:spcPts val="0"/>
                        </a:spcAft>
                      </a:pPr>
                      <a:r>
                        <a:rPr lang="en-US" sz="1800" b="0" i="0" u="none" strike="noStrike" dirty="0">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Imprisoned for their testimony and miraculous escape</a:t>
                      </a:r>
                      <a:endParaRPr lang="en-US" sz="1800" b="0" i="0" u="none" strike="noStrike" dirty="0">
                        <a:effectLst/>
                        <a:latin typeface="Arial" panose="020B0604020202020204" pitchFamily="34" charset="0"/>
                      </a:endParaRPr>
                    </a:p>
                  </a:txBody>
                  <a:tcPr marL="66804" marR="66804" marT="9278" marB="0">
                    <a:lnL>
                      <a:noFill/>
                    </a:lnL>
                    <a:lnR>
                      <a:noFill/>
                    </a:lnR>
                    <a:lnT>
                      <a:noFill/>
                    </a:lnT>
                    <a:lnB>
                      <a:noFill/>
                    </a:lnB>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3:2ff</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14:8ff</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tcPr>
                </a:tc>
                <a:extLst>
                  <a:ext uri="{0D108BD9-81ED-4DB2-BD59-A6C34878D82A}">
                    <a16:rowId xmlns:a16="http://schemas.microsoft.com/office/drawing/2014/main" val="2454433295"/>
                  </a:ext>
                </a:extLst>
              </a:tr>
              <a:tr h="579338">
                <a:tc>
                  <a:txBody>
                    <a:bodyPr/>
                    <a:lstStyle/>
                    <a:p>
                      <a:pPr algn="l" fontAlgn="t">
                        <a:spcBef>
                          <a:spcPts val="0"/>
                        </a:spcBef>
                        <a:spcAft>
                          <a:spcPts val="0"/>
                        </a:spcAft>
                      </a:pPr>
                      <a:r>
                        <a:rPr lang="en-US" sz="1800" b="0" i="0" u="none" strike="noStrike" dirty="0">
                          <a:solidFill>
                            <a:srgbClr val="FFC000"/>
                          </a:solidFill>
                          <a:effectLst/>
                          <a:latin typeface="Calibri" panose="020F0502020204030204" pitchFamily="34" charset="0"/>
                          <a:ea typeface="PMingLiU" panose="02020500000000000000" pitchFamily="18" charset="-120"/>
                          <a:cs typeface="Times New Roman" panose="02020603050405020304" pitchFamily="18" charset="0"/>
                        </a:rPr>
                        <a:t>Miraculous healing </a:t>
                      </a:r>
                      <a:endParaRPr lang="en-US" sz="1800" b="0" i="0" u="none" strike="noStrike" dirty="0">
                        <a:solidFill>
                          <a:srgbClr val="FFC000"/>
                        </a:solidFill>
                        <a:effectLst/>
                        <a:latin typeface="Arial" panose="020B0604020202020204" pitchFamily="34" charset="0"/>
                      </a:endParaRPr>
                    </a:p>
                  </a:txBody>
                  <a:tcPr marL="66804" marR="66804" marT="9278" marB="0">
                    <a:lnL>
                      <a:noFill/>
                    </a:lnL>
                    <a:lnR>
                      <a:noFill/>
                    </a:lnR>
                    <a:lnT>
                      <a:noFill/>
                    </a:lnT>
                    <a:lnB>
                      <a:noFill/>
                    </a:lnB>
                    <a:solidFill>
                      <a:srgbClr val="D0DBF0"/>
                    </a:solidFill>
                  </a:tcPr>
                </a:tc>
                <a:tc>
                  <a:txBody>
                    <a:bodyPr/>
                    <a:lstStyle/>
                    <a:p>
                      <a:pPr algn="l" fontAlgn="t">
                        <a:spcBef>
                          <a:spcPts val="0"/>
                        </a:spcBef>
                        <a:spcAft>
                          <a:spcPts val="0"/>
                        </a:spcAft>
                      </a:pPr>
                      <a:r>
                        <a:rPr lang="en-US" sz="1800" b="0" i="0" u="none" strike="noStrike" dirty="0">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Peter’s shadow (5:15)</a:t>
                      </a:r>
                      <a:endParaRPr lang="en-US" sz="1800" b="0" i="0" u="none" strike="noStrike" dirty="0">
                        <a:effectLst/>
                        <a:latin typeface="Arial" panose="020B0604020202020204" pitchFamily="34" charset="0"/>
                      </a:endParaRPr>
                    </a:p>
                  </a:txBody>
                  <a:tcPr marL="66804" marR="66804" marT="9278" marB="0">
                    <a:lnL>
                      <a:noFill/>
                    </a:lnL>
                    <a:lnR>
                      <a:noFill/>
                    </a:lnR>
                    <a:lnT>
                      <a:noFill/>
                    </a:lnT>
                    <a:lnB>
                      <a:noFill/>
                    </a:lnB>
                    <a:solidFill>
                      <a:srgbClr val="D0DBF0"/>
                    </a:solidFill>
                  </a:tcPr>
                </a:tc>
                <a:tc>
                  <a:txBody>
                    <a:bodyPr/>
                    <a:lstStyle/>
                    <a:p>
                      <a:pPr algn="l" fontAlgn="t">
                        <a:spcBef>
                          <a:spcPts val="0"/>
                        </a:spcBef>
                        <a:spcAft>
                          <a:spcPts val="0"/>
                        </a:spcAft>
                      </a:pPr>
                      <a:r>
                        <a:rPr lang="en-US" sz="1800" b="0" i="0" u="none" strike="noStrike" dirty="0">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Paul’s handkerchief and aprons (19:12)</a:t>
                      </a:r>
                      <a:endParaRPr lang="en-US" sz="1800" b="0" i="0" u="none" strike="noStrike" dirty="0">
                        <a:effectLst/>
                        <a:latin typeface="Arial" panose="020B0604020202020204" pitchFamily="34" charset="0"/>
                      </a:endParaRPr>
                    </a:p>
                  </a:txBody>
                  <a:tcPr marL="66804" marR="66804" marT="9278" marB="0">
                    <a:lnL>
                      <a:noFill/>
                    </a:lnL>
                    <a:lnR>
                      <a:noFill/>
                    </a:lnR>
                    <a:lnT>
                      <a:noFill/>
                    </a:lnT>
                    <a:lnB>
                      <a:noFill/>
                    </a:lnB>
                    <a:solidFill>
                      <a:srgbClr val="D0DBF0"/>
                    </a:solidFill>
                  </a:tcPr>
                </a:tc>
                <a:extLst>
                  <a:ext uri="{0D108BD9-81ED-4DB2-BD59-A6C34878D82A}">
                    <a16:rowId xmlns:a16="http://schemas.microsoft.com/office/drawing/2014/main" val="1184170335"/>
                  </a:ext>
                </a:extLst>
              </a:tr>
              <a:tr h="312123">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Raise the dead</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Tabitah in Joppa (9:36ff)</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Eutychus in Troas (20:7)</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tcPr>
                </a:tc>
                <a:extLst>
                  <a:ext uri="{0D108BD9-81ED-4DB2-BD59-A6C34878D82A}">
                    <a16:rowId xmlns:a16="http://schemas.microsoft.com/office/drawing/2014/main" val="4013528400"/>
                  </a:ext>
                </a:extLst>
              </a:tr>
              <a:tr h="579338">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Call down God’s judgment on a sorcerer/false teacher </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solidFill>
                      <a:srgbClr val="D0DBF0"/>
                    </a:solidFill>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Simon Magus in Samaria (8:20ff)</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solidFill>
                      <a:srgbClr val="D0DBF0"/>
                    </a:solidFill>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Elymas in Paphos (13:6ff)</a:t>
                      </a:r>
                      <a:endParaRPr lang="en-US" sz="1800" b="0" i="0" u="none" strike="noStrike">
                        <a:effectLst/>
                        <a:latin typeface="Arial" panose="020B0604020202020204" pitchFamily="34" charset="0"/>
                      </a:endParaRPr>
                    </a:p>
                  </a:txBody>
                  <a:tcPr marL="66804" marR="66804" marT="9278" marB="0">
                    <a:lnL>
                      <a:noFill/>
                    </a:lnL>
                    <a:lnR>
                      <a:noFill/>
                    </a:lnR>
                    <a:lnT>
                      <a:noFill/>
                    </a:lnT>
                    <a:lnB>
                      <a:noFill/>
                    </a:lnB>
                    <a:solidFill>
                      <a:srgbClr val="D0DBF0"/>
                    </a:solidFill>
                  </a:tcPr>
                </a:tc>
                <a:extLst>
                  <a:ext uri="{0D108BD9-81ED-4DB2-BD59-A6C34878D82A}">
                    <a16:rowId xmlns:a16="http://schemas.microsoft.com/office/drawing/2014/main" val="3050594801"/>
                  </a:ext>
                </a:extLst>
              </a:tr>
              <a:tr h="579338">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Refuse the worship of their fellow human beings</a:t>
                      </a:r>
                      <a:endParaRPr lang="en-US" sz="1800" b="0" i="0" u="none" strike="noStrike">
                        <a:effectLst/>
                        <a:latin typeface="Arial" panose="020B0604020202020204" pitchFamily="34" charset="0"/>
                      </a:endParaRPr>
                    </a:p>
                  </a:txBody>
                  <a:tcPr marL="66804" marR="66804" marT="9278"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l" fontAlgn="t">
                        <a:spcBef>
                          <a:spcPts val="0"/>
                        </a:spcBef>
                        <a:spcAft>
                          <a:spcPts val="0"/>
                        </a:spcAft>
                      </a:pPr>
                      <a:r>
                        <a:rPr lang="en-US" sz="1800" b="0" i="0" u="none" strike="noStrike">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Cornelius (10:25-26)</a:t>
                      </a:r>
                      <a:endParaRPr lang="en-US" sz="1800" b="0" i="0" u="none" strike="noStrike">
                        <a:effectLst/>
                        <a:latin typeface="Arial" panose="020B0604020202020204" pitchFamily="34" charset="0"/>
                      </a:endParaRPr>
                    </a:p>
                  </a:txBody>
                  <a:tcPr marL="66804" marR="66804" marT="9278" marB="0">
                    <a:lnL>
                      <a:noFill/>
                    </a:lnL>
                    <a:lnR>
                      <a:noFill/>
                    </a:lnR>
                    <a:lnT>
                      <a:noFill/>
                    </a:lnT>
                    <a:lnB w="12700" cap="flat" cmpd="sng" algn="ctr">
                      <a:solidFill>
                        <a:srgbClr val="4472C4"/>
                      </a:solidFill>
                      <a:prstDash val="solid"/>
                      <a:round/>
                      <a:headEnd type="none" w="med" len="med"/>
                      <a:tailEnd type="none" w="med" len="med"/>
                    </a:lnB>
                  </a:tcPr>
                </a:tc>
                <a:tc>
                  <a:txBody>
                    <a:bodyPr/>
                    <a:lstStyle/>
                    <a:p>
                      <a:pPr algn="l" fontAlgn="t">
                        <a:spcBef>
                          <a:spcPts val="0"/>
                        </a:spcBef>
                        <a:spcAft>
                          <a:spcPts val="0"/>
                        </a:spcAft>
                      </a:pPr>
                      <a:r>
                        <a:rPr lang="en-US" sz="1800" b="0" i="0" u="none" strike="noStrike" dirty="0" err="1">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Lystrans</a:t>
                      </a:r>
                      <a:r>
                        <a:rPr lang="en-US" sz="1800" b="0" i="0" u="none" strike="noStrike" dirty="0">
                          <a:solidFill>
                            <a:srgbClr val="2F5496"/>
                          </a:solidFill>
                          <a:effectLst/>
                          <a:latin typeface="Calibri" panose="020F0502020204030204" pitchFamily="34" charset="0"/>
                          <a:ea typeface="PMingLiU" panose="02020500000000000000" pitchFamily="18" charset="-120"/>
                          <a:cs typeface="Times New Roman" panose="02020603050405020304" pitchFamily="18" charset="0"/>
                        </a:rPr>
                        <a:t> (14:11ff)</a:t>
                      </a:r>
                      <a:endParaRPr lang="en-US" sz="1800" b="0" i="0" u="none" strike="noStrike" dirty="0">
                        <a:effectLst/>
                        <a:latin typeface="Arial" panose="020B0604020202020204" pitchFamily="34" charset="0"/>
                      </a:endParaRPr>
                    </a:p>
                  </a:txBody>
                  <a:tcPr marL="66804" marR="66804" marT="9278" marB="0">
                    <a:lnL>
                      <a:noFill/>
                    </a:lnL>
                    <a:lnR>
                      <a:noFill/>
                    </a:lnR>
                    <a:lnT>
                      <a:noFill/>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56949586"/>
                  </a:ext>
                </a:extLst>
              </a:tr>
            </a:tbl>
          </a:graphicData>
        </a:graphic>
      </p:graphicFrame>
    </p:spTree>
    <p:extLst>
      <p:ext uri="{BB962C8B-B14F-4D97-AF65-F5344CB8AC3E}">
        <p14:creationId xmlns:p14="http://schemas.microsoft.com/office/powerpoint/2010/main" val="423824743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94F8-8951-660B-D328-D005BFB71950}"/>
              </a:ext>
            </a:extLst>
          </p:cNvPr>
          <p:cNvSpPr>
            <a:spLocks noGrp="1"/>
          </p:cNvSpPr>
          <p:nvPr>
            <p:ph type="title"/>
          </p:nvPr>
        </p:nvSpPr>
        <p:spPr/>
        <p:txBody>
          <a:bodyPr/>
          <a:lstStyle/>
          <a:p>
            <a:r>
              <a:rPr lang="en-US" dirty="0"/>
              <a:t>3.  Darkness Recedes (19:11-20) </a:t>
            </a:r>
          </a:p>
        </p:txBody>
      </p:sp>
      <p:sp>
        <p:nvSpPr>
          <p:cNvPr id="3" name="Content Placeholder 2">
            <a:extLst>
              <a:ext uri="{FF2B5EF4-FFF2-40B4-BE49-F238E27FC236}">
                <a16:creationId xmlns:a16="http://schemas.microsoft.com/office/drawing/2014/main" id="{DCDEC8C2-E095-E12E-DD09-BE595CAB6DE6}"/>
              </a:ext>
            </a:extLst>
          </p:cNvPr>
          <p:cNvSpPr>
            <a:spLocks noGrp="1"/>
          </p:cNvSpPr>
          <p:nvPr>
            <p:ph idx="1"/>
          </p:nvPr>
        </p:nvSpPr>
        <p:spPr/>
        <p:txBody>
          <a:bodyPr>
            <a:normAutofit/>
          </a:bodyPr>
          <a:lstStyle/>
          <a:p>
            <a:r>
              <a:rPr lang="en-US" sz="3600" i="1" dirty="0"/>
              <a:t>extraordinary</a:t>
            </a:r>
            <a:r>
              <a:rPr lang="en-US" sz="3600" dirty="0"/>
              <a:t> miracles (v.11) </a:t>
            </a:r>
          </a:p>
          <a:p>
            <a:r>
              <a:rPr lang="en-US" sz="3600" dirty="0"/>
              <a:t>Shouldn’t be surprised when people are healed </a:t>
            </a:r>
          </a:p>
          <a:p>
            <a:r>
              <a:rPr lang="en-US" sz="3600" dirty="0"/>
              <a:t>Demons driven away</a:t>
            </a:r>
          </a:p>
          <a:p>
            <a:pPr marL="457200" lvl="1" indent="0">
              <a:buNone/>
            </a:pPr>
            <a:r>
              <a:rPr lang="en-US" sz="3200" dirty="0"/>
              <a:t>- For we do not wrestle against flesh and blood, but against the rulers, against the authorities, against the cosmic powers over this present darkness, against the spiritual forces of evil in the heavenly places.”  (Ephesians 6:12)</a:t>
            </a:r>
          </a:p>
          <a:p>
            <a:pPr lvl="1"/>
            <a:endParaRPr lang="en-US" sz="3200" dirty="0"/>
          </a:p>
        </p:txBody>
      </p:sp>
    </p:spTree>
    <p:extLst>
      <p:ext uri="{BB962C8B-B14F-4D97-AF65-F5344CB8AC3E}">
        <p14:creationId xmlns:p14="http://schemas.microsoft.com/office/powerpoint/2010/main" val="3219757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94F8-8951-660B-D328-D005BFB71950}"/>
              </a:ext>
            </a:extLst>
          </p:cNvPr>
          <p:cNvSpPr>
            <a:spLocks noGrp="1"/>
          </p:cNvSpPr>
          <p:nvPr>
            <p:ph type="title"/>
          </p:nvPr>
        </p:nvSpPr>
        <p:spPr/>
        <p:txBody>
          <a:bodyPr/>
          <a:lstStyle/>
          <a:p>
            <a:r>
              <a:rPr lang="en-US" dirty="0"/>
              <a:t>3.  Darkness Recedes (19:11-20) </a:t>
            </a:r>
          </a:p>
        </p:txBody>
      </p:sp>
      <p:sp>
        <p:nvSpPr>
          <p:cNvPr id="3" name="Content Placeholder 2">
            <a:extLst>
              <a:ext uri="{FF2B5EF4-FFF2-40B4-BE49-F238E27FC236}">
                <a16:creationId xmlns:a16="http://schemas.microsoft.com/office/drawing/2014/main" id="{DCDEC8C2-E095-E12E-DD09-BE595CAB6DE6}"/>
              </a:ext>
            </a:extLst>
          </p:cNvPr>
          <p:cNvSpPr>
            <a:spLocks noGrp="1"/>
          </p:cNvSpPr>
          <p:nvPr>
            <p:ph idx="1"/>
          </p:nvPr>
        </p:nvSpPr>
        <p:spPr/>
        <p:txBody>
          <a:bodyPr>
            <a:normAutofit/>
          </a:bodyPr>
          <a:lstStyle/>
          <a:p>
            <a:r>
              <a:rPr lang="en-US" sz="3600" i="1" dirty="0"/>
              <a:t>extraordinary</a:t>
            </a:r>
            <a:r>
              <a:rPr lang="en-US" sz="3600" dirty="0"/>
              <a:t> miracles (v.11) </a:t>
            </a:r>
          </a:p>
          <a:p>
            <a:r>
              <a:rPr lang="en-US" sz="3600" dirty="0"/>
              <a:t>Shouldn’t be surprised when people are healed </a:t>
            </a:r>
          </a:p>
          <a:p>
            <a:r>
              <a:rPr lang="en-US" sz="3600" dirty="0"/>
              <a:t>Demons driven away</a:t>
            </a:r>
          </a:p>
          <a:p>
            <a:pPr lvl="1">
              <a:buFontTx/>
              <a:buChar char="-"/>
            </a:pPr>
            <a:r>
              <a:rPr lang="en-US" sz="3200" dirty="0"/>
              <a:t>For we do not wrestle against flesh and blood, but against the rulers, against the authorities, against the cosmic powers over this present darkness, against the spiritual forces of evil in the heavenly places.”  (Ephesians 6:12)</a:t>
            </a:r>
          </a:p>
          <a:p>
            <a:r>
              <a:rPr lang="en-US" sz="3600" dirty="0"/>
              <a:t>But it’s not magic! </a:t>
            </a:r>
          </a:p>
          <a:p>
            <a:endParaRPr lang="en-US" sz="3600" dirty="0"/>
          </a:p>
          <a:p>
            <a:pPr lvl="1"/>
            <a:endParaRPr lang="en-US" sz="3200" dirty="0"/>
          </a:p>
        </p:txBody>
      </p:sp>
    </p:spTree>
    <p:extLst>
      <p:ext uri="{BB962C8B-B14F-4D97-AF65-F5344CB8AC3E}">
        <p14:creationId xmlns:p14="http://schemas.microsoft.com/office/powerpoint/2010/main" val="187834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94F8-8951-660B-D328-D005BFB71950}"/>
              </a:ext>
            </a:extLst>
          </p:cNvPr>
          <p:cNvSpPr>
            <a:spLocks noGrp="1"/>
          </p:cNvSpPr>
          <p:nvPr>
            <p:ph type="title"/>
          </p:nvPr>
        </p:nvSpPr>
        <p:spPr/>
        <p:txBody>
          <a:bodyPr/>
          <a:lstStyle/>
          <a:p>
            <a:r>
              <a:rPr lang="en-US" dirty="0"/>
              <a:t>3.  Darkness Recedes (19:11-20) </a:t>
            </a:r>
          </a:p>
        </p:txBody>
      </p:sp>
      <p:sp>
        <p:nvSpPr>
          <p:cNvPr id="3" name="Content Placeholder 2">
            <a:extLst>
              <a:ext uri="{FF2B5EF4-FFF2-40B4-BE49-F238E27FC236}">
                <a16:creationId xmlns:a16="http://schemas.microsoft.com/office/drawing/2014/main" id="{DCDEC8C2-E095-E12E-DD09-BE595CAB6DE6}"/>
              </a:ext>
            </a:extLst>
          </p:cNvPr>
          <p:cNvSpPr>
            <a:spLocks noGrp="1"/>
          </p:cNvSpPr>
          <p:nvPr>
            <p:ph idx="1"/>
          </p:nvPr>
        </p:nvSpPr>
        <p:spPr/>
        <p:txBody>
          <a:bodyPr>
            <a:normAutofit/>
          </a:bodyPr>
          <a:lstStyle/>
          <a:p>
            <a:r>
              <a:rPr lang="en-US" sz="3600" dirty="0"/>
              <a:t>Changed lives (v.18-19) </a:t>
            </a:r>
            <a:endParaRPr lang="en-US" sz="3200" dirty="0"/>
          </a:p>
        </p:txBody>
      </p:sp>
    </p:spTree>
    <p:extLst>
      <p:ext uri="{BB962C8B-B14F-4D97-AF65-F5344CB8AC3E}">
        <p14:creationId xmlns:p14="http://schemas.microsoft.com/office/powerpoint/2010/main" val="414030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9EA73D-26E1-FA5C-7F8B-9E5A0F2711F6}"/>
              </a:ext>
            </a:extLst>
          </p:cNvPr>
          <p:cNvSpPr>
            <a:spLocks noGrp="1"/>
          </p:cNvSpPr>
          <p:nvPr>
            <p:ph idx="1"/>
          </p:nvPr>
        </p:nvSpPr>
        <p:spPr>
          <a:xfrm>
            <a:off x="838200" y="950976"/>
            <a:ext cx="10515600" cy="5225987"/>
          </a:xfrm>
        </p:spPr>
        <p:txBody>
          <a:bodyPr>
            <a:normAutofit/>
          </a:bodyPr>
          <a:lstStyle/>
          <a:p>
            <a:pPr marL="0" indent="0" algn="ctr">
              <a:buNone/>
            </a:pPr>
            <a:r>
              <a:rPr lang="en-HK" sz="4800" b="1" baseline="30000" dirty="0">
                <a:latin typeface="system-ui"/>
              </a:rPr>
              <a:t>”</a:t>
            </a:r>
            <a:r>
              <a:rPr lang="en-HK" sz="4800" b="0" i="0" dirty="0">
                <a:effectLst/>
                <a:latin typeface="system-ui"/>
              </a:rPr>
              <a:t>But you will receive power when the Holy Spirit comes on you; and you will be my witnesses in </a:t>
            </a:r>
            <a:r>
              <a:rPr lang="en-HK" sz="4800" b="0" i="0" dirty="0">
                <a:solidFill>
                  <a:srgbClr val="FFC000"/>
                </a:solidFill>
                <a:effectLst/>
                <a:latin typeface="system-ui"/>
              </a:rPr>
              <a:t>Jerusalem</a:t>
            </a:r>
            <a:r>
              <a:rPr lang="en-HK" sz="4800" b="0" i="0" dirty="0">
                <a:effectLst/>
                <a:latin typeface="system-ui"/>
              </a:rPr>
              <a:t>, and in all </a:t>
            </a:r>
            <a:r>
              <a:rPr lang="en-HK" sz="4800" b="0" i="0" dirty="0">
                <a:solidFill>
                  <a:srgbClr val="FFC000"/>
                </a:solidFill>
                <a:effectLst/>
                <a:latin typeface="system-ui"/>
              </a:rPr>
              <a:t>Judea</a:t>
            </a:r>
            <a:r>
              <a:rPr lang="en-HK" sz="4800" b="0" i="0" dirty="0">
                <a:effectLst/>
                <a:latin typeface="system-ui"/>
              </a:rPr>
              <a:t> and </a:t>
            </a:r>
            <a:r>
              <a:rPr lang="en-HK" sz="4800" b="0" i="0" dirty="0">
                <a:solidFill>
                  <a:srgbClr val="FFC000"/>
                </a:solidFill>
                <a:effectLst/>
                <a:latin typeface="system-ui"/>
              </a:rPr>
              <a:t>Samaria</a:t>
            </a:r>
            <a:r>
              <a:rPr lang="en-HK" sz="4800" b="0" i="0" dirty="0">
                <a:effectLst/>
                <a:latin typeface="system-ui"/>
              </a:rPr>
              <a:t>, and to the </a:t>
            </a:r>
            <a:r>
              <a:rPr lang="en-HK" sz="4800" b="0" i="0" dirty="0">
                <a:solidFill>
                  <a:srgbClr val="FFC000"/>
                </a:solidFill>
                <a:effectLst/>
                <a:latin typeface="system-ui"/>
              </a:rPr>
              <a:t>ends of the earth</a:t>
            </a:r>
            <a:r>
              <a:rPr lang="en-HK" sz="4800" b="0" i="0" dirty="0">
                <a:effectLst/>
                <a:latin typeface="system-ui"/>
              </a:rPr>
              <a:t>.”</a:t>
            </a:r>
          </a:p>
          <a:p>
            <a:pPr marL="0" indent="0" algn="ctr">
              <a:buNone/>
            </a:pPr>
            <a:r>
              <a:rPr lang="en-HK" sz="4800" dirty="0">
                <a:latin typeface="system-ui"/>
              </a:rPr>
              <a:t>Acts 1:8</a:t>
            </a:r>
            <a:endParaRPr lang="en-US" sz="4800" dirty="0"/>
          </a:p>
        </p:txBody>
      </p:sp>
    </p:spTree>
    <p:extLst>
      <p:ext uri="{BB962C8B-B14F-4D97-AF65-F5344CB8AC3E}">
        <p14:creationId xmlns:p14="http://schemas.microsoft.com/office/powerpoint/2010/main" val="92354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94F8-8951-660B-D328-D005BFB71950}"/>
              </a:ext>
            </a:extLst>
          </p:cNvPr>
          <p:cNvSpPr>
            <a:spLocks noGrp="1"/>
          </p:cNvSpPr>
          <p:nvPr>
            <p:ph type="title"/>
          </p:nvPr>
        </p:nvSpPr>
        <p:spPr/>
        <p:txBody>
          <a:bodyPr/>
          <a:lstStyle/>
          <a:p>
            <a:r>
              <a:rPr lang="en-US" dirty="0"/>
              <a:t>1.  Have You Met Jesus? (19:1-7)</a:t>
            </a:r>
          </a:p>
        </p:txBody>
      </p:sp>
      <p:sp>
        <p:nvSpPr>
          <p:cNvPr id="3" name="Content Placeholder 2">
            <a:extLst>
              <a:ext uri="{FF2B5EF4-FFF2-40B4-BE49-F238E27FC236}">
                <a16:creationId xmlns:a16="http://schemas.microsoft.com/office/drawing/2014/main" id="{DCDEC8C2-E095-E12E-DD09-BE595CAB6DE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568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Keystone-France/Gamma-Keystone via Getty Images">
            <a:extLst>
              <a:ext uri="{FF2B5EF4-FFF2-40B4-BE49-F238E27FC236}">
                <a16:creationId xmlns:a16="http://schemas.microsoft.com/office/drawing/2014/main" id="{7BB7DA41-514A-A6C5-0561-48C918CC778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697" r="1" b="40823"/>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75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9EA73D-26E1-FA5C-7F8B-9E5A0F2711F6}"/>
              </a:ext>
            </a:extLst>
          </p:cNvPr>
          <p:cNvSpPr>
            <a:spLocks noGrp="1"/>
          </p:cNvSpPr>
          <p:nvPr>
            <p:ph idx="1"/>
          </p:nvPr>
        </p:nvSpPr>
        <p:spPr>
          <a:xfrm>
            <a:off x="838200" y="816006"/>
            <a:ext cx="10515600" cy="5225987"/>
          </a:xfrm>
        </p:spPr>
        <p:txBody>
          <a:bodyPr>
            <a:normAutofit/>
          </a:bodyPr>
          <a:lstStyle/>
          <a:p>
            <a:pPr marL="0" indent="0" algn="ctr">
              <a:buNone/>
            </a:pPr>
            <a:endParaRPr lang="en-HK" sz="4800" baseline="30000" dirty="0">
              <a:latin typeface="Calibri" panose="020F0502020204030204" pitchFamily="34" charset="0"/>
              <a:cs typeface="Calibri" panose="020F0502020204030204" pitchFamily="34" charset="0"/>
            </a:endParaRPr>
          </a:p>
          <a:p>
            <a:pPr marL="0" indent="0" algn="ctr">
              <a:buNone/>
            </a:pPr>
            <a:r>
              <a:rPr lang="en-HK" sz="4800" dirty="0">
                <a:latin typeface="Calibri" panose="020F0502020204030204" pitchFamily="34" charset="0"/>
                <a:cs typeface="Calibri" panose="020F0502020204030204" pitchFamily="34" charset="0"/>
              </a:rPr>
              <a:t>Peter replied, “</a:t>
            </a:r>
            <a:r>
              <a:rPr lang="en-HK" sz="4800" dirty="0">
                <a:solidFill>
                  <a:srgbClr val="FFC000"/>
                </a:solidFill>
                <a:latin typeface="Calibri" panose="020F0502020204030204" pitchFamily="34" charset="0"/>
                <a:cs typeface="Calibri" panose="020F0502020204030204" pitchFamily="34" charset="0"/>
              </a:rPr>
              <a:t>Repent and be baptized</a:t>
            </a:r>
            <a:r>
              <a:rPr lang="en-HK" sz="4800" dirty="0">
                <a:latin typeface="Calibri" panose="020F0502020204030204" pitchFamily="34" charset="0"/>
                <a:cs typeface="Calibri" panose="020F0502020204030204" pitchFamily="34" charset="0"/>
              </a:rPr>
              <a:t>, every one of you, in the name of Jesus Christ for the forgiveness of your sins. </a:t>
            </a:r>
            <a:r>
              <a:rPr lang="en-HK" sz="4800" dirty="0">
                <a:solidFill>
                  <a:srgbClr val="FFC000"/>
                </a:solidFill>
                <a:latin typeface="Calibri" panose="020F0502020204030204" pitchFamily="34" charset="0"/>
                <a:cs typeface="Calibri" panose="020F0502020204030204" pitchFamily="34" charset="0"/>
              </a:rPr>
              <a:t>And you will receive the gift of the Holy Spirit. </a:t>
            </a:r>
          </a:p>
          <a:p>
            <a:pPr marL="0" indent="0" algn="ctr">
              <a:buNone/>
            </a:pPr>
            <a:r>
              <a:rPr lang="en-HK" sz="4800" dirty="0">
                <a:latin typeface="Calibri" panose="020F0502020204030204" pitchFamily="34" charset="0"/>
                <a:cs typeface="Calibri" panose="020F0502020204030204" pitchFamily="34" charset="0"/>
              </a:rPr>
              <a:t>Acts 2:38</a:t>
            </a:r>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465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9EA73D-26E1-FA5C-7F8B-9E5A0F2711F6}"/>
              </a:ext>
            </a:extLst>
          </p:cNvPr>
          <p:cNvSpPr>
            <a:spLocks noGrp="1"/>
          </p:cNvSpPr>
          <p:nvPr>
            <p:ph idx="1"/>
          </p:nvPr>
        </p:nvSpPr>
        <p:spPr>
          <a:xfrm>
            <a:off x="838200" y="735980"/>
            <a:ext cx="10515600" cy="5440983"/>
          </a:xfrm>
        </p:spPr>
        <p:txBody>
          <a:bodyPr>
            <a:normAutofit/>
          </a:bodyPr>
          <a:lstStyle/>
          <a:p>
            <a:pPr marL="0" indent="0" algn="ctr">
              <a:buNone/>
            </a:pPr>
            <a:endParaRPr lang="en-HK" sz="4800" baseline="30000" dirty="0">
              <a:latin typeface="Calibri" panose="020F0502020204030204" pitchFamily="34" charset="0"/>
              <a:cs typeface="Calibri" panose="020F0502020204030204" pitchFamily="34" charset="0"/>
            </a:endParaRPr>
          </a:p>
          <a:p>
            <a:pPr marL="0" indent="0" algn="ctr">
              <a:buNone/>
            </a:pPr>
            <a:r>
              <a:rPr lang="en-HK" sz="4800" dirty="0">
                <a:latin typeface="Calibri" panose="020F0502020204030204" pitchFamily="34" charset="0"/>
                <a:cs typeface="Calibri" panose="020F0502020204030204" pitchFamily="34" charset="0"/>
              </a:rPr>
              <a:t>13 And you also were included in Christ when you heard the message of truth, the gospel of your salvation. </a:t>
            </a:r>
            <a:r>
              <a:rPr lang="en-HK" sz="4800" dirty="0">
                <a:solidFill>
                  <a:srgbClr val="FFC000"/>
                </a:solidFill>
                <a:latin typeface="Calibri" panose="020F0502020204030204" pitchFamily="34" charset="0"/>
                <a:cs typeface="Calibri" panose="020F0502020204030204" pitchFamily="34" charset="0"/>
              </a:rPr>
              <a:t>When you believed, </a:t>
            </a:r>
            <a:r>
              <a:rPr lang="en-HK" sz="4800" dirty="0">
                <a:latin typeface="Calibri" panose="020F0502020204030204" pitchFamily="34" charset="0"/>
                <a:cs typeface="Calibri" panose="020F0502020204030204" pitchFamily="34" charset="0"/>
              </a:rPr>
              <a:t>you were marked in him with a seal,</a:t>
            </a:r>
            <a:r>
              <a:rPr lang="en-HK" sz="4800" dirty="0">
                <a:solidFill>
                  <a:srgbClr val="FFC000"/>
                </a:solidFill>
                <a:latin typeface="Calibri" panose="020F0502020204030204" pitchFamily="34" charset="0"/>
                <a:cs typeface="Calibri" panose="020F0502020204030204" pitchFamily="34" charset="0"/>
              </a:rPr>
              <a:t> the promised Holy Spirit</a:t>
            </a:r>
            <a:r>
              <a:rPr lang="en-HK" sz="4800" dirty="0">
                <a:latin typeface="Calibri" panose="020F0502020204030204" pitchFamily="34" charset="0"/>
                <a:cs typeface="Calibri" panose="020F0502020204030204" pitchFamily="34" charset="0"/>
              </a:rPr>
              <a:t>, </a:t>
            </a:r>
          </a:p>
          <a:p>
            <a:pPr marL="0" indent="0" algn="ctr">
              <a:buNone/>
            </a:pPr>
            <a:r>
              <a:rPr lang="en-HK" sz="4800" dirty="0">
                <a:latin typeface="Calibri" panose="020F0502020204030204" pitchFamily="34" charset="0"/>
                <a:cs typeface="Calibri" panose="020F0502020204030204" pitchFamily="34" charset="0"/>
              </a:rPr>
              <a:t>Ephesians 1:13</a:t>
            </a:r>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69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94F8-8951-660B-D328-D005BFB71950}"/>
              </a:ext>
            </a:extLst>
          </p:cNvPr>
          <p:cNvSpPr>
            <a:spLocks noGrp="1"/>
          </p:cNvSpPr>
          <p:nvPr>
            <p:ph type="title"/>
          </p:nvPr>
        </p:nvSpPr>
        <p:spPr/>
        <p:txBody>
          <a:bodyPr/>
          <a:lstStyle/>
          <a:p>
            <a:r>
              <a:rPr lang="en-US" dirty="0"/>
              <a:t>The norm of Christian conversion</a:t>
            </a:r>
          </a:p>
        </p:txBody>
      </p:sp>
      <p:sp>
        <p:nvSpPr>
          <p:cNvPr id="3" name="Content Placeholder 2">
            <a:extLst>
              <a:ext uri="{FF2B5EF4-FFF2-40B4-BE49-F238E27FC236}">
                <a16:creationId xmlns:a16="http://schemas.microsoft.com/office/drawing/2014/main" id="{DCDEC8C2-E095-E12E-DD09-BE595CAB6DE6}"/>
              </a:ext>
            </a:extLst>
          </p:cNvPr>
          <p:cNvSpPr>
            <a:spLocks noGrp="1"/>
          </p:cNvSpPr>
          <p:nvPr>
            <p:ph idx="1"/>
          </p:nvPr>
        </p:nvSpPr>
        <p:spPr/>
        <p:txBody>
          <a:bodyPr>
            <a:normAutofit/>
          </a:bodyPr>
          <a:lstStyle/>
          <a:p>
            <a:r>
              <a:rPr lang="en-US" sz="4800" dirty="0"/>
              <a:t>Repentance</a:t>
            </a:r>
          </a:p>
          <a:p>
            <a:r>
              <a:rPr lang="en-US" sz="4800" dirty="0"/>
              <a:t>Faith in Jesus</a:t>
            </a:r>
          </a:p>
          <a:p>
            <a:r>
              <a:rPr lang="en-US" sz="4800" dirty="0"/>
              <a:t>Water baptism</a:t>
            </a:r>
          </a:p>
          <a:p>
            <a:r>
              <a:rPr lang="en-US" sz="4800" dirty="0"/>
              <a:t>Gift of the Spirit </a:t>
            </a:r>
          </a:p>
        </p:txBody>
      </p:sp>
    </p:spTree>
    <p:extLst>
      <p:ext uri="{BB962C8B-B14F-4D97-AF65-F5344CB8AC3E}">
        <p14:creationId xmlns:p14="http://schemas.microsoft.com/office/powerpoint/2010/main" val="71700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94F8-8951-660B-D328-D005BFB71950}"/>
              </a:ext>
            </a:extLst>
          </p:cNvPr>
          <p:cNvSpPr>
            <a:spLocks noGrp="1"/>
          </p:cNvSpPr>
          <p:nvPr>
            <p:ph type="title"/>
          </p:nvPr>
        </p:nvSpPr>
        <p:spPr/>
        <p:txBody>
          <a:bodyPr/>
          <a:lstStyle/>
          <a:p>
            <a:r>
              <a:rPr lang="en-US" dirty="0"/>
              <a:t>2.  The Word Goes Out (v.8-10, 20) </a:t>
            </a:r>
          </a:p>
        </p:txBody>
      </p:sp>
      <p:sp>
        <p:nvSpPr>
          <p:cNvPr id="3" name="Content Placeholder 2">
            <a:extLst>
              <a:ext uri="{FF2B5EF4-FFF2-40B4-BE49-F238E27FC236}">
                <a16:creationId xmlns:a16="http://schemas.microsoft.com/office/drawing/2014/main" id="{DCDEC8C2-E095-E12E-DD09-BE595CAB6DE6}"/>
              </a:ext>
            </a:extLst>
          </p:cNvPr>
          <p:cNvSpPr>
            <a:spLocks noGrp="1"/>
          </p:cNvSpPr>
          <p:nvPr>
            <p:ph idx="1"/>
          </p:nvPr>
        </p:nvSpPr>
        <p:spPr/>
        <p:txBody>
          <a:bodyPr>
            <a:normAutofit/>
          </a:bodyPr>
          <a:lstStyle/>
          <a:p>
            <a:r>
              <a:rPr lang="en-US" sz="3600" dirty="0"/>
              <a:t>This went on for two years, so that all the Jews and Greeks who lived in the province of Asia </a:t>
            </a:r>
            <a:r>
              <a:rPr lang="en-US" sz="3600" dirty="0">
                <a:solidFill>
                  <a:srgbClr val="FFC000"/>
                </a:solidFill>
              </a:rPr>
              <a:t>heard the word of the Lord</a:t>
            </a:r>
            <a:r>
              <a:rPr lang="en-US" sz="3600" dirty="0"/>
              <a:t> (v.10)</a:t>
            </a:r>
          </a:p>
          <a:p>
            <a:r>
              <a:rPr lang="en-US" sz="3600" dirty="0"/>
              <a:t>In this way the </a:t>
            </a:r>
            <a:r>
              <a:rPr lang="en-US" sz="3600" dirty="0">
                <a:solidFill>
                  <a:srgbClr val="FFC000"/>
                </a:solidFill>
              </a:rPr>
              <a:t>word of the Lord spread </a:t>
            </a:r>
            <a:r>
              <a:rPr lang="en-US" sz="3600" dirty="0"/>
              <a:t>widely and grew in power (v.20). </a:t>
            </a:r>
          </a:p>
        </p:txBody>
      </p:sp>
    </p:spTree>
    <p:extLst>
      <p:ext uri="{BB962C8B-B14F-4D97-AF65-F5344CB8AC3E}">
        <p14:creationId xmlns:p14="http://schemas.microsoft.com/office/powerpoint/2010/main" val="255944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941BC5-B3AF-8C70-7F56-43A4279B02AC}"/>
              </a:ext>
            </a:extLst>
          </p:cNvPr>
          <p:cNvSpPr>
            <a:spLocks noGrp="1"/>
          </p:cNvSpPr>
          <p:nvPr>
            <p:ph sz="half" idx="1"/>
          </p:nvPr>
        </p:nvSpPr>
        <p:spPr>
          <a:xfrm>
            <a:off x="361950" y="533400"/>
            <a:ext cx="6419850" cy="5643563"/>
          </a:xfrm>
        </p:spPr>
        <p:txBody>
          <a:bodyPr>
            <a:normAutofit/>
          </a:bodyPr>
          <a:lstStyle/>
          <a:p>
            <a:pPr marL="0" indent="0">
              <a:spcBef>
                <a:spcPts val="0"/>
              </a:spcBef>
              <a:buNone/>
            </a:pPr>
            <a:r>
              <a:rPr lang="en-GB" sz="3200" dirty="0">
                <a:effectLst/>
                <a:latin typeface="Calibri" panose="020F0502020204030204" pitchFamily="34" charset="0"/>
                <a:ea typeface="PMingLiU" panose="02020500000000000000" pitchFamily="18" charset="-120"/>
                <a:cs typeface="Calibri" panose="020F0502020204030204" pitchFamily="34" charset="0"/>
              </a:rPr>
              <a:t>“Take myself as an example.  I opposed indulgences and all the papists, but never with force.  I simply taught, preached, and wrote God’s Word; otherwise I did nothing.  And while I slept, or drank Wittenberg beer with my friends Philipp and </a:t>
            </a:r>
            <a:r>
              <a:rPr lang="en-GB" sz="3200" dirty="0" err="1">
                <a:effectLst/>
                <a:latin typeface="Calibri" panose="020F0502020204030204" pitchFamily="34" charset="0"/>
                <a:ea typeface="PMingLiU" panose="02020500000000000000" pitchFamily="18" charset="-120"/>
                <a:cs typeface="Calibri" panose="020F0502020204030204" pitchFamily="34" charset="0"/>
              </a:rPr>
              <a:t>Amsdorf</a:t>
            </a:r>
            <a:r>
              <a:rPr lang="en-GB" sz="3200" dirty="0">
                <a:effectLst/>
                <a:latin typeface="Calibri" panose="020F0502020204030204" pitchFamily="34" charset="0"/>
                <a:ea typeface="PMingLiU" panose="02020500000000000000" pitchFamily="18" charset="-120"/>
                <a:cs typeface="Calibri" panose="020F0502020204030204" pitchFamily="34" charset="0"/>
              </a:rPr>
              <a:t>, the Word so greatly weakened the papacy that no prince or emperor ever inflicted such losses upon it.  I did nothing; </a:t>
            </a:r>
            <a:r>
              <a:rPr lang="en-GB" sz="3200" dirty="0">
                <a:solidFill>
                  <a:srgbClr val="FFC000"/>
                </a:solidFill>
                <a:effectLst/>
                <a:latin typeface="Calibri" panose="020F0502020204030204" pitchFamily="34" charset="0"/>
                <a:ea typeface="PMingLiU" panose="02020500000000000000" pitchFamily="18" charset="-120"/>
                <a:cs typeface="Calibri" panose="020F0502020204030204" pitchFamily="34" charset="0"/>
              </a:rPr>
              <a:t>the Word did everything.</a:t>
            </a:r>
            <a:r>
              <a:rPr lang="en-GB" sz="3200" dirty="0">
                <a:effectLst/>
                <a:latin typeface="Calibri" panose="020F0502020204030204" pitchFamily="34" charset="0"/>
                <a:ea typeface="PMingLiU" panose="02020500000000000000" pitchFamily="18" charset="-120"/>
                <a:cs typeface="Calibri" panose="020F0502020204030204" pitchFamily="34" charset="0"/>
              </a:rPr>
              <a:t>”</a:t>
            </a:r>
            <a:r>
              <a:rPr lang="en-HK" sz="4400" dirty="0">
                <a:effectLst/>
                <a:latin typeface="Calibri" panose="020F0502020204030204" pitchFamily="34" charset="0"/>
                <a:cs typeface="Calibri" panose="020F0502020204030204" pitchFamily="34" charset="0"/>
              </a:rPr>
              <a:t> </a:t>
            </a:r>
            <a:endParaRPr lang="en-US" sz="4400" dirty="0">
              <a:latin typeface="Calibri" panose="020F0502020204030204" pitchFamily="34" charset="0"/>
              <a:cs typeface="Calibri" panose="020F0502020204030204" pitchFamily="34" charset="0"/>
            </a:endParaRPr>
          </a:p>
        </p:txBody>
      </p:sp>
      <p:pic>
        <p:nvPicPr>
          <p:cNvPr id="2050" name="Picture 2" descr="ullstein bild Dtl./ullstein bild via Getty Images">
            <a:extLst>
              <a:ext uri="{FF2B5EF4-FFF2-40B4-BE49-F238E27FC236}">
                <a16:creationId xmlns:a16="http://schemas.microsoft.com/office/drawing/2014/main" id="{CAD2D2FC-0944-47C8-B7C3-B1A2C6B75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0"/>
            <a:ext cx="4992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484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749</Words>
  <Application>Microsoft Macintosh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system-ui</vt:lpstr>
      <vt:lpstr>Arial</vt:lpstr>
      <vt:lpstr>Calibri</vt:lpstr>
      <vt:lpstr>Calibri Light</vt:lpstr>
      <vt:lpstr>Office Theme</vt:lpstr>
      <vt:lpstr>PowerPoint Presentation</vt:lpstr>
      <vt:lpstr>PowerPoint Presentation</vt:lpstr>
      <vt:lpstr>1.  Have You Met Jesus? (19:1-7)</vt:lpstr>
      <vt:lpstr>PowerPoint Presentation</vt:lpstr>
      <vt:lpstr>PowerPoint Presentation</vt:lpstr>
      <vt:lpstr>PowerPoint Presentation</vt:lpstr>
      <vt:lpstr>The norm of Christian conversion</vt:lpstr>
      <vt:lpstr>2.  The Word Goes Out (v.8-10, 20) </vt:lpstr>
      <vt:lpstr>PowerPoint Presentation</vt:lpstr>
      <vt:lpstr>PowerPoint Presentation</vt:lpstr>
      <vt:lpstr>3.  Darkness Recedes (19:11-20) </vt:lpstr>
      <vt:lpstr>PowerPoint Presentation</vt:lpstr>
      <vt:lpstr>3.  Darkness Recedes (19:11-20) </vt:lpstr>
      <vt:lpstr>3.  Darkness Recedes (19:11-20) </vt:lpstr>
      <vt:lpstr>3.  Darkness Recedes (19:11-20)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2</cp:revision>
  <dcterms:created xsi:type="dcterms:W3CDTF">2023-01-13T06:06:24Z</dcterms:created>
  <dcterms:modified xsi:type="dcterms:W3CDTF">2023-01-13T06:51:51Z</dcterms:modified>
</cp:coreProperties>
</file>