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61" r:id="rId4"/>
    <p:sldId id="265" r:id="rId5"/>
    <p:sldId id="266" r:id="rId6"/>
    <p:sldId id="268" r:id="rId7"/>
    <p:sldId id="269" r:id="rId8"/>
    <p:sldId id="270" r:id="rId9"/>
    <p:sldId id="272" r:id="rId10"/>
    <p:sldId id="273" r:id="rId11"/>
    <p:sldId id="274" r:id="rId12"/>
    <p:sldId id="275" r:id="rId13"/>
    <p:sldId id="267" r:id="rId14"/>
    <p:sldId id="262" r:id="rId15"/>
    <p:sldId id="27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84"/>
    <p:restoredTop sz="94694"/>
  </p:normalViewPr>
  <p:slideViewPr>
    <p:cSldViewPr snapToGrid="0">
      <p:cViewPr varScale="1">
        <p:scale>
          <a:sx n="71" d="100"/>
          <a:sy n="71" d="100"/>
        </p:scale>
        <p:origin x="176" y="1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449D201-0FCD-A644-A0B1-B4C47AA6D769}" type="datetimeFigureOut">
              <a:rPr lang="en-US" smtClean="0"/>
              <a:t>4/22/23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BA460-DBF6-914F-AFBE-7C301442430C}" type="slidenum">
              <a:rPr lang="en-US" smtClean="0"/>
              <a:t>‹#›</a:t>
            </a:fld>
            <a:endParaRPr lang="en-US"/>
          </a:p>
        </p:txBody>
      </p:sp>
    </p:spTree>
    <p:extLst>
      <p:ext uri="{BB962C8B-B14F-4D97-AF65-F5344CB8AC3E}">
        <p14:creationId xmlns:p14="http://schemas.microsoft.com/office/powerpoint/2010/main" val="3776690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449D201-0FCD-A644-A0B1-B4C47AA6D769}" type="datetimeFigureOut">
              <a:rPr lang="en-US" smtClean="0"/>
              <a:t>4/22/23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BA460-DBF6-914F-AFBE-7C301442430C}" type="slidenum">
              <a:rPr lang="en-US" smtClean="0"/>
              <a:t>‹#›</a:t>
            </a:fld>
            <a:endParaRPr lang="en-US"/>
          </a:p>
        </p:txBody>
      </p:sp>
    </p:spTree>
    <p:extLst>
      <p:ext uri="{BB962C8B-B14F-4D97-AF65-F5344CB8AC3E}">
        <p14:creationId xmlns:p14="http://schemas.microsoft.com/office/powerpoint/2010/main" val="2051271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449D201-0FCD-A644-A0B1-B4C47AA6D769}" type="datetimeFigureOut">
              <a:rPr lang="en-US" smtClean="0"/>
              <a:t>4/22/23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BA460-DBF6-914F-AFBE-7C301442430C}" type="slidenum">
              <a:rPr lang="en-US" smtClean="0"/>
              <a:t>‹#›</a:t>
            </a:fld>
            <a:endParaRPr lang="en-US"/>
          </a:p>
        </p:txBody>
      </p:sp>
    </p:spTree>
    <p:extLst>
      <p:ext uri="{BB962C8B-B14F-4D97-AF65-F5344CB8AC3E}">
        <p14:creationId xmlns:p14="http://schemas.microsoft.com/office/powerpoint/2010/main" val="1422539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449D201-0FCD-A644-A0B1-B4C47AA6D769}" type="datetimeFigureOut">
              <a:rPr lang="en-US" smtClean="0"/>
              <a:t>4/22/23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BA460-DBF6-914F-AFBE-7C301442430C}" type="slidenum">
              <a:rPr lang="en-US" smtClean="0"/>
              <a:t>‹#›</a:t>
            </a:fld>
            <a:endParaRPr lang="en-US"/>
          </a:p>
        </p:txBody>
      </p:sp>
    </p:spTree>
    <p:extLst>
      <p:ext uri="{BB962C8B-B14F-4D97-AF65-F5344CB8AC3E}">
        <p14:creationId xmlns:p14="http://schemas.microsoft.com/office/powerpoint/2010/main" val="3591339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449D201-0FCD-A644-A0B1-B4C47AA6D769}" type="datetimeFigureOut">
              <a:rPr lang="en-US" smtClean="0"/>
              <a:t>4/22/23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BA460-DBF6-914F-AFBE-7C301442430C}" type="slidenum">
              <a:rPr lang="en-US" smtClean="0"/>
              <a:t>‹#›</a:t>
            </a:fld>
            <a:endParaRPr lang="en-US"/>
          </a:p>
        </p:txBody>
      </p:sp>
    </p:spTree>
    <p:extLst>
      <p:ext uri="{BB962C8B-B14F-4D97-AF65-F5344CB8AC3E}">
        <p14:creationId xmlns:p14="http://schemas.microsoft.com/office/powerpoint/2010/main" val="2582105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6449D201-0FCD-A644-A0B1-B4C47AA6D769}" type="datetimeFigureOut">
              <a:rPr lang="en-US" smtClean="0"/>
              <a:t>4/22/23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BA460-DBF6-914F-AFBE-7C301442430C}" type="slidenum">
              <a:rPr lang="en-US" smtClean="0"/>
              <a:t>‹#›</a:t>
            </a:fld>
            <a:endParaRPr lang="en-US"/>
          </a:p>
        </p:txBody>
      </p:sp>
    </p:spTree>
    <p:extLst>
      <p:ext uri="{BB962C8B-B14F-4D97-AF65-F5344CB8AC3E}">
        <p14:creationId xmlns:p14="http://schemas.microsoft.com/office/powerpoint/2010/main" val="560424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449D201-0FCD-A644-A0B1-B4C47AA6D769}" type="datetimeFigureOut">
              <a:rPr lang="en-US" smtClean="0"/>
              <a:t>4/22/23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5BA460-DBF6-914F-AFBE-7C301442430C}" type="slidenum">
              <a:rPr lang="en-US" smtClean="0"/>
              <a:t>‹#›</a:t>
            </a:fld>
            <a:endParaRPr lang="en-US"/>
          </a:p>
        </p:txBody>
      </p:sp>
    </p:spTree>
    <p:extLst>
      <p:ext uri="{BB962C8B-B14F-4D97-AF65-F5344CB8AC3E}">
        <p14:creationId xmlns:p14="http://schemas.microsoft.com/office/powerpoint/2010/main" val="3540103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449D201-0FCD-A644-A0B1-B4C47AA6D769}" type="datetimeFigureOut">
              <a:rPr lang="en-US" smtClean="0"/>
              <a:t>4/22/23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5BA460-DBF6-914F-AFBE-7C301442430C}" type="slidenum">
              <a:rPr lang="en-US" smtClean="0"/>
              <a:t>‹#›</a:t>
            </a:fld>
            <a:endParaRPr lang="en-US"/>
          </a:p>
        </p:txBody>
      </p:sp>
    </p:spTree>
    <p:extLst>
      <p:ext uri="{BB962C8B-B14F-4D97-AF65-F5344CB8AC3E}">
        <p14:creationId xmlns:p14="http://schemas.microsoft.com/office/powerpoint/2010/main" val="421120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49D201-0FCD-A644-A0B1-B4C47AA6D769}" type="datetimeFigureOut">
              <a:rPr lang="en-US" smtClean="0"/>
              <a:t>4/22/23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5BA460-DBF6-914F-AFBE-7C301442430C}" type="slidenum">
              <a:rPr lang="en-US" smtClean="0"/>
              <a:t>‹#›</a:t>
            </a:fld>
            <a:endParaRPr lang="en-US"/>
          </a:p>
        </p:txBody>
      </p:sp>
    </p:spTree>
    <p:extLst>
      <p:ext uri="{BB962C8B-B14F-4D97-AF65-F5344CB8AC3E}">
        <p14:creationId xmlns:p14="http://schemas.microsoft.com/office/powerpoint/2010/main" val="1645655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449D201-0FCD-A644-A0B1-B4C47AA6D769}" type="datetimeFigureOut">
              <a:rPr lang="en-US" smtClean="0"/>
              <a:t>4/22/23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BA460-DBF6-914F-AFBE-7C301442430C}" type="slidenum">
              <a:rPr lang="en-US" smtClean="0"/>
              <a:t>‹#›</a:t>
            </a:fld>
            <a:endParaRPr lang="en-US"/>
          </a:p>
        </p:txBody>
      </p:sp>
    </p:spTree>
    <p:extLst>
      <p:ext uri="{BB962C8B-B14F-4D97-AF65-F5344CB8AC3E}">
        <p14:creationId xmlns:p14="http://schemas.microsoft.com/office/powerpoint/2010/main" val="387627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449D201-0FCD-A644-A0B1-B4C47AA6D769}" type="datetimeFigureOut">
              <a:rPr lang="en-US" smtClean="0"/>
              <a:t>4/22/23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BA460-DBF6-914F-AFBE-7C301442430C}" type="slidenum">
              <a:rPr lang="en-US" smtClean="0"/>
              <a:t>‹#›</a:t>
            </a:fld>
            <a:endParaRPr lang="en-US"/>
          </a:p>
        </p:txBody>
      </p:sp>
    </p:spTree>
    <p:extLst>
      <p:ext uri="{BB962C8B-B14F-4D97-AF65-F5344CB8AC3E}">
        <p14:creationId xmlns:p14="http://schemas.microsoft.com/office/powerpoint/2010/main" val="2488048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49D201-0FCD-A644-A0B1-B4C47AA6D769}" type="datetimeFigureOut">
              <a:rPr lang="en-US" smtClean="0"/>
              <a:t>4/22/23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5BA460-DBF6-914F-AFBE-7C301442430C}" type="slidenum">
              <a:rPr lang="en-US" smtClean="0"/>
              <a:t>‹#›</a:t>
            </a:fld>
            <a:endParaRPr lang="en-US"/>
          </a:p>
        </p:txBody>
      </p:sp>
    </p:spTree>
    <p:extLst>
      <p:ext uri="{BB962C8B-B14F-4D97-AF65-F5344CB8AC3E}">
        <p14:creationId xmlns:p14="http://schemas.microsoft.com/office/powerpoint/2010/main" val="357113687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indoor, newspaper&#10;&#10;Description automatically generated">
            <a:extLst>
              <a:ext uri="{FF2B5EF4-FFF2-40B4-BE49-F238E27FC236}">
                <a16:creationId xmlns:a16="http://schemas.microsoft.com/office/drawing/2014/main" id="{74EDFD64-E468-A0B9-CDE9-BE74155CAA28}"/>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92437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9E0F04-FDC4-9D82-8C5C-500D484113BC}"/>
              </a:ext>
            </a:extLst>
          </p:cNvPr>
          <p:cNvSpPr>
            <a:spLocks noGrp="1"/>
          </p:cNvSpPr>
          <p:nvPr>
            <p:ph idx="1"/>
          </p:nvPr>
        </p:nvSpPr>
        <p:spPr>
          <a:xfrm>
            <a:off x="838200" y="957943"/>
            <a:ext cx="10515600" cy="5219020"/>
          </a:xfrm>
        </p:spPr>
        <p:txBody>
          <a:bodyPr>
            <a:normAutofit fontScale="77500" lnSpcReduction="20000"/>
          </a:bodyPr>
          <a:lstStyle/>
          <a:p>
            <a:pPr marL="0" indent="0" algn="ctr">
              <a:buNone/>
            </a:pPr>
            <a:r>
              <a:rPr lang="en-HK" sz="4400" b="0" i="0" dirty="0">
                <a:effectLst/>
                <a:latin typeface="system-ui"/>
              </a:rPr>
              <a:t>8 Moreover, I hereby decree what you are to do for these elders of the Jews in the construction of this house of God:</a:t>
            </a:r>
          </a:p>
          <a:p>
            <a:pPr marL="0" indent="0" algn="ctr">
              <a:buNone/>
            </a:pPr>
            <a:r>
              <a:rPr lang="en-HK" sz="4400" b="0" i="0" dirty="0">
                <a:solidFill>
                  <a:srgbClr val="FFC000"/>
                </a:solidFill>
                <a:effectLst/>
                <a:latin typeface="system-ui"/>
              </a:rPr>
              <a:t>Their expenses are to be fully paid out of the royal treasury, from the revenues of Trans-Euphrates, so that the work will not stop. </a:t>
            </a:r>
            <a:r>
              <a:rPr lang="en-HK" sz="4400" b="0" i="0" dirty="0">
                <a:effectLst/>
                <a:latin typeface="system-ui"/>
              </a:rPr>
              <a:t>9 Whatever is needed—young bulls, rams, male lambs for burnt offerings to the God of heaven, and wheat, salt, wine and olive oil, as requested by the priests in Jerusalem—must be given them daily without fail, 10 so that they may offer sacrifices pleasing to the God of heaven and pray for the well-being of the king and his sons.</a:t>
            </a:r>
          </a:p>
          <a:p>
            <a:pPr marL="0" indent="0" algn="ctr">
              <a:buNone/>
            </a:pPr>
            <a:r>
              <a:rPr lang="en-HK" sz="4400" baseline="30000" dirty="0">
                <a:latin typeface="system-ui"/>
              </a:rPr>
              <a:t>Ezra 6:8-10</a:t>
            </a:r>
            <a:endParaRPr lang="en-US" sz="4400" dirty="0"/>
          </a:p>
        </p:txBody>
      </p:sp>
    </p:spTree>
    <p:extLst>
      <p:ext uri="{BB962C8B-B14F-4D97-AF65-F5344CB8AC3E}">
        <p14:creationId xmlns:p14="http://schemas.microsoft.com/office/powerpoint/2010/main" val="1528985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05CE1C15-D06C-D0EA-4A4C-A410355BB3C9}"/>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065013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9E0F04-FDC4-9D82-8C5C-500D484113BC}"/>
              </a:ext>
            </a:extLst>
          </p:cNvPr>
          <p:cNvSpPr>
            <a:spLocks noGrp="1"/>
          </p:cNvSpPr>
          <p:nvPr>
            <p:ph idx="1"/>
          </p:nvPr>
        </p:nvSpPr>
        <p:spPr>
          <a:xfrm>
            <a:off x="838200" y="957943"/>
            <a:ext cx="10515600" cy="5219020"/>
          </a:xfrm>
        </p:spPr>
        <p:txBody>
          <a:bodyPr>
            <a:normAutofit fontScale="85000" lnSpcReduction="10000"/>
          </a:bodyPr>
          <a:lstStyle/>
          <a:p>
            <a:pPr marL="0" indent="0" algn="ctr">
              <a:buNone/>
            </a:pPr>
            <a:r>
              <a:rPr lang="en-HK" sz="4400" b="0" i="0" dirty="0">
                <a:effectLst/>
                <a:latin typeface="system-ui"/>
              </a:rPr>
              <a:t>“This is what the Lord Almighty says: ‘In a little while I will once more shake the heavens and the earth, the sea and the dry land. 7 I will shake all nations, and what is desired by all nations will come, and I will fill this house with glory,’ says the Lord Almighty. 8 ‘The silver is mine and the gold is mine,’ declares the Lord Almighty. </a:t>
            </a:r>
            <a:r>
              <a:rPr lang="en-HK" sz="4400" b="0" i="0" dirty="0">
                <a:solidFill>
                  <a:srgbClr val="FFC000"/>
                </a:solidFill>
                <a:effectLst/>
                <a:latin typeface="system-ui"/>
              </a:rPr>
              <a:t>9 ‘The glory of this present house will be greater than the glory of the former house,’ says the Lord Almighty. </a:t>
            </a:r>
            <a:r>
              <a:rPr lang="en-HK" sz="4400" b="0" i="0" dirty="0">
                <a:effectLst/>
                <a:latin typeface="system-ui"/>
              </a:rPr>
              <a:t>‘And in this place I will grant peace,’ declares the Lord Almighty.”</a:t>
            </a:r>
          </a:p>
          <a:p>
            <a:pPr marL="0" indent="0" algn="ctr">
              <a:buNone/>
            </a:pPr>
            <a:r>
              <a:rPr lang="en-HK" sz="3600" i="0" baseline="30000" dirty="0">
                <a:effectLst/>
                <a:latin typeface="system-ui"/>
              </a:rPr>
              <a:t> </a:t>
            </a:r>
            <a:r>
              <a:rPr lang="en-HK" sz="4400" i="0" baseline="30000" dirty="0">
                <a:effectLst/>
                <a:latin typeface="system-ui"/>
              </a:rPr>
              <a:t>Haggai 2:6-9</a:t>
            </a:r>
            <a:endParaRPr lang="en-US" sz="4400" dirty="0"/>
          </a:p>
        </p:txBody>
      </p:sp>
    </p:spTree>
    <p:extLst>
      <p:ext uri="{BB962C8B-B14F-4D97-AF65-F5344CB8AC3E}">
        <p14:creationId xmlns:p14="http://schemas.microsoft.com/office/powerpoint/2010/main" val="1677528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some rocks&#10;&#10;Description automatically generated with medium confidence">
            <a:extLst>
              <a:ext uri="{FF2B5EF4-FFF2-40B4-BE49-F238E27FC236}">
                <a16:creationId xmlns:a16="http://schemas.microsoft.com/office/drawing/2014/main" id="{EED637D9-2A49-DE38-884A-9F73D0E17CAA}"/>
              </a:ext>
            </a:extLst>
          </p:cNvPr>
          <p:cNvPicPr>
            <a:picLocks noGrp="1" noChangeAspect="1"/>
          </p:cNvPicPr>
          <p:nvPr>
            <p:ph idx="1"/>
          </p:nvPr>
        </p:nvPicPr>
        <p:blipFill>
          <a:blip r:embed="rId2"/>
          <a:stretch>
            <a:fillRect/>
          </a:stretch>
        </p:blipFill>
        <p:spPr>
          <a:xfrm>
            <a:off x="-110729" y="0"/>
            <a:ext cx="12344400" cy="8229600"/>
          </a:xfrm>
        </p:spPr>
      </p:pic>
      <p:sp>
        <p:nvSpPr>
          <p:cNvPr id="6" name="TextBox 5">
            <a:extLst>
              <a:ext uri="{FF2B5EF4-FFF2-40B4-BE49-F238E27FC236}">
                <a16:creationId xmlns:a16="http://schemas.microsoft.com/office/drawing/2014/main" id="{0A1E0E95-1A29-A9D9-563D-B17CF83983BC}"/>
              </a:ext>
            </a:extLst>
          </p:cNvPr>
          <p:cNvSpPr txBox="1"/>
          <p:nvPr/>
        </p:nvSpPr>
        <p:spPr>
          <a:xfrm>
            <a:off x="1624012" y="1243013"/>
            <a:ext cx="8943975" cy="3970318"/>
          </a:xfrm>
          <a:prstGeom prst="rect">
            <a:avLst/>
          </a:prstGeom>
          <a:noFill/>
        </p:spPr>
        <p:txBody>
          <a:bodyPr wrap="square" rtlCol="0">
            <a:spAutoFit/>
          </a:bodyPr>
          <a:lstStyle/>
          <a:p>
            <a:pPr algn="ctr"/>
            <a:r>
              <a:rPr lang="en-HK" sz="4400" b="0" i="0" u="none" strike="noStrike" dirty="0">
                <a:effectLst/>
                <a:latin typeface="Calibri" panose="020F0502020204030204" pitchFamily="34" charset="0"/>
                <a:cs typeface="Calibri" panose="020F0502020204030204" pitchFamily="34" charset="0"/>
              </a:rPr>
              <a:t>“And we all, who with unveiled faces contemplate the Lord’s glory, are being transformed into his image with ever increasing glory, which comes from the Lord, who is the Spirit” </a:t>
            </a:r>
          </a:p>
          <a:p>
            <a:pPr algn="ctr"/>
            <a:r>
              <a:rPr lang="en-HK" sz="3200" dirty="0">
                <a:latin typeface="Calibri" panose="020F0502020204030204" pitchFamily="34" charset="0"/>
                <a:cs typeface="Calibri" panose="020F0502020204030204" pitchFamily="34" charset="0"/>
              </a:rPr>
              <a:t>2 Cor 3:18</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454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and person sitting at a table with a large window behind them&#10;&#10;Description automatically generated with medium confidence">
            <a:extLst>
              <a:ext uri="{FF2B5EF4-FFF2-40B4-BE49-F238E27FC236}">
                <a16:creationId xmlns:a16="http://schemas.microsoft.com/office/drawing/2014/main" id="{F01855C0-F298-8802-BF02-08B88ABD4CB2}"/>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4209215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553B6-7B0F-599F-D283-FCD76F27F4E7}"/>
              </a:ext>
            </a:extLst>
          </p:cNvPr>
          <p:cNvSpPr>
            <a:spLocks noGrp="1"/>
          </p:cNvSpPr>
          <p:nvPr>
            <p:ph type="title"/>
          </p:nvPr>
        </p:nvSpPr>
        <p:spPr/>
        <p:txBody>
          <a:bodyPr/>
          <a:lstStyle/>
          <a:p>
            <a:r>
              <a:rPr lang="en-US" dirty="0"/>
              <a:t>God’s Building Project: Keep Going </a:t>
            </a:r>
          </a:p>
        </p:txBody>
      </p:sp>
      <p:sp>
        <p:nvSpPr>
          <p:cNvPr id="3" name="Content Placeholder 2">
            <a:extLst>
              <a:ext uri="{FF2B5EF4-FFF2-40B4-BE49-F238E27FC236}">
                <a16:creationId xmlns:a16="http://schemas.microsoft.com/office/drawing/2014/main" id="{32DAD112-A427-D700-16B3-7191C2ADB1DC}"/>
              </a:ext>
            </a:extLst>
          </p:cNvPr>
          <p:cNvSpPr>
            <a:spLocks noGrp="1"/>
          </p:cNvSpPr>
          <p:nvPr>
            <p:ph idx="1"/>
          </p:nvPr>
        </p:nvSpPr>
        <p:spPr/>
        <p:txBody>
          <a:bodyPr>
            <a:normAutofit/>
          </a:bodyPr>
          <a:lstStyle/>
          <a:p>
            <a:pPr marL="514350" indent="-514350">
              <a:buFont typeface="+mj-lt"/>
              <a:buAutoNum type="arabicPeriod"/>
            </a:pPr>
            <a:r>
              <a:rPr lang="en-HK" sz="4400" kern="100" dirty="0">
                <a:effectLst/>
                <a:latin typeface="Calibri" panose="020F0502020204030204" pitchFamily="34" charset="0"/>
                <a:ea typeface="PMingLiU" panose="02020500000000000000" pitchFamily="18" charset="-120"/>
                <a:cs typeface="Calibri" panose="020F0502020204030204" pitchFamily="34" charset="0"/>
              </a:rPr>
              <a:t>Discouragement in Ministry (v.1-3)</a:t>
            </a:r>
          </a:p>
          <a:p>
            <a:pPr marL="514350" indent="-514350">
              <a:buFont typeface="+mj-lt"/>
              <a:buAutoNum type="arabicPeriod"/>
            </a:pPr>
            <a:r>
              <a:rPr lang="en-US" sz="4400" dirty="0"/>
              <a:t>Confidence in God’s Presence (v4-5)</a:t>
            </a:r>
          </a:p>
          <a:p>
            <a:pPr marL="514350" indent="-514350">
              <a:buFont typeface="+mj-lt"/>
              <a:buAutoNum type="arabicPeriod"/>
            </a:pPr>
            <a:r>
              <a:rPr lang="en-US" sz="4400" dirty="0"/>
              <a:t>God’s Glorious </a:t>
            </a:r>
            <a:r>
              <a:rPr lang="en-US" sz="4400"/>
              <a:t>House (</a:t>
            </a:r>
            <a:r>
              <a:rPr lang="en-US" sz="4400" dirty="0"/>
              <a:t>v.6-9)</a:t>
            </a:r>
          </a:p>
        </p:txBody>
      </p:sp>
    </p:spTree>
    <p:extLst>
      <p:ext uri="{BB962C8B-B14F-4D97-AF65-F5344CB8AC3E}">
        <p14:creationId xmlns:p14="http://schemas.microsoft.com/office/powerpoint/2010/main" val="1460312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green, plant&#10;&#10;Description automatically generated">
            <a:extLst>
              <a:ext uri="{FF2B5EF4-FFF2-40B4-BE49-F238E27FC236}">
                <a16:creationId xmlns:a16="http://schemas.microsoft.com/office/drawing/2014/main" id="{2EFBFC21-47A7-0DBC-3E4F-CA2662AD54C8}"/>
              </a:ext>
            </a:extLst>
          </p:cNvPr>
          <p:cNvPicPr>
            <a:picLocks noGrp="1" noChangeAspect="1"/>
          </p:cNvPicPr>
          <p:nvPr>
            <p:ph idx="1"/>
          </p:nvPr>
        </p:nvPicPr>
        <p:blipFill rotWithShape="1">
          <a:blip r:embed="rId2"/>
          <a:srcRect t="5978" b="9768"/>
          <a:stretch/>
        </p:blipFill>
        <p:spPr>
          <a:xfrm>
            <a:off x="20" y="1282"/>
            <a:ext cx="12191980" cy="6856718"/>
          </a:xfrm>
          <a:prstGeom prst="rect">
            <a:avLst/>
          </a:prstGeom>
        </p:spPr>
      </p:pic>
    </p:spTree>
    <p:extLst>
      <p:ext uri="{BB962C8B-B14F-4D97-AF65-F5344CB8AC3E}">
        <p14:creationId xmlns:p14="http://schemas.microsoft.com/office/powerpoint/2010/main" val="833180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itting on the ground in front of a building&#10;&#10;Description automatically generated with low confidence">
            <a:extLst>
              <a:ext uri="{FF2B5EF4-FFF2-40B4-BE49-F238E27FC236}">
                <a16:creationId xmlns:a16="http://schemas.microsoft.com/office/drawing/2014/main" id="{2AA49E86-196C-9074-AF79-6918DFF82721}"/>
              </a:ext>
            </a:extLst>
          </p:cNvPr>
          <p:cNvPicPr>
            <a:picLocks noGrp="1" noChangeAspect="1"/>
          </p:cNvPicPr>
          <p:nvPr>
            <p:ph idx="1"/>
          </p:nvPr>
        </p:nvPicPr>
        <p:blipFill rotWithShape="1">
          <a:blip r:embed="rId2"/>
          <a:srcRect t="23729"/>
          <a:stretch/>
        </p:blipFill>
        <p:spPr>
          <a:xfrm>
            <a:off x="20" y="10"/>
            <a:ext cx="12191980" cy="6857990"/>
          </a:xfrm>
          <a:prstGeom prst="rect">
            <a:avLst/>
          </a:prstGeom>
        </p:spPr>
      </p:pic>
      <p:sp>
        <p:nvSpPr>
          <p:cNvPr id="2" name="Title 1">
            <a:extLst>
              <a:ext uri="{FF2B5EF4-FFF2-40B4-BE49-F238E27FC236}">
                <a16:creationId xmlns:a16="http://schemas.microsoft.com/office/drawing/2014/main" id="{C82AE38F-5E26-DA75-3421-ACDBA4DCE5D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HK" sz="2000" b="0" i="0" u="none" strike="noStrike" dirty="0">
                <a:effectLst/>
                <a:latin typeface="Arial" panose="020B0604020202020204" pitchFamily="34" charset="0"/>
              </a:rPr>
              <a:t>Destruction of the Temple in Jerusalem by Francesco </a:t>
            </a:r>
            <a:r>
              <a:rPr lang="en-HK" sz="2000" b="0" i="0" u="none" strike="noStrike" dirty="0" err="1">
                <a:effectLst/>
                <a:latin typeface="Arial" panose="020B0604020202020204" pitchFamily="34" charset="0"/>
              </a:rPr>
              <a:t>Hayez</a:t>
            </a:r>
            <a:r>
              <a:rPr lang="en-HK" sz="2000" b="0" i="0" u="none" strike="noStrike" dirty="0">
                <a:effectLst/>
                <a:latin typeface="Arial" panose="020B0604020202020204" pitchFamily="34" charset="0"/>
              </a:rPr>
              <a:t>. Oil on canvas, 1867</a:t>
            </a:r>
            <a:endParaRPr lang="en-US" sz="4800" dirty="0"/>
          </a:p>
        </p:txBody>
      </p:sp>
    </p:spTree>
    <p:extLst>
      <p:ext uri="{BB962C8B-B14F-4D97-AF65-F5344CB8AC3E}">
        <p14:creationId xmlns:p14="http://schemas.microsoft.com/office/powerpoint/2010/main" val="401624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9E0F04-FDC4-9D82-8C5C-500D484113BC}"/>
              </a:ext>
            </a:extLst>
          </p:cNvPr>
          <p:cNvSpPr>
            <a:spLocks noGrp="1"/>
          </p:cNvSpPr>
          <p:nvPr>
            <p:ph idx="1"/>
          </p:nvPr>
        </p:nvSpPr>
        <p:spPr>
          <a:xfrm>
            <a:off x="838200" y="957943"/>
            <a:ext cx="10515600" cy="5219020"/>
          </a:xfrm>
        </p:spPr>
        <p:txBody>
          <a:bodyPr>
            <a:normAutofit fontScale="77500" lnSpcReduction="20000"/>
          </a:bodyPr>
          <a:lstStyle/>
          <a:p>
            <a:pPr marL="0" indent="0" algn="ctr">
              <a:buNone/>
            </a:pPr>
            <a:r>
              <a:rPr lang="en-HK" sz="4800" b="0" i="0" u="none" strike="noStrike" dirty="0">
                <a:effectLst/>
                <a:latin typeface="system-ui"/>
              </a:rPr>
              <a:t>3 Besides, in my devotion to the temple of my God I now give my personal treasures of gold and silver for the temple of my God, over and above everything I have provided for this holy temple: </a:t>
            </a:r>
            <a:r>
              <a:rPr lang="en-HK" sz="4800" b="0" i="0" u="none" strike="noStrike" dirty="0">
                <a:solidFill>
                  <a:srgbClr val="FFC000"/>
                </a:solidFill>
                <a:effectLst/>
                <a:latin typeface="system-ui"/>
              </a:rPr>
              <a:t>4 three thousand talents of gold (gold of Ophir) and seven thousand talents of refined silver, for the overlaying of the walls of the buildings,</a:t>
            </a:r>
            <a:r>
              <a:rPr lang="en-HK" sz="4800" b="0" i="0" u="none" strike="noStrike" dirty="0">
                <a:effectLst/>
                <a:latin typeface="system-ui"/>
              </a:rPr>
              <a:t> 5 for the gold work and the silver work, and for all the work to be done by the craftsmen. Now, who is willing to consecrate themselves to the Lord today?”</a:t>
            </a:r>
          </a:p>
          <a:p>
            <a:pPr marL="0" indent="0" algn="ctr">
              <a:buNone/>
            </a:pPr>
            <a:r>
              <a:rPr lang="en-HK" sz="4400" baseline="30000" dirty="0"/>
              <a:t>1 Chronicles 29:3-5</a:t>
            </a:r>
            <a:endParaRPr lang="en-US" sz="4400" dirty="0"/>
          </a:p>
        </p:txBody>
      </p:sp>
    </p:spTree>
    <p:extLst>
      <p:ext uri="{BB962C8B-B14F-4D97-AF65-F5344CB8AC3E}">
        <p14:creationId xmlns:p14="http://schemas.microsoft.com/office/powerpoint/2010/main" val="3307101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9E0F04-FDC4-9D82-8C5C-500D484113BC}"/>
              </a:ext>
            </a:extLst>
          </p:cNvPr>
          <p:cNvSpPr>
            <a:spLocks noGrp="1"/>
          </p:cNvSpPr>
          <p:nvPr>
            <p:ph idx="1"/>
          </p:nvPr>
        </p:nvSpPr>
        <p:spPr>
          <a:xfrm>
            <a:off x="838200" y="957943"/>
            <a:ext cx="10515600" cy="5219020"/>
          </a:xfrm>
        </p:spPr>
        <p:txBody>
          <a:bodyPr>
            <a:normAutofit/>
          </a:bodyPr>
          <a:lstStyle/>
          <a:p>
            <a:pPr marL="0" indent="0" algn="ctr">
              <a:buNone/>
            </a:pPr>
            <a:r>
              <a:rPr lang="en-HK" sz="4400" b="0" i="0" dirty="0">
                <a:effectLst/>
                <a:latin typeface="system-ui"/>
              </a:rPr>
              <a:t>‘Who of you is left who saw this house in its former glory? How does it look to you now? Does it not seem to you like nothing?</a:t>
            </a:r>
            <a:endParaRPr lang="en-HK" sz="4400" b="1" i="0" baseline="30000" dirty="0">
              <a:effectLst/>
              <a:latin typeface="system-ui"/>
            </a:endParaRPr>
          </a:p>
          <a:p>
            <a:pPr marL="0" indent="0" algn="ctr">
              <a:buNone/>
            </a:pPr>
            <a:r>
              <a:rPr lang="en-HK" sz="3600" i="0" baseline="30000" dirty="0">
                <a:effectLst/>
                <a:latin typeface="system-ui"/>
              </a:rPr>
              <a:t> </a:t>
            </a:r>
            <a:r>
              <a:rPr lang="en-HK" sz="4400" i="0" baseline="30000" dirty="0">
                <a:effectLst/>
                <a:latin typeface="system-ui"/>
              </a:rPr>
              <a:t>Haggai 2:3</a:t>
            </a:r>
            <a:endParaRPr lang="en-US" sz="4400" dirty="0"/>
          </a:p>
        </p:txBody>
      </p:sp>
    </p:spTree>
    <p:extLst>
      <p:ext uri="{BB962C8B-B14F-4D97-AF65-F5344CB8AC3E}">
        <p14:creationId xmlns:p14="http://schemas.microsoft.com/office/powerpoint/2010/main" val="3389474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9E0F04-FDC4-9D82-8C5C-500D484113BC}"/>
              </a:ext>
            </a:extLst>
          </p:cNvPr>
          <p:cNvSpPr>
            <a:spLocks noGrp="1"/>
          </p:cNvSpPr>
          <p:nvPr>
            <p:ph idx="1"/>
          </p:nvPr>
        </p:nvSpPr>
        <p:spPr>
          <a:xfrm>
            <a:off x="838200" y="957943"/>
            <a:ext cx="10515600" cy="5219020"/>
          </a:xfrm>
        </p:spPr>
        <p:txBody>
          <a:bodyPr>
            <a:normAutofit fontScale="92500" lnSpcReduction="10000"/>
          </a:bodyPr>
          <a:lstStyle/>
          <a:p>
            <a:pPr marL="0" indent="0" algn="ctr">
              <a:buNone/>
            </a:pPr>
            <a:r>
              <a:rPr lang="en-HK" sz="4400" b="0" i="0" dirty="0">
                <a:effectLst/>
                <a:latin typeface="system-ui"/>
              </a:rPr>
              <a:t>4 But now </a:t>
            </a:r>
            <a:r>
              <a:rPr lang="en-HK" sz="4400" b="0" i="0" dirty="0">
                <a:solidFill>
                  <a:srgbClr val="FFC000"/>
                </a:solidFill>
                <a:effectLst/>
                <a:latin typeface="system-ui"/>
              </a:rPr>
              <a:t>be strong</a:t>
            </a:r>
            <a:r>
              <a:rPr lang="en-HK" sz="4400" b="0" i="0" dirty="0">
                <a:effectLst/>
                <a:latin typeface="system-ui"/>
              </a:rPr>
              <a:t>, Zerubbabel,’ declares the Lord. ‘</a:t>
            </a:r>
            <a:r>
              <a:rPr lang="en-HK" sz="4400" b="0" i="0" dirty="0">
                <a:solidFill>
                  <a:srgbClr val="FFC000"/>
                </a:solidFill>
                <a:effectLst/>
                <a:latin typeface="system-ui"/>
              </a:rPr>
              <a:t>Be strong</a:t>
            </a:r>
            <a:r>
              <a:rPr lang="en-HK" sz="4400" b="0" i="0" dirty="0">
                <a:effectLst/>
                <a:latin typeface="system-ui"/>
              </a:rPr>
              <a:t>, Joshua son of </a:t>
            </a:r>
            <a:r>
              <a:rPr lang="en-HK" sz="4400" b="0" i="0" dirty="0" err="1">
                <a:effectLst/>
                <a:latin typeface="system-ui"/>
              </a:rPr>
              <a:t>Jozadak</a:t>
            </a:r>
            <a:r>
              <a:rPr lang="en-HK" sz="4400" b="0" i="0" dirty="0">
                <a:effectLst/>
                <a:latin typeface="system-ui"/>
              </a:rPr>
              <a:t>, the high priest. </a:t>
            </a:r>
            <a:r>
              <a:rPr lang="en-HK" sz="4400" b="0" i="0" dirty="0">
                <a:solidFill>
                  <a:srgbClr val="FFC000"/>
                </a:solidFill>
                <a:effectLst/>
                <a:latin typeface="system-ui"/>
              </a:rPr>
              <a:t>Be strong</a:t>
            </a:r>
            <a:r>
              <a:rPr lang="en-HK" sz="4400" b="0" i="0" dirty="0">
                <a:effectLst/>
                <a:latin typeface="system-ui"/>
              </a:rPr>
              <a:t>, all you people of the land,’ declares the Lord, ‘</a:t>
            </a:r>
            <a:r>
              <a:rPr lang="en-HK" sz="4400" b="0" i="0" dirty="0">
                <a:solidFill>
                  <a:srgbClr val="FFC000"/>
                </a:solidFill>
                <a:effectLst/>
                <a:latin typeface="system-ui"/>
              </a:rPr>
              <a:t>and work. For I am with you</a:t>
            </a:r>
            <a:r>
              <a:rPr lang="en-HK" sz="4400" b="0" i="0" dirty="0">
                <a:effectLst/>
                <a:latin typeface="system-ui"/>
              </a:rPr>
              <a:t>,’ declares the Lord Almighty. 5 ‘This is what I covenanted with you when you came out of Egypt. And my Spirit remains among you. Do not fear.’</a:t>
            </a:r>
          </a:p>
          <a:p>
            <a:pPr marL="0" indent="0" algn="ctr">
              <a:buNone/>
            </a:pPr>
            <a:r>
              <a:rPr lang="en-HK" sz="3600" i="0" baseline="30000" dirty="0">
                <a:effectLst/>
                <a:latin typeface="system-ui"/>
              </a:rPr>
              <a:t> </a:t>
            </a:r>
            <a:r>
              <a:rPr lang="en-HK" sz="4400" i="0" baseline="30000" dirty="0">
                <a:effectLst/>
                <a:latin typeface="system-ui"/>
              </a:rPr>
              <a:t>Haggai 2:4-5</a:t>
            </a:r>
            <a:endParaRPr lang="en-US" sz="4400" dirty="0"/>
          </a:p>
        </p:txBody>
      </p:sp>
    </p:spTree>
    <p:extLst>
      <p:ext uri="{BB962C8B-B14F-4D97-AF65-F5344CB8AC3E}">
        <p14:creationId xmlns:p14="http://schemas.microsoft.com/office/powerpoint/2010/main" val="714293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68589-6113-952C-29DC-053180559392}"/>
              </a:ext>
            </a:extLst>
          </p:cNvPr>
          <p:cNvSpPr>
            <a:spLocks noGrp="1"/>
          </p:cNvSpPr>
          <p:nvPr>
            <p:ph type="title"/>
          </p:nvPr>
        </p:nvSpPr>
        <p:spPr/>
        <p:txBody>
          <a:bodyPr/>
          <a:lstStyle/>
          <a:p>
            <a:r>
              <a:rPr lang="en-US" dirty="0"/>
              <a:t>2. Confidence in God’s Presence (v.4-5) </a:t>
            </a:r>
          </a:p>
        </p:txBody>
      </p:sp>
      <p:sp>
        <p:nvSpPr>
          <p:cNvPr id="3" name="Content Placeholder 2">
            <a:extLst>
              <a:ext uri="{FF2B5EF4-FFF2-40B4-BE49-F238E27FC236}">
                <a16:creationId xmlns:a16="http://schemas.microsoft.com/office/drawing/2014/main" id="{078680F4-BC56-98F7-2364-4A029B86A5FD}"/>
              </a:ext>
            </a:extLst>
          </p:cNvPr>
          <p:cNvSpPr>
            <a:spLocks noGrp="1"/>
          </p:cNvSpPr>
          <p:nvPr>
            <p:ph idx="1"/>
          </p:nvPr>
        </p:nvSpPr>
        <p:spPr/>
        <p:txBody>
          <a:bodyPr>
            <a:normAutofit/>
          </a:bodyPr>
          <a:lstStyle/>
          <a:p>
            <a:r>
              <a:rPr lang="en-US" sz="4000" dirty="0"/>
              <a:t>Build the Church – God promises to be in the work</a:t>
            </a:r>
          </a:p>
        </p:txBody>
      </p:sp>
    </p:spTree>
    <p:extLst>
      <p:ext uri="{BB962C8B-B14F-4D97-AF65-F5344CB8AC3E}">
        <p14:creationId xmlns:p14="http://schemas.microsoft.com/office/powerpoint/2010/main" val="4266815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68589-6113-952C-29DC-053180559392}"/>
              </a:ext>
            </a:extLst>
          </p:cNvPr>
          <p:cNvSpPr>
            <a:spLocks noGrp="1"/>
          </p:cNvSpPr>
          <p:nvPr>
            <p:ph type="title"/>
          </p:nvPr>
        </p:nvSpPr>
        <p:spPr/>
        <p:txBody>
          <a:bodyPr/>
          <a:lstStyle/>
          <a:p>
            <a:r>
              <a:rPr lang="en-US" dirty="0"/>
              <a:t>2. Confidence in God’s Presence (v.4-5) </a:t>
            </a:r>
          </a:p>
        </p:txBody>
      </p:sp>
      <p:sp>
        <p:nvSpPr>
          <p:cNvPr id="3" name="Content Placeholder 2">
            <a:extLst>
              <a:ext uri="{FF2B5EF4-FFF2-40B4-BE49-F238E27FC236}">
                <a16:creationId xmlns:a16="http://schemas.microsoft.com/office/drawing/2014/main" id="{078680F4-BC56-98F7-2364-4A029B86A5FD}"/>
              </a:ext>
            </a:extLst>
          </p:cNvPr>
          <p:cNvSpPr>
            <a:spLocks noGrp="1"/>
          </p:cNvSpPr>
          <p:nvPr>
            <p:ph idx="1"/>
          </p:nvPr>
        </p:nvSpPr>
        <p:spPr/>
        <p:txBody>
          <a:bodyPr>
            <a:normAutofit/>
          </a:bodyPr>
          <a:lstStyle/>
          <a:p>
            <a:r>
              <a:rPr lang="en-US" sz="4000" dirty="0"/>
              <a:t>Build the Church – God promises to be in the work</a:t>
            </a:r>
          </a:p>
          <a:p>
            <a:r>
              <a:rPr lang="en-US" sz="4000" dirty="0"/>
              <a:t>Be strong and keep going – God is with you </a:t>
            </a:r>
          </a:p>
        </p:txBody>
      </p:sp>
    </p:spTree>
    <p:extLst>
      <p:ext uri="{BB962C8B-B14F-4D97-AF65-F5344CB8AC3E}">
        <p14:creationId xmlns:p14="http://schemas.microsoft.com/office/powerpoint/2010/main" val="3055919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9E0F04-FDC4-9D82-8C5C-500D484113BC}"/>
              </a:ext>
            </a:extLst>
          </p:cNvPr>
          <p:cNvSpPr>
            <a:spLocks noGrp="1"/>
          </p:cNvSpPr>
          <p:nvPr>
            <p:ph idx="1"/>
          </p:nvPr>
        </p:nvSpPr>
        <p:spPr>
          <a:xfrm>
            <a:off x="838200" y="957943"/>
            <a:ext cx="10515600" cy="5219020"/>
          </a:xfrm>
        </p:spPr>
        <p:txBody>
          <a:bodyPr>
            <a:normAutofit fontScale="85000" lnSpcReduction="10000"/>
          </a:bodyPr>
          <a:lstStyle/>
          <a:p>
            <a:pPr marL="0" indent="0" algn="ctr">
              <a:buNone/>
            </a:pPr>
            <a:r>
              <a:rPr lang="en-HK" sz="4400" b="0" i="0" dirty="0">
                <a:effectLst/>
                <a:latin typeface="system-ui"/>
              </a:rPr>
              <a:t>“This is what the Lord Almighty says: ‘In a little while I will once more </a:t>
            </a:r>
            <a:r>
              <a:rPr lang="en-HK" sz="4400" b="0" i="0" dirty="0">
                <a:solidFill>
                  <a:srgbClr val="FFC000"/>
                </a:solidFill>
                <a:effectLst/>
                <a:latin typeface="system-ui"/>
              </a:rPr>
              <a:t>shake the heavens and the earth, the sea and the dry land. 7 I will shake all nations, </a:t>
            </a:r>
            <a:r>
              <a:rPr lang="en-HK" sz="4400" b="0" i="0" dirty="0">
                <a:effectLst/>
                <a:latin typeface="system-ui"/>
              </a:rPr>
              <a:t>and what is desired by all nations will come, and I will fill this house with glory,’ says the Lord Almighty. 8 </a:t>
            </a:r>
            <a:r>
              <a:rPr lang="en-HK" sz="4400" b="0" i="0" dirty="0">
                <a:solidFill>
                  <a:srgbClr val="FFC000"/>
                </a:solidFill>
                <a:effectLst/>
                <a:latin typeface="system-ui"/>
              </a:rPr>
              <a:t>‘The silver is mine and the gold is mine,’ declares the Lord Almighty.</a:t>
            </a:r>
            <a:r>
              <a:rPr lang="en-HK" sz="4400" b="0" i="0" dirty="0">
                <a:effectLst/>
                <a:latin typeface="system-ui"/>
              </a:rPr>
              <a:t> 9 ‘The glory of this present house will be greater than the glory of the former house,’ says the Lord Almighty. ‘And in this place I will grant peace,’ declares the Lord Almighty.”</a:t>
            </a:r>
          </a:p>
          <a:p>
            <a:pPr marL="0" indent="0" algn="ctr">
              <a:buNone/>
            </a:pPr>
            <a:r>
              <a:rPr lang="en-HK" sz="3600" i="0" baseline="30000" dirty="0">
                <a:effectLst/>
                <a:latin typeface="system-ui"/>
              </a:rPr>
              <a:t> </a:t>
            </a:r>
            <a:r>
              <a:rPr lang="en-HK" sz="4400" i="0" baseline="30000" dirty="0">
                <a:effectLst/>
                <a:latin typeface="system-ui"/>
              </a:rPr>
              <a:t>Haggai 2:6-9</a:t>
            </a:r>
            <a:endParaRPr lang="en-US" sz="4400" dirty="0"/>
          </a:p>
        </p:txBody>
      </p:sp>
    </p:spTree>
    <p:extLst>
      <p:ext uri="{BB962C8B-B14F-4D97-AF65-F5344CB8AC3E}">
        <p14:creationId xmlns:p14="http://schemas.microsoft.com/office/powerpoint/2010/main" val="6191430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 2013 - 2022</Template>
  <TotalTime>37</TotalTime>
  <Words>735</Words>
  <Application>Microsoft Macintosh PowerPoint</Application>
  <PresentationFormat>Widescreen</PresentationFormat>
  <Paragraphs>25</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system-ui</vt:lpstr>
      <vt:lpstr>Arial</vt:lpstr>
      <vt:lpstr>Calibri</vt:lpstr>
      <vt:lpstr>Calibri Light</vt:lpstr>
      <vt:lpstr>Office Theme</vt:lpstr>
      <vt:lpstr>PowerPoint Presentation</vt:lpstr>
      <vt:lpstr>PowerPoint Presentation</vt:lpstr>
      <vt:lpstr>Destruction of the Temple in Jerusalem by Francesco Hayez. Oil on canvas, 1867</vt:lpstr>
      <vt:lpstr>PowerPoint Presentation</vt:lpstr>
      <vt:lpstr>PowerPoint Presentation</vt:lpstr>
      <vt:lpstr>PowerPoint Presentation</vt:lpstr>
      <vt:lpstr>2. Confidence in God’s Presence (v.4-5) </vt:lpstr>
      <vt:lpstr>2. Confidence in God’s Presence (v.4-5) </vt:lpstr>
      <vt:lpstr>PowerPoint Presentation</vt:lpstr>
      <vt:lpstr>PowerPoint Presentation</vt:lpstr>
      <vt:lpstr>PowerPoint Presentation</vt:lpstr>
      <vt:lpstr>PowerPoint Presentation</vt:lpstr>
      <vt:lpstr>PowerPoint Presentation</vt:lpstr>
      <vt:lpstr>PowerPoint Presentation</vt:lpstr>
      <vt:lpstr>God’s Building Project: Keep Going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Heewoo Han</dc:creator>
  <cp:lastModifiedBy>Heewoo Han</cp:lastModifiedBy>
  <cp:revision>3</cp:revision>
  <dcterms:created xsi:type="dcterms:W3CDTF">2023-04-22T07:20:05Z</dcterms:created>
  <dcterms:modified xsi:type="dcterms:W3CDTF">2023-04-22T08:02:00Z</dcterms:modified>
</cp:coreProperties>
</file>