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9" r:id="rId4"/>
    <p:sldId id="260" r:id="rId5"/>
    <p:sldId id="258"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B5B99D-559F-4640-847C-256D3F954104}" v="3" dt="2023-04-01T05:50:36.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197"/>
  </p:normalViewPr>
  <p:slideViewPr>
    <p:cSldViewPr snapToGrid="0">
      <p:cViewPr varScale="1">
        <p:scale>
          <a:sx n="124" d="100"/>
          <a:sy n="124" d="100"/>
        </p:scale>
        <p:origin x="5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E20928-A564-694C-AD48-F9CCDF64F1DF}" type="datetimeFigureOut">
              <a:rPr lang="en-US" smtClean="0"/>
              <a:t>4/3/23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363859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20928-A564-694C-AD48-F9CCDF64F1DF}" type="datetimeFigureOut">
              <a:rPr lang="en-US" smtClean="0"/>
              <a:t>4/3/23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192940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20928-A564-694C-AD48-F9CCDF64F1DF}" type="datetimeFigureOut">
              <a:rPr lang="en-US" smtClean="0"/>
              <a:t>4/3/23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3113199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E20928-A564-694C-AD48-F9CCDF64F1DF}" type="datetimeFigureOut">
              <a:rPr lang="en-US" smtClean="0"/>
              <a:t>4/3/23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1330084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E20928-A564-694C-AD48-F9CCDF64F1DF}" type="datetimeFigureOut">
              <a:rPr lang="en-US" smtClean="0"/>
              <a:t>4/3/23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2913323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E20928-A564-694C-AD48-F9CCDF64F1DF}" type="datetimeFigureOut">
              <a:rPr lang="en-US" smtClean="0"/>
              <a:t>4/3/23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1095920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E20928-A564-694C-AD48-F9CCDF64F1DF}" type="datetimeFigureOut">
              <a:rPr lang="en-US" smtClean="0"/>
              <a:t>4/3/23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2026633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E20928-A564-694C-AD48-F9CCDF64F1DF}" type="datetimeFigureOut">
              <a:rPr lang="en-US" smtClean="0"/>
              <a:t>4/3/23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29657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20928-A564-694C-AD48-F9CCDF64F1DF}" type="datetimeFigureOut">
              <a:rPr lang="en-US" smtClean="0"/>
              <a:t>4/3/23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312638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20928-A564-694C-AD48-F9CCDF64F1DF}" type="datetimeFigureOut">
              <a:rPr lang="en-US" smtClean="0"/>
              <a:t>4/3/23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1918911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20928-A564-694C-AD48-F9CCDF64F1DF}" type="datetimeFigureOut">
              <a:rPr lang="en-US" smtClean="0"/>
              <a:t>4/3/23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46A8C-7B64-884B-8C58-EF1496612A94}" type="slidenum">
              <a:rPr lang="en-US" smtClean="0"/>
              <a:t>‹#›</a:t>
            </a:fld>
            <a:endParaRPr lang="en-US"/>
          </a:p>
        </p:txBody>
      </p:sp>
    </p:spTree>
    <p:extLst>
      <p:ext uri="{BB962C8B-B14F-4D97-AF65-F5344CB8AC3E}">
        <p14:creationId xmlns:p14="http://schemas.microsoft.com/office/powerpoint/2010/main" val="3237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E20928-A564-694C-AD48-F9CCDF64F1DF}" type="datetimeFigureOut">
              <a:rPr lang="en-US" smtClean="0"/>
              <a:t>4/3/23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46A8C-7B64-884B-8C58-EF1496612A94}" type="slidenum">
              <a:rPr lang="en-US" smtClean="0"/>
              <a:t>‹#›</a:t>
            </a:fld>
            <a:endParaRPr lang="en-US"/>
          </a:p>
        </p:txBody>
      </p:sp>
    </p:spTree>
    <p:extLst>
      <p:ext uri="{BB962C8B-B14F-4D97-AF65-F5344CB8AC3E}">
        <p14:creationId xmlns:p14="http://schemas.microsoft.com/office/powerpoint/2010/main" val="915858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E38FA-63E5-D038-DE61-B998452F15B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1A5B550-6BAB-4F56-513A-E16DB91B67C5}"/>
              </a:ext>
            </a:extLst>
          </p:cNvPr>
          <p:cNvSpPr>
            <a:spLocks noGrp="1"/>
          </p:cNvSpPr>
          <p:nvPr>
            <p:ph type="subTitle" idx="1"/>
          </p:nvPr>
        </p:nvSpPr>
        <p:spPr/>
        <p:txBody>
          <a:bodyPr/>
          <a:lstStyle/>
          <a:p>
            <a:endParaRPr lang="en-US"/>
          </a:p>
        </p:txBody>
      </p:sp>
      <p:pic>
        <p:nvPicPr>
          <p:cNvPr id="5" name="Picture 4" descr="A picture containing text, building&#10;&#10;Description automatically generated">
            <a:extLst>
              <a:ext uri="{FF2B5EF4-FFF2-40B4-BE49-F238E27FC236}">
                <a16:creationId xmlns:a16="http://schemas.microsoft.com/office/drawing/2014/main" id="{5EF6CD92-78ED-D312-2EDD-CDD28230F7D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3024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F56E7662-9303-02ED-09A9-B15DB1E04B3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220" b="1220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98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1BFF-A8E4-5868-8B30-4598907D9024}"/>
              </a:ext>
            </a:extLst>
          </p:cNvPr>
          <p:cNvSpPr>
            <a:spLocks noGrp="1"/>
          </p:cNvSpPr>
          <p:nvPr>
            <p:ph type="title"/>
          </p:nvPr>
        </p:nvSpPr>
        <p:spPr/>
        <p:txBody>
          <a:bodyPr/>
          <a:lstStyle/>
          <a:p>
            <a:r>
              <a:rPr lang="en-US" dirty="0"/>
              <a:t>2.  Catholic: Call to Be One </a:t>
            </a:r>
          </a:p>
        </p:txBody>
      </p:sp>
      <p:sp>
        <p:nvSpPr>
          <p:cNvPr id="3" name="Content Placeholder 2">
            <a:extLst>
              <a:ext uri="{FF2B5EF4-FFF2-40B4-BE49-F238E27FC236}">
                <a16:creationId xmlns:a16="http://schemas.microsoft.com/office/drawing/2014/main" id="{96C97534-1A30-C494-FCFA-F1B580F94069}"/>
              </a:ext>
            </a:extLst>
          </p:cNvPr>
          <p:cNvSpPr>
            <a:spLocks noGrp="1"/>
          </p:cNvSpPr>
          <p:nvPr>
            <p:ph idx="1"/>
          </p:nvPr>
        </p:nvSpPr>
        <p:spPr/>
        <p:txBody>
          <a:bodyPr>
            <a:normAutofit/>
          </a:bodyPr>
          <a:lstStyle/>
          <a:p>
            <a:pPr marL="0" indent="0">
              <a:buNone/>
            </a:pPr>
            <a:r>
              <a:rPr lang="en-US" sz="3600" dirty="0"/>
              <a:t>3 Make every effort to keep the unity of the Spirit through the bond of peace. 4 There is one body and one Spirit, just as you were called to one hope when you were called; 5 one Lord, one faith, one baptism; 6 one God and Father of all, who is over all and through all and in all (Eph 4:3-6).</a:t>
            </a:r>
          </a:p>
        </p:txBody>
      </p:sp>
    </p:spTree>
    <p:extLst>
      <p:ext uri="{BB962C8B-B14F-4D97-AF65-F5344CB8AC3E}">
        <p14:creationId xmlns:p14="http://schemas.microsoft.com/office/powerpoint/2010/main" val="21978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1BFF-A8E4-5868-8B30-4598907D9024}"/>
              </a:ext>
            </a:extLst>
          </p:cNvPr>
          <p:cNvSpPr>
            <a:spLocks noGrp="1"/>
          </p:cNvSpPr>
          <p:nvPr>
            <p:ph type="title"/>
          </p:nvPr>
        </p:nvSpPr>
        <p:spPr/>
        <p:txBody>
          <a:bodyPr/>
          <a:lstStyle/>
          <a:p>
            <a:r>
              <a:rPr lang="en-US" dirty="0"/>
              <a:t>2.  Catholic: Call to Be One </a:t>
            </a:r>
          </a:p>
        </p:txBody>
      </p:sp>
      <p:sp>
        <p:nvSpPr>
          <p:cNvPr id="3" name="Content Placeholder 2">
            <a:extLst>
              <a:ext uri="{FF2B5EF4-FFF2-40B4-BE49-F238E27FC236}">
                <a16:creationId xmlns:a16="http://schemas.microsoft.com/office/drawing/2014/main" id="{96C97534-1A30-C494-FCFA-F1B580F94069}"/>
              </a:ext>
            </a:extLst>
          </p:cNvPr>
          <p:cNvSpPr>
            <a:spLocks noGrp="1"/>
          </p:cNvSpPr>
          <p:nvPr>
            <p:ph idx="1"/>
          </p:nvPr>
        </p:nvSpPr>
        <p:spPr/>
        <p:txBody>
          <a:bodyPr/>
          <a:lstStyle/>
          <a:p>
            <a:pPr marL="0" indent="0">
              <a:buNone/>
            </a:pPr>
            <a:r>
              <a:rPr lang="en-HK" sz="3200" dirty="0"/>
              <a:t>As a prisoner for the Lord, then, I urge you to live a life worthy of the calling you have received. </a:t>
            </a:r>
            <a:r>
              <a:rPr lang="en-HK" sz="3200" b="1" baseline="30000" dirty="0">
                <a:effectLst/>
                <a:latin typeface="system-ui"/>
              </a:rPr>
              <a:t>2 </a:t>
            </a:r>
            <a:r>
              <a:rPr lang="en-HK" sz="3200" dirty="0"/>
              <a:t>Be completely </a:t>
            </a:r>
            <a:r>
              <a:rPr lang="en-HK" sz="3200" dirty="0">
                <a:solidFill>
                  <a:srgbClr val="FFC000"/>
                </a:solidFill>
              </a:rPr>
              <a:t>humble and gentle; be patient, bearing with one another in love.</a:t>
            </a:r>
            <a:r>
              <a:rPr lang="en-HK" sz="3200" dirty="0"/>
              <a:t> </a:t>
            </a:r>
            <a:r>
              <a:rPr lang="en-HK" sz="3200" b="1" baseline="30000" dirty="0">
                <a:effectLst/>
                <a:latin typeface="system-ui"/>
              </a:rPr>
              <a:t>3 </a:t>
            </a:r>
            <a:r>
              <a:rPr lang="en-HK" sz="3200" dirty="0">
                <a:solidFill>
                  <a:srgbClr val="FFC000"/>
                </a:solidFill>
              </a:rPr>
              <a:t>Make every effort</a:t>
            </a:r>
            <a:r>
              <a:rPr lang="en-HK" sz="3200" dirty="0"/>
              <a:t> to keep the unity of the Spirit through the bond of peace”</a:t>
            </a:r>
            <a:r>
              <a:rPr lang="en-HK" dirty="0"/>
              <a:t> </a:t>
            </a:r>
            <a:r>
              <a:rPr lang="en-US" dirty="0"/>
              <a:t>(Eph 4:1-3). </a:t>
            </a:r>
          </a:p>
        </p:txBody>
      </p:sp>
    </p:spTree>
    <p:extLst>
      <p:ext uri="{BB962C8B-B14F-4D97-AF65-F5344CB8AC3E}">
        <p14:creationId xmlns:p14="http://schemas.microsoft.com/office/powerpoint/2010/main" val="3683761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outdoor, rock&#10;&#10;Description automatically generated">
            <a:extLst>
              <a:ext uri="{FF2B5EF4-FFF2-40B4-BE49-F238E27FC236}">
                <a16:creationId xmlns:a16="http://schemas.microsoft.com/office/drawing/2014/main" id="{A8B2A159-3D5E-F736-2216-89ADC67D3434}"/>
              </a:ext>
            </a:extLst>
          </p:cNvPr>
          <p:cNvPicPr>
            <a:picLocks noGrp="1" noChangeAspect="1"/>
          </p:cNvPicPr>
          <p:nvPr>
            <p:ph idx="1"/>
          </p:nvPr>
        </p:nvPicPr>
        <p:blipFill rotWithShape="1">
          <a:blip r:embed="rId2"/>
          <a:srcRect t="12431" b="3315"/>
          <a:stretch/>
        </p:blipFill>
        <p:spPr>
          <a:xfrm>
            <a:off x="20" y="1282"/>
            <a:ext cx="12191980" cy="6856718"/>
          </a:xfrm>
          <a:prstGeom prst="rect">
            <a:avLst/>
          </a:prstGeom>
        </p:spPr>
      </p:pic>
    </p:spTree>
    <p:extLst>
      <p:ext uri="{BB962C8B-B14F-4D97-AF65-F5344CB8AC3E}">
        <p14:creationId xmlns:p14="http://schemas.microsoft.com/office/powerpoint/2010/main" val="3869245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on fire&#10;&#10;Description automatically generated with low confidence">
            <a:extLst>
              <a:ext uri="{FF2B5EF4-FFF2-40B4-BE49-F238E27FC236}">
                <a16:creationId xmlns:a16="http://schemas.microsoft.com/office/drawing/2014/main" id="{940691EE-7D25-9A97-2E1B-01F55E90A8DA}"/>
              </a:ext>
            </a:extLst>
          </p:cNvPr>
          <p:cNvPicPr>
            <a:picLocks noGrp="1" noChangeAspect="1"/>
          </p:cNvPicPr>
          <p:nvPr>
            <p:ph idx="1"/>
          </p:nvPr>
        </p:nvPicPr>
        <p:blipFill rotWithShape="1">
          <a:blip r:embed="rId2"/>
          <a:srcRect t="29035"/>
          <a:stretch/>
        </p:blipFill>
        <p:spPr>
          <a:xfrm>
            <a:off x="20" y="1282"/>
            <a:ext cx="12191980" cy="6856718"/>
          </a:xfrm>
          <a:prstGeom prst="rect">
            <a:avLst/>
          </a:prstGeom>
        </p:spPr>
      </p:pic>
    </p:spTree>
    <p:extLst>
      <p:ext uri="{BB962C8B-B14F-4D97-AF65-F5344CB8AC3E}">
        <p14:creationId xmlns:p14="http://schemas.microsoft.com/office/powerpoint/2010/main" val="940575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1BFF-A8E4-5868-8B30-4598907D9024}"/>
              </a:ext>
            </a:extLst>
          </p:cNvPr>
          <p:cNvSpPr>
            <a:spLocks noGrp="1"/>
          </p:cNvSpPr>
          <p:nvPr>
            <p:ph type="title"/>
          </p:nvPr>
        </p:nvSpPr>
        <p:spPr/>
        <p:txBody>
          <a:bodyPr/>
          <a:lstStyle/>
          <a:p>
            <a:r>
              <a:rPr lang="en-US" dirty="0"/>
              <a:t>3.  Apostolic: Same Foundation </a:t>
            </a:r>
          </a:p>
        </p:txBody>
      </p:sp>
      <p:sp>
        <p:nvSpPr>
          <p:cNvPr id="3" name="Content Placeholder 2">
            <a:extLst>
              <a:ext uri="{FF2B5EF4-FFF2-40B4-BE49-F238E27FC236}">
                <a16:creationId xmlns:a16="http://schemas.microsoft.com/office/drawing/2014/main" id="{96C97534-1A30-C494-FCFA-F1B580F94069}"/>
              </a:ext>
            </a:extLst>
          </p:cNvPr>
          <p:cNvSpPr>
            <a:spLocks noGrp="1"/>
          </p:cNvSpPr>
          <p:nvPr>
            <p:ph idx="1"/>
          </p:nvPr>
        </p:nvSpPr>
        <p:spPr/>
        <p:txBody>
          <a:bodyPr>
            <a:normAutofit/>
          </a:bodyPr>
          <a:lstStyle/>
          <a:p>
            <a:pPr marL="0" indent="0">
              <a:buNone/>
            </a:pPr>
            <a:r>
              <a:rPr lang="en-US" sz="3600" dirty="0"/>
              <a:t>Consequently, you are no longer foreigners and strangers, but fellow citizens with God’s people and also </a:t>
            </a:r>
            <a:r>
              <a:rPr lang="en-US" sz="3600" dirty="0">
                <a:solidFill>
                  <a:srgbClr val="FFC000"/>
                </a:solidFill>
              </a:rPr>
              <a:t>members of his household, built on the foundation of the apostles and prophets, with Christ Jesus himself as the chief cornerstone </a:t>
            </a:r>
            <a:r>
              <a:rPr lang="en-US" sz="3600" dirty="0"/>
              <a:t>(Eph 2:19-20)</a:t>
            </a:r>
          </a:p>
        </p:txBody>
      </p:sp>
    </p:spTree>
    <p:extLst>
      <p:ext uri="{BB962C8B-B14F-4D97-AF65-F5344CB8AC3E}">
        <p14:creationId xmlns:p14="http://schemas.microsoft.com/office/powerpoint/2010/main" val="49810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raising their hands&#10;&#10;Description automatically generated">
            <a:extLst>
              <a:ext uri="{FF2B5EF4-FFF2-40B4-BE49-F238E27FC236}">
                <a16:creationId xmlns:a16="http://schemas.microsoft.com/office/drawing/2014/main" id="{321BB8C3-11DA-185F-6AF1-B81A8B7CA01D}"/>
              </a:ext>
            </a:extLst>
          </p:cNvPr>
          <p:cNvPicPr>
            <a:picLocks noGrp="1" noChangeAspect="1"/>
          </p:cNvPicPr>
          <p:nvPr>
            <p:ph idx="1"/>
          </p:nvPr>
        </p:nvPicPr>
        <p:blipFill rotWithShape="1">
          <a:blip r:embed="rId2"/>
          <a:srcRect t="2409" r="-1" b="11052"/>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1073876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1E7D4-807B-E931-66E2-80AB5E4FB880}"/>
              </a:ext>
            </a:extLst>
          </p:cNvPr>
          <p:cNvSpPr>
            <a:spLocks noGrp="1"/>
          </p:cNvSpPr>
          <p:nvPr>
            <p:ph idx="1"/>
          </p:nvPr>
        </p:nvSpPr>
        <p:spPr>
          <a:xfrm>
            <a:off x="838200" y="1061545"/>
            <a:ext cx="10515600" cy="5115418"/>
          </a:xfrm>
        </p:spPr>
        <p:txBody>
          <a:bodyPr/>
          <a:lstStyle/>
          <a:p>
            <a:pPr marL="0" indent="0" algn="ctr">
              <a:buNone/>
            </a:pPr>
            <a:r>
              <a:rPr lang="en-HK" sz="5400" b="0" i="0" u="none" strike="noStrike" dirty="0">
                <a:effectLst/>
                <a:latin typeface="Calibri" panose="020F0502020204030204" pitchFamily="34" charset="0"/>
                <a:cs typeface="Calibri" panose="020F0502020204030204" pitchFamily="34" charset="0"/>
              </a:rPr>
              <a:t>Sanctify them by the truth; </a:t>
            </a:r>
          </a:p>
          <a:p>
            <a:pPr marL="0" indent="0" algn="ctr">
              <a:buNone/>
            </a:pPr>
            <a:r>
              <a:rPr lang="en-HK" sz="5400" b="0" i="0" u="none" strike="noStrike" dirty="0">
                <a:effectLst/>
                <a:latin typeface="Calibri" panose="020F0502020204030204" pitchFamily="34" charset="0"/>
                <a:cs typeface="Calibri" panose="020F0502020204030204" pitchFamily="34" charset="0"/>
              </a:rPr>
              <a:t>your word is truth.</a:t>
            </a:r>
            <a:endParaRPr lang="en-US" sz="4800" dirty="0">
              <a:latin typeface="Calibri" panose="020F0502020204030204" pitchFamily="34" charset="0"/>
              <a:cs typeface="Calibri" panose="020F0502020204030204" pitchFamily="34" charset="0"/>
            </a:endParaRPr>
          </a:p>
          <a:p>
            <a:pPr marL="0" indent="0" algn="ctr">
              <a:buNone/>
            </a:pP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 John 17:17</a:t>
            </a:r>
          </a:p>
        </p:txBody>
      </p:sp>
    </p:spTree>
    <p:extLst>
      <p:ext uri="{BB962C8B-B14F-4D97-AF65-F5344CB8AC3E}">
        <p14:creationId xmlns:p14="http://schemas.microsoft.com/office/powerpoint/2010/main" val="3905512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1E7D4-807B-E931-66E2-80AB5E4FB880}"/>
              </a:ext>
            </a:extLst>
          </p:cNvPr>
          <p:cNvSpPr>
            <a:spLocks noGrp="1"/>
          </p:cNvSpPr>
          <p:nvPr>
            <p:ph idx="1"/>
          </p:nvPr>
        </p:nvSpPr>
        <p:spPr>
          <a:xfrm>
            <a:off x="838200" y="1061545"/>
            <a:ext cx="10515600" cy="5115418"/>
          </a:xfrm>
        </p:spPr>
        <p:txBody>
          <a:bodyPr vert="horz" lIns="91440" tIns="45720" rIns="91440" bIns="45720" rtlCol="0" anchor="t">
            <a:normAutofit/>
          </a:bodyPr>
          <a:lstStyle/>
          <a:p>
            <a:pPr marL="0" indent="0" algn="ctr">
              <a:buNone/>
            </a:pPr>
            <a:r>
              <a:rPr lang="en-US" sz="4800" dirty="0">
                <a:latin typeface="Calibri"/>
                <a:cs typeface="Calibri"/>
              </a:rPr>
              <a:t>But </a:t>
            </a:r>
            <a:r>
              <a:rPr lang="en-HK" sz="4800" b="0" i="0" u="none" strike="noStrike" dirty="0">
                <a:effectLst/>
                <a:latin typeface="Calibri"/>
                <a:cs typeface="Calibri"/>
              </a:rPr>
              <a:t>His intent was that now,</a:t>
            </a:r>
            <a:r>
              <a:rPr lang="en-HK" sz="4800" dirty="0">
                <a:latin typeface="Calibri"/>
                <a:cs typeface="Calibri"/>
              </a:rPr>
              <a:t> </a:t>
            </a:r>
            <a:endParaRPr lang="en-HK" sz="4800" b="0" i="0" u="none" strike="noStrike" dirty="0">
              <a:effectLst/>
              <a:latin typeface="Calibri" panose="020F0502020204030204" pitchFamily="34" charset="0"/>
              <a:cs typeface="Calibri" panose="020F0502020204030204" pitchFamily="34" charset="0"/>
            </a:endParaRPr>
          </a:p>
          <a:p>
            <a:pPr marL="0" indent="0" algn="ctr">
              <a:buNone/>
            </a:pPr>
            <a:r>
              <a:rPr lang="en-HK" sz="4800" b="0" i="0" u="none" strike="noStrike" dirty="0">
                <a:solidFill>
                  <a:srgbClr val="FFC000"/>
                </a:solidFill>
                <a:effectLst/>
                <a:latin typeface="Calibri" panose="020F0502020204030204" pitchFamily="34" charset="0"/>
                <a:cs typeface="Calibri" panose="020F0502020204030204" pitchFamily="34" charset="0"/>
              </a:rPr>
              <a:t>through the church, </a:t>
            </a:r>
          </a:p>
          <a:p>
            <a:pPr marL="0" indent="0" algn="ctr">
              <a:buNone/>
            </a:pPr>
            <a:r>
              <a:rPr lang="en-HK" sz="4800" b="0" i="0" u="none" strike="noStrike" dirty="0">
                <a:solidFill>
                  <a:srgbClr val="FFC000"/>
                </a:solidFill>
                <a:effectLst/>
                <a:latin typeface="Calibri"/>
                <a:cs typeface="Calibri"/>
              </a:rPr>
              <a:t>the manifold wisdom </a:t>
            </a:r>
            <a:r>
              <a:rPr lang="en-HK" sz="4800" b="0" i="0" u="none" strike="noStrike" dirty="0">
                <a:effectLst/>
                <a:latin typeface="Calibri"/>
                <a:cs typeface="Calibri"/>
              </a:rPr>
              <a:t>of God should be made known</a:t>
            </a:r>
            <a:r>
              <a:rPr lang="en-HK" sz="4800" b="0" i="0" u="none" strike="noStrike" dirty="0">
                <a:solidFill>
                  <a:srgbClr val="FFC000"/>
                </a:solidFill>
                <a:effectLst/>
                <a:latin typeface="Calibri"/>
                <a:cs typeface="Calibri"/>
              </a:rPr>
              <a:t> </a:t>
            </a:r>
            <a:r>
              <a:rPr lang="en-HK" sz="4800" b="0" i="0" u="none" strike="noStrike" dirty="0">
                <a:effectLst/>
                <a:latin typeface="Calibri"/>
                <a:cs typeface="Calibri"/>
              </a:rPr>
              <a:t>to the rulers and authorities in the heavenly realms,</a:t>
            </a:r>
            <a:endParaRPr lang="en-US" sz="4800" dirty="0">
              <a:latin typeface="Calibri"/>
              <a:cs typeface="Calibri"/>
            </a:endParaRPr>
          </a:p>
          <a:p>
            <a:pPr marL="0" indent="0" algn="ctr">
              <a:buNone/>
            </a:pPr>
            <a:r>
              <a:rPr lang="en-US" dirty="0">
                <a:latin typeface="Calibri" panose="020F0502020204030204" pitchFamily="34" charset="0"/>
                <a:cs typeface="Calibri" panose="020F0502020204030204" pitchFamily="34" charset="0"/>
              </a:rPr>
              <a:t>- Eph 3:10</a:t>
            </a:r>
          </a:p>
        </p:txBody>
      </p:sp>
    </p:spTree>
    <p:extLst>
      <p:ext uri="{BB962C8B-B14F-4D97-AF65-F5344CB8AC3E}">
        <p14:creationId xmlns:p14="http://schemas.microsoft.com/office/powerpoint/2010/main" val="2811152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1E7D4-807B-E931-66E2-80AB5E4FB880}"/>
              </a:ext>
            </a:extLst>
          </p:cNvPr>
          <p:cNvSpPr>
            <a:spLocks noGrp="1"/>
          </p:cNvSpPr>
          <p:nvPr>
            <p:ph idx="1"/>
          </p:nvPr>
        </p:nvSpPr>
        <p:spPr>
          <a:xfrm>
            <a:off x="838200" y="1061545"/>
            <a:ext cx="10515600" cy="5115418"/>
          </a:xfrm>
        </p:spPr>
        <p:txBody>
          <a:bodyPr/>
          <a:lstStyle/>
          <a:p>
            <a:pPr marL="0" indent="0" algn="ctr">
              <a:buNone/>
            </a:pPr>
            <a:r>
              <a:rPr lang="en-US" sz="5400" dirty="0"/>
              <a:t>and on this rock </a:t>
            </a:r>
            <a:r>
              <a:rPr lang="en-US" sz="5400" i="1" dirty="0"/>
              <a:t>I </a:t>
            </a:r>
            <a:r>
              <a:rPr lang="en-US" sz="5400" dirty="0"/>
              <a:t>will build my church, and the gates of Hades will not overcome it.</a:t>
            </a:r>
          </a:p>
          <a:p>
            <a:pPr marL="0" indent="0" algn="ctr">
              <a:buNone/>
            </a:pPr>
            <a:endParaRPr lang="en-US" dirty="0"/>
          </a:p>
          <a:p>
            <a:pPr marL="0" indent="0" algn="ctr">
              <a:buNone/>
            </a:pPr>
            <a:r>
              <a:rPr lang="en-US" dirty="0"/>
              <a:t>- Matthew 16:18b</a:t>
            </a:r>
          </a:p>
        </p:txBody>
      </p:sp>
    </p:spTree>
    <p:extLst>
      <p:ext uri="{BB962C8B-B14F-4D97-AF65-F5344CB8AC3E}">
        <p14:creationId xmlns:p14="http://schemas.microsoft.com/office/powerpoint/2010/main" val="351556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1E7D4-807B-E931-66E2-80AB5E4FB880}"/>
              </a:ext>
            </a:extLst>
          </p:cNvPr>
          <p:cNvSpPr>
            <a:spLocks noGrp="1"/>
          </p:cNvSpPr>
          <p:nvPr>
            <p:ph idx="1"/>
          </p:nvPr>
        </p:nvSpPr>
        <p:spPr>
          <a:xfrm>
            <a:off x="838200" y="1061545"/>
            <a:ext cx="10515600" cy="5115418"/>
          </a:xfrm>
        </p:spPr>
        <p:txBody>
          <a:bodyPr/>
          <a:lstStyle/>
          <a:p>
            <a:pPr marL="0" indent="0" algn="ctr">
              <a:buNone/>
            </a:pPr>
            <a:r>
              <a:rPr lang="en-HK" sz="5200" dirty="0">
                <a:latin typeface="Calibri" panose="020F0502020204030204" pitchFamily="34" charset="0"/>
                <a:cs typeface="Calibri" panose="020F0502020204030204" pitchFamily="34" charset="0"/>
              </a:rPr>
              <a:t>...Christ loved the church and gave himself up for her</a:t>
            </a:r>
            <a:r>
              <a:rPr lang="en-HK" sz="5200" b="0" i="0" u="none" strike="noStrike" dirty="0">
                <a:solidFill>
                  <a:srgbClr val="000000"/>
                </a:solidFill>
                <a:effectLst/>
                <a:latin typeface="Calibri" panose="020F0502020204030204" pitchFamily="34" charset="0"/>
                <a:cs typeface="Calibri" panose="020F0502020204030204" pitchFamily="34" charset="0"/>
              </a:rPr>
              <a:t> </a:t>
            </a:r>
            <a:endParaRPr lang="en-US" sz="5200" dirty="0">
              <a:latin typeface="Calibri" panose="020F0502020204030204" pitchFamily="34" charset="0"/>
              <a:cs typeface="Calibri" panose="020F0502020204030204" pitchFamily="34" charset="0"/>
            </a:endParaRPr>
          </a:p>
          <a:p>
            <a:pPr marL="0" indent="0" algn="ctr">
              <a:buNone/>
            </a:pPr>
            <a:endParaRPr lang="en-US" dirty="0"/>
          </a:p>
          <a:p>
            <a:pPr marL="0" indent="0" algn="ctr">
              <a:buNone/>
            </a:pPr>
            <a:r>
              <a:rPr lang="en-US" dirty="0"/>
              <a:t>- Ephesians 5:25b</a:t>
            </a:r>
          </a:p>
        </p:txBody>
      </p:sp>
    </p:spTree>
    <p:extLst>
      <p:ext uri="{BB962C8B-B14F-4D97-AF65-F5344CB8AC3E}">
        <p14:creationId xmlns:p14="http://schemas.microsoft.com/office/powerpoint/2010/main" val="2230511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1E7D4-807B-E931-66E2-80AB5E4FB880}"/>
              </a:ext>
            </a:extLst>
          </p:cNvPr>
          <p:cNvSpPr>
            <a:spLocks noGrp="1"/>
          </p:cNvSpPr>
          <p:nvPr>
            <p:ph idx="1"/>
          </p:nvPr>
        </p:nvSpPr>
        <p:spPr>
          <a:xfrm>
            <a:off x="838200" y="1061545"/>
            <a:ext cx="10515600" cy="5115418"/>
          </a:xfrm>
        </p:spPr>
        <p:txBody>
          <a:bodyPr/>
          <a:lstStyle/>
          <a:p>
            <a:pPr marL="0" indent="0" algn="ctr">
              <a:buNone/>
            </a:pPr>
            <a:r>
              <a:rPr lang="en-US" sz="5400" dirty="0"/>
              <a:t>…Christ is the head of the church, his body, of which he is the Savior.</a:t>
            </a:r>
            <a:endParaRPr lang="en-US" dirty="0"/>
          </a:p>
          <a:p>
            <a:pPr marL="0" indent="0" algn="ctr">
              <a:buNone/>
            </a:pPr>
            <a:endParaRPr lang="en-US" dirty="0"/>
          </a:p>
          <a:p>
            <a:pPr marL="0" indent="0" algn="ctr">
              <a:buNone/>
            </a:pPr>
            <a:r>
              <a:rPr lang="en-US" dirty="0"/>
              <a:t>- Ephesians 5:25b</a:t>
            </a:r>
          </a:p>
        </p:txBody>
      </p:sp>
    </p:spTree>
    <p:extLst>
      <p:ext uri="{BB962C8B-B14F-4D97-AF65-F5344CB8AC3E}">
        <p14:creationId xmlns:p14="http://schemas.microsoft.com/office/powerpoint/2010/main" val="2088283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1BFF-A8E4-5868-8B30-4598907D9024}"/>
              </a:ext>
            </a:extLst>
          </p:cNvPr>
          <p:cNvSpPr>
            <a:spLocks noGrp="1"/>
          </p:cNvSpPr>
          <p:nvPr>
            <p:ph type="title"/>
          </p:nvPr>
        </p:nvSpPr>
        <p:spPr/>
        <p:txBody>
          <a:bodyPr/>
          <a:lstStyle/>
          <a:p>
            <a:r>
              <a:rPr lang="en-US" dirty="0"/>
              <a:t>1.  Holy: Call to Be Set Apart</a:t>
            </a:r>
          </a:p>
        </p:txBody>
      </p:sp>
      <p:sp>
        <p:nvSpPr>
          <p:cNvPr id="3" name="Content Placeholder 2">
            <a:extLst>
              <a:ext uri="{FF2B5EF4-FFF2-40B4-BE49-F238E27FC236}">
                <a16:creationId xmlns:a16="http://schemas.microsoft.com/office/drawing/2014/main" id="{96C97534-1A30-C494-FCFA-F1B580F94069}"/>
              </a:ext>
            </a:extLst>
          </p:cNvPr>
          <p:cNvSpPr>
            <a:spLocks noGrp="1"/>
          </p:cNvSpPr>
          <p:nvPr>
            <p:ph idx="1"/>
          </p:nvPr>
        </p:nvSpPr>
        <p:spPr/>
        <p:txBody>
          <a:bodyPr/>
          <a:lstStyle/>
          <a:p>
            <a:pPr marL="0" indent="0">
              <a:buNone/>
            </a:pPr>
            <a:r>
              <a:rPr lang="en-US" sz="3200" dirty="0"/>
              <a:t>“All of us also lived among them at one time, gratifying the cravings of our flesh and following its desires and thoughts. Like the rest, we were by nature deserving of wrath. </a:t>
            </a:r>
            <a:r>
              <a:rPr lang="en-US" sz="3200" dirty="0">
                <a:solidFill>
                  <a:srgbClr val="FFC000"/>
                </a:solidFill>
              </a:rPr>
              <a:t>But because of his great love for us</a:t>
            </a:r>
            <a:r>
              <a:rPr lang="en-US" sz="3200" dirty="0"/>
              <a:t>, God, who is rich in mercy, made us alive with Christ even when we were dead in transgressions—it is by grace you have been saved” </a:t>
            </a:r>
            <a:r>
              <a:rPr lang="en-US" dirty="0"/>
              <a:t>(Eph 2:3-5). </a:t>
            </a:r>
          </a:p>
        </p:txBody>
      </p:sp>
    </p:spTree>
    <p:extLst>
      <p:ext uri="{BB962C8B-B14F-4D97-AF65-F5344CB8AC3E}">
        <p14:creationId xmlns:p14="http://schemas.microsoft.com/office/powerpoint/2010/main" val="3458384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1BFF-A8E4-5868-8B30-4598907D9024}"/>
              </a:ext>
            </a:extLst>
          </p:cNvPr>
          <p:cNvSpPr>
            <a:spLocks noGrp="1"/>
          </p:cNvSpPr>
          <p:nvPr>
            <p:ph type="title"/>
          </p:nvPr>
        </p:nvSpPr>
        <p:spPr/>
        <p:txBody>
          <a:bodyPr/>
          <a:lstStyle/>
          <a:p>
            <a:r>
              <a:rPr lang="en-US" dirty="0"/>
              <a:t>1.  Holy: Call to Be Set Apart</a:t>
            </a:r>
          </a:p>
        </p:txBody>
      </p:sp>
      <p:sp>
        <p:nvSpPr>
          <p:cNvPr id="3" name="Content Placeholder 2">
            <a:extLst>
              <a:ext uri="{FF2B5EF4-FFF2-40B4-BE49-F238E27FC236}">
                <a16:creationId xmlns:a16="http://schemas.microsoft.com/office/drawing/2014/main" id="{96C97534-1A30-C494-FCFA-F1B580F94069}"/>
              </a:ext>
            </a:extLst>
          </p:cNvPr>
          <p:cNvSpPr>
            <a:spLocks noGrp="1"/>
          </p:cNvSpPr>
          <p:nvPr>
            <p:ph idx="1"/>
          </p:nvPr>
        </p:nvSpPr>
        <p:spPr/>
        <p:txBody>
          <a:bodyPr/>
          <a:lstStyle/>
          <a:p>
            <a:pPr marL="0" indent="0">
              <a:buNone/>
            </a:pPr>
            <a:r>
              <a:rPr lang="en-HK" sz="3200" dirty="0"/>
              <a:t>As a prisoner for the Lord, then, </a:t>
            </a:r>
            <a:r>
              <a:rPr lang="en-HK" sz="3200" dirty="0">
                <a:solidFill>
                  <a:srgbClr val="FFC000"/>
                </a:solidFill>
              </a:rPr>
              <a:t>I urge you to live a life worthy of the calling you have received. </a:t>
            </a:r>
            <a:r>
              <a:rPr lang="en-HK" sz="3200" b="1" baseline="30000" dirty="0">
                <a:effectLst/>
                <a:latin typeface="system-ui"/>
              </a:rPr>
              <a:t>2 </a:t>
            </a:r>
            <a:r>
              <a:rPr lang="en-HK" sz="3200" dirty="0"/>
              <a:t>Be completely humble and gentle; be patient, bearing with one another in love. </a:t>
            </a:r>
            <a:r>
              <a:rPr lang="en-HK" sz="3200" b="1" baseline="30000" dirty="0">
                <a:effectLst/>
                <a:latin typeface="system-ui"/>
              </a:rPr>
              <a:t>3 </a:t>
            </a:r>
            <a:r>
              <a:rPr lang="en-HK" sz="3200" dirty="0"/>
              <a:t>Make every effort to keep the unity of the Spirit through the bond of peace”</a:t>
            </a:r>
            <a:r>
              <a:rPr lang="en-HK" dirty="0"/>
              <a:t> </a:t>
            </a:r>
            <a:r>
              <a:rPr lang="en-US" dirty="0"/>
              <a:t>(Eph 4:1-3). </a:t>
            </a:r>
          </a:p>
        </p:txBody>
      </p:sp>
    </p:spTree>
    <p:extLst>
      <p:ext uri="{BB962C8B-B14F-4D97-AF65-F5344CB8AC3E}">
        <p14:creationId xmlns:p14="http://schemas.microsoft.com/office/powerpoint/2010/main" val="1538592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picture containing food, indoor, dish, meat&#10;&#10;Description automatically generated">
            <a:extLst>
              <a:ext uri="{FF2B5EF4-FFF2-40B4-BE49-F238E27FC236}">
                <a16:creationId xmlns:a16="http://schemas.microsoft.com/office/drawing/2014/main" id="{3AFA668E-14F3-6F98-B559-CBBC93257215}"/>
              </a:ext>
            </a:extLst>
          </p:cNvPr>
          <p:cNvPicPr>
            <a:picLocks noGrp="1" noChangeAspect="1"/>
          </p:cNvPicPr>
          <p:nvPr>
            <p:ph idx="1"/>
          </p:nvPr>
        </p:nvPicPr>
        <p:blipFill rotWithShape="1">
          <a:blip r:embed="rId2"/>
          <a:srcRect b="15746"/>
          <a:stretch/>
        </p:blipFill>
        <p:spPr>
          <a:xfrm>
            <a:off x="20" y="1282"/>
            <a:ext cx="12191980" cy="6856718"/>
          </a:xfrm>
          <a:prstGeom prst="rect">
            <a:avLst/>
          </a:prstGeom>
        </p:spPr>
      </p:pic>
    </p:spTree>
    <p:extLst>
      <p:ext uri="{BB962C8B-B14F-4D97-AF65-F5344CB8AC3E}">
        <p14:creationId xmlns:p14="http://schemas.microsoft.com/office/powerpoint/2010/main" val="548796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1E7D4-807B-E931-66E2-80AB5E4FB880}"/>
              </a:ext>
            </a:extLst>
          </p:cNvPr>
          <p:cNvSpPr>
            <a:spLocks noGrp="1"/>
          </p:cNvSpPr>
          <p:nvPr>
            <p:ph idx="1"/>
          </p:nvPr>
        </p:nvSpPr>
        <p:spPr>
          <a:xfrm>
            <a:off x="838200" y="1061545"/>
            <a:ext cx="10515600" cy="5115418"/>
          </a:xfrm>
        </p:spPr>
        <p:txBody>
          <a:bodyPr/>
          <a:lstStyle/>
          <a:p>
            <a:pPr marL="0" indent="0" algn="ctr">
              <a:buNone/>
            </a:pPr>
            <a:r>
              <a:rPr lang="en-US" sz="4400" dirty="0"/>
              <a:t>But you are a chosen people, a royal priesthood, a holy nation, God’s special possession, that you may declare the praises of him who called you out of darkness into his wonderful light.</a:t>
            </a:r>
            <a:endParaRPr lang="en-US" sz="2000" dirty="0"/>
          </a:p>
          <a:p>
            <a:pPr marL="0" indent="0" algn="ctr">
              <a:buNone/>
            </a:pPr>
            <a:endParaRPr lang="en-US" dirty="0"/>
          </a:p>
          <a:p>
            <a:pPr marL="0" indent="0" algn="ctr">
              <a:buNone/>
            </a:pPr>
            <a:r>
              <a:rPr lang="en-US" dirty="0"/>
              <a:t>- 1 Peter 2:9</a:t>
            </a:r>
          </a:p>
        </p:txBody>
      </p:sp>
    </p:spTree>
    <p:extLst>
      <p:ext uri="{BB962C8B-B14F-4D97-AF65-F5344CB8AC3E}">
        <p14:creationId xmlns:p14="http://schemas.microsoft.com/office/powerpoint/2010/main" val="175499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1BFF-A8E4-5868-8B30-4598907D9024}"/>
              </a:ext>
            </a:extLst>
          </p:cNvPr>
          <p:cNvSpPr>
            <a:spLocks noGrp="1"/>
          </p:cNvSpPr>
          <p:nvPr>
            <p:ph type="title"/>
          </p:nvPr>
        </p:nvSpPr>
        <p:spPr/>
        <p:txBody>
          <a:bodyPr/>
          <a:lstStyle/>
          <a:p>
            <a:r>
              <a:rPr lang="en-US" dirty="0"/>
              <a:t>2.  Catholic: Call to Be One </a:t>
            </a:r>
          </a:p>
        </p:txBody>
      </p:sp>
      <p:sp>
        <p:nvSpPr>
          <p:cNvPr id="3" name="Content Placeholder 2">
            <a:extLst>
              <a:ext uri="{FF2B5EF4-FFF2-40B4-BE49-F238E27FC236}">
                <a16:creationId xmlns:a16="http://schemas.microsoft.com/office/drawing/2014/main" id="{96C97534-1A30-C494-FCFA-F1B580F94069}"/>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865481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 2013 - 2022</Template>
  <TotalTime>63</TotalTime>
  <Words>516</Words>
  <Application>Microsoft Macintosh PowerPoint</Application>
  <PresentationFormat>Widescreen</PresentationFormat>
  <Paragraphs>31</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system-ui</vt:lpstr>
      <vt:lpstr>Arial</vt:lpstr>
      <vt:lpstr>Calibri</vt:lpstr>
      <vt:lpstr>Calibri Light</vt:lpstr>
      <vt:lpstr>Office Theme</vt:lpstr>
      <vt:lpstr>PowerPoint Presentation</vt:lpstr>
      <vt:lpstr>PowerPoint Presentation</vt:lpstr>
      <vt:lpstr>PowerPoint Presentation</vt:lpstr>
      <vt:lpstr>PowerPoint Presentation</vt:lpstr>
      <vt:lpstr>1.  Holy: Call to Be Set Apart</vt:lpstr>
      <vt:lpstr>1.  Holy: Call to Be Set Apart</vt:lpstr>
      <vt:lpstr>PowerPoint Presentation</vt:lpstr>
      <vt:lpstr>PowerPoint Presentation</vt:lpstr>
      <vt:lpstr>2.  Catholic: Call to Be One </vt:lpstr>
      <vt:lpstr>PowerPoint Presentation</vt:lpstr>
      <vt:lpstr>2.  Catholic: Call to Be One </vt:lpstr>
      <vt:lpstr>2.  Catholic: Call to Be One </vt:lpstr>
      <vt:lpstr>PowerPoint Presentation</vt:lpstr>
      <vt:lpstr>PowerPoint Presentation</vt:lpstr>
      <vt:lpstr>3.  Apostolic: Same Foundation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Heewoo Han</dc:creator>
  <cp:lastModifiedBy>Rhoda Chan</cp:lastModifiedBy>
  <cp:revision>5</cp:revision>
  <dcterms:created xsi:type="dcterms:W3CDTF">2023-03-31T06:32:36Z</dcterms:created>
  <dcterms:modified xsi:type="dcterms:W3CDTF">2023-04-03T06:49:46Z</dcterms:modified>
</cp:coreProperties>
</file>