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03"/>
    <p:restoredTop sz="94694"/>
  </p:normalViewPr>
  <p:slideViewPr>
    <p:cSldViewPr snapToGrid="0">
      <p:cViewPr varScale="1">
        <p:scale>
          <a:sx n="67" d="100"/>
          <a:sy n="67" d="100"/>
        </p:scale>
        <p:origin x="192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ADB0-0AA1-524E-8DC2-B9D32756AF67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EA6-B4E9-3241-A55E-33BF86B9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8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ADB0-0AA1-524E-8DC2-B9D32756AF67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EA6-B4E9-3241-A55E-33BF86B9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ADB0-0AA1-524E-8DC2-B9D32756AF67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EA6-B4E9-3241-A55E-33BF86B9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5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ADB0-0AA1-524E-8DC2-B9D32756AF67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EA6-B4E9-3241-A55E-33BF86B9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8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ADB0-0AA1-524E-8DC2-B9D32756AF67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EA6-B4E9-3241-A55E-33BF86B9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5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ADB0-0AA1-524E-8DC2-B9D32756AF67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EA6-B4E9-3241-A55E-33BF86B9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3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ADB0-0AA1-524E-8DC2-B9D32756AF67}" type="datetimeFigureOut">
              <a:rPr lang="en-US" smtClean="0"/>
              <a:t>5/6/23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EA6-B4E9-3241-A55E-33BF86B9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ADB0-0AA1-524E-8DC2-B9D32756AF67}" type="datetimeFigureOut">
              <a:rPr lang="en-US" smtClean="0"/>
              <a:t>5/6/23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EA6-B4E9-3241-A55E-33BF86B9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ADB0-0AA1-524E-8DC2-B9D32756AF67}" type="datetimeFigureOut">
              <a:rPr lang="en-US" smtClean="0"/>
              <a:t>5/6/23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EA6-B4E9-3241-A55E-33BF86B9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0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ADB0-0AA1-524E-8DC2-B9D32756AF67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EA6-B4E9-3241-A55E-33BF86B9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ADB0-0AA1-524E-8DC2-B9D32756AF67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EA6-B4E9-3241-A55E-33BF86B9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FADB0-0AA1-524E-8DC2-B9D32756AF67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DEA6-B4E9-3241-A55E-33BF86B9C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2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omans%201&amp;version=NIV#fen-NIV-27948f" TargetMode="External"/><Relationship Id="rId2" Type="http://schemas.openxmlformats.org/officeDocument/2006/relationships/hyperlink" Target="https://www.biblegateway.com/passage/?search=Romans%201&amp;version=NIV#fen-NIV-27948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F8F1DEC-5718-4F83-BDCC-819EDE781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944"/>
          <a:stretch/>
        </p:blipFill>
        <p:spPr bwMode="auto">
          <a:xfrm>
            <a:off x="321733" y="321733"/>
            <a:ext cx="2161630" cy="24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9381ADE-4002-40E2-BAC6-A8A84FD30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5179"/>
          <a:stretch/>
        </p:blipFill>
        <p:spPr bwMode="auto">
          <a:xfrm>
            <a:off x="2675889" y="321730"/>
            <a:ext cx="2052924" cy="24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ortrait of a person in a black hat&#10;&#10;Description automatically generated with medium confidence">
            <a:extLst>
              <a:ext uri="{FF2B5EF4-FFF2-40B4-BE49-F238E27FC236}">
                <a16:creationId xmlns:a16="http://schemas.microsoft.com/office/drawing/2014/main" id="{FE0F926B-BAD0-7CA4-488A-7F7F8D124F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85" r="-2" b="43134"/>
          <a:stretch/>
        </p:blipFill>
        <p:spPr>
          <a:xfrm>
            <a:off x="321733" y="2957666"/>
            <a:ext cx="4407080" cy="3343134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3426DD8-F058-873A-558B-71FAA9ADD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3" b="17927"/>
          <a:stretch/>
        </p:blipFill>
        <p:spPr bwMode="auto">
          <a:xfrm>
            <a:off x="4921339" y="321733"/>
            <a:ext cx="6948927" cy="597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0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ymbol, screenshot, font&#10;&#10;Description automatically generated">
            <a:extLst>
              <a:ext uri="{FF2B5EF4-FFF2-40B4-BE49-F238E27FC236}">
                <a16:creationId xmlns:a16="http://schemas.microsoft.com/office/drawing/2014/main" id="{0076422F-FEC6-1D3E-F9DD-E9CC44895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12 Rules for Life by Jordan Peterson — RewireMe">
            <a:extLst>
              <a:ext uri="{FF2B5EF4-FFF2-40B4-BE49-F238E27FC236}">
                <a16:creationId xmlns:a16="http://schemas.microsoft.com/office/drawing/2014/main" id="{DF3E2746-F28C-8566-8B6E-78EB7A9968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2" b="2124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35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59E6-91B6-F423-DFF8-946C82D0D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650"/>
            <a:ext cx="10515600" cy="55483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HK" sz="4000" b="1" i="0" baseline="30000" dirty="0">
                <a:effectLst/>
                <a:latin typeface="system-ui"/>
              </a:rPr>
              <a:t>16 </a:t>
            </a:r>
            <a:r>
              <a:rPr lang="en-HK" sz="4000" b="0" i="0" dirty="0">
                <a:effectLst/>
                <a:latin typeface="system-ui"/>
              </a:rPr>
              <a:t>For I am not ashamed of the gospel, because it is the </a:t>
            </a:r>
            <a:r>
              <a:rPr lang="en-HK" sz="4000" b="0" i="0" dirty="0">
                <a:solidFill>
                  <a:srgbClr val="FFC000"/>
                </a:solidFill>
                <a:effectLst/>
                <a:latin typeface="system-ui"/>
              </a:rPr>
              <a:t>power of God that brings salvation to everyone who believes</a:t>
            </a:r>
            <a:r>
              <a:rPr lang="en-HK" sz="4000" b="0" i="0" dirty="0">
                <a:effectLst/>
                <a:latin typeface="system-ui"/>
              </a:rPr>
              <a:t>: first to the Jew, then to the Gentile. </a:t>
            </a:r>
            <a:r>
              <a:rPr lang="en-HK" sz="4000" b="1" i="0" baseline="30000" dirty="0">
                <a:effectLst/>
                <a:latin typeface="system-ui"/>
              </a:rPr>
              <a:t>17 </a:t>
            </a:r>
            <a:r>
              <a:rPr lang="en-HK" sz="4000" b="0" i="0" dirty="0">
                <a:effectLst/>
                <a:latin typeface="system-ui"/>
              </a:rPr>
              <a:t>For </a:t>
            </a:r>
            <a:r>
              <a:rPr lang="en-HK" sz="4000" b="0" i="0" dirty="0">
                <a:solidFill>
                  <a:srgbClr val="FFC000"/>
                </a:solidFill>
                <a:effectLst/>
                <a:latin typeface="system-ui"/>
              </a:rPr>
              <a:t>in the gospel the righteousness of God is revealed</a:t>
            </a:r>
            <a:r>
              <a:rPr lang="en-HK" sz="4000" b="0" i="0" dirty="0">
                <a:effectLst/>
                <a:latin typeface="system-ui"/>
              </a:rPr>
              <a:t>—a righteousness that is by faith from first to last,</a:t>
            </a:r>
            <a:r>
              <a:rPr lang="en-HK" sz="4000" b="0" i="0" baseline="30000" dirty="0">
                <a:effectLst/>
                <a:latin typeface="system-ui"/>
              </a:rPr>
              <a:t>[</a:t>
            </a:r>
            <a:r>
              <a:rPr lang="en-HK" sz="4000" b="0" i="0" baseline="30000" dirty="0">
                <a:effectLst/>
                <a:latin typeface="system-ui"/>
                <a:hlinkClick r:id="rId2" tooltip="See footnote 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HK" sz="4000" b="0" i="0" baseline="30000" dirty="0">
                <a:effectLst/>
                <a:latin typeface="system-ui"/>
              </a:rPr>
              <a:t>]</a:t>
            </a:r>
            <a:r>
              <a:rPr lang="en-HK" sz="4000" b="0" i="0" dirty="0">
                <a:effectLst/>
                <a:latin typeface="system-ui"/>
              </a:rPr>
              <a:t> just as it is written: “The righteous will live by faith.”</a:t>
            </a:r>
            <a:r>
              <a:rPr lang="en-HK" sz="4000" b="0" i="0" baseline="30000" dirty="0">
                <a:effectLst/>
                <a:latin typeface="system-ui"/>
              </a:rPr>
              <a:t>[</a:t>
            </a:r>
            <a:r>
              <a:rPr lang="en-HK" sz="4000" b="0" i="0" baseline="30000" dirty="0">
                <a:effectLst/>
                <a:latin typeface="system-ui"/>
                <a:hlinkClick r:id="rId3" tooltip="See footnote 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HK" sz="4000" b="0" i="0" baseline="30000" dirty="0">
                <a:effectLst/>
                <a:latin typeface="system-ui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2924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59E6-91B6-F423-DFF8-946C82D0D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650"/>
            <a:ext cx="10515600" cy="5548313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48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“God made him who had no sin to be sin for us, so that in him we might become the righteousness of God” </a:t>
            </a:r>
          </a:p>
          <a:p>
            <a:pPr indent="0" algn="ctr">
              <a:buNone/>
            </a:pPr>
            <a:r>
              <a:rPr lang="en-US" sz="44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- 2 Cor 5:20</a:t>
            </a:r>
            <a:endParaRPr lang="en-HK" sz="4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6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59E6-91B6-F423-DFF8-946C82D0D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650"/>
            <a:ext cx="10515600" cy="55483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HK" sz="3600" b="1" i="0" baseline="30000" dirty="0">
                <a:effectLst/>
                <a:latin typeface="system-ui"/>
              </a:rPr>
              <a:t>14 </a:t>
            </a:r>
            <a:r>
              <a:rPr lang="en-HK" sz="3600" b="0" i="0" dirty="0">
                <a:solidFill>
                  <a:srgbClr val="FFC000"/>
                </a:solidFill>
                <a:effectLst/>
                <a:latin typeface="system-ui"/>
              </a:rPr>
              <a:t>I am obligated </a:t>
            </a:r>
            <a:r>
              <a:rPr lang="en-HK" sz="3600" b="0" i="0" dirty="0">
                <a:effectLst/>
                <a:latin typeface="system-ui"/>
              </a:rPr>
              <a:t>both to Greeks and non-Greeks, both to the wise and the foolish. </a:t>
            </a:r>
            <a:r>
              <a:rPr lang="en-HK" sz="3600" b="1" i="0" baseline="30000" dirty="0">
                <a:effectLst/>
                <a:latin typeface="system-ui"/>
              </a:rPr>
              <a:t>15 </a:t>
            </a:r>
            <a:r>
              <a:rPr lang="en-HK" sz="3600" b="0" i="0" dirty="0">
                <a:effectLst/>
                <a:latin typeface="system-ui"/>
              </a:rPr>
              <a:t>That is why </a:t>
            </a:r>
            <a:r>
              <a:rPr lang="en-HK" sz="3600" b="0" i="0" dirty="0">
                <a:solidFill>
                  <a:srgbClr val="FFC000"/>
                </a:solidFill>
                <a:effectLst/>
                <a:latin typeface="system-ui"/>
              </a:rPr>
              <a:t>I am so eager </a:t>
            </a:r>
            <a:r>
              <a:rPr lang="en-HK" sz="3600" b="0" i="0" dirty="0">
                <a:effectLst/>
                <a:latin typeface="system-ui"/>
              </a:rPr>
              <a:t>to preach the gospel also to you who are in Rome.</a:t>
            </a:r>
          </a:p>
          <a:p>
            <a:pPr marL="0" indent="0" algn="l">
              <a:buNone/>
            </a:pPr>
            <a:r>
              <a:rPr lang="en-HK" sz="3600" b="1" i="0" baseline="30000" dirty="0">
                <a:effectLst/>
                <a:latin typeface="system-ui"/>
              </a:rPr>
              <a:t>16 </a:t>
            </a:r>
            <a:r>
              <a:rPr lang="en-HK" sz="3600" b="0" i="0" dirty="0">
                <a:effectLst/>
                <a:latin typeface="system-ui"/>
              </a:rPr>
              <a:t>For </a:t>
            </a:r>
            <a:r>
              <a:rPr lang="en-HK" sz="3600" b="0" i="0" dirty="0">
                <a:solidFill>
                  <a:srgbClr val="FFC000"/>
                </a:solidFill>
                <a:effectLst/>
                <a:latin typeface="system-ui"/>
              </a:rPr>
              <a:t>I am not ashamed </a:t>
            </a:r>
            <a:r>
              <a:rPr lang="en-HK" sz="3600" b="0" i="0" dirty="0">
                <a:effectLst/>
                <a:latin typeface="system-ui"/>
              </a:rPr>
              <a:t>of the gospel, because it is the power of God that brings salvation to everyone who believes: first to the Jew, then to the Gentile. </a:t>
            </a:r>
          </a:p>
        </p:txBody>
      </p:sp>
    </p:spTree>
    <p:extLst>
      <p:ext uri="{BB962C8B-B14F-4D97-AF65-F5344CB8AC3E}">
        <p14:creationId xmlns:p14="http://schemas.microsoft.com/office/powerpoint/2010/main" val="15732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C63A-2F32-3DA8-D26B-65CF500A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 for All: Set Apart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59E6-91B6-F423-DFF8-946C82D0D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Our Identity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Our 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The Gospel and Its Obligation 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140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C63A-2F32-3DA8-D26B-65CF500A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Our Identity (v.1-7)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59E6-91B6-F423-DFF8-946C82D0D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Paul, a </a:t>
            </a:r>
            <a:r>
              <a:rPr lang="en-US" sz="4400" dirty="0">
                <a:solidFill>
                  <a:srgbClr val="FFC000"/>
                </a:solidFill>
              </a:rPr>
              <a:t>servant</a:t>
            </a:r>
            <a:r>
              <a:rPr lang="en-US" sz="4400" dirty="0"/>
              <a:t> of Christ Jesus, called to be an apostle and set apart for the gospel of God—</a:t>
            </a:r>
          </a:p>
        </p:txBody>
      </p:sp>
    </p:spTree>
    <p:extLst>
      <p:ext uri="{BB962C8B-B14F-4D97-AF65-F5344CB8AC3E}">
        <p14:creationId xmlns:p14="http://schemas.microsoft.com/office/powerpoint/2010/main" val="371699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 Canada: 5 Memorable Canadian Billy Graham Crusades - The Billy Graham  Library Blog">
            <a:extLst>
              <a:ext uri="{FF2B5EF4-FFF2-40B4-BE49-F238E27FC236}">
                <a16:creationId xmlns:a16="http://schemas.microsoft.com/office/drawing/2014/main" id="{AED95B31-0DE2-BAE2-F91B-EA91EB7CBE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9" b="4247"/>
          <a:stretch/>
        </p:blipFill>
        <p:spPr bwMode="auto"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8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C63A-2F32-3DA8-D26B-65CF500A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Our Identity (v.1-7)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59E6-91B6-F423-DFF8-946C82D0D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Paul, a </a:t>
            </a:r>
            <a:r>
              <a:rPr lang="en-US" sz="4400" dirty="0">
                <a:solidFill>
                  <a:srgbClr val="FFC000"/>
                </a:solidFill>
              </a:rPr>
              <a:t>servant</a:t>
            </a:r>
            <a:r>
              <a:rPr lang="en-US" sz="4400" dirty="0"/>
              <a:t> of Christ Jesus, called to be an </a:t>
            </a:r>
            <a:r>
              <a:rPr lang="en-US" sz="4400" dirty="0">
                <a:solidFill>
                  <a:srgbClr val="FFC000"/>
                </a:solidFill>
              </a:rPr>
              <a:t>apostle </a:t>
            </a:r>
            <a:r>
              <a:rPr lang="en-US" sz="4400" dirty="0"/>
              <a:t>and set apart for the gospel of God—</a:t>
            </a:r>
          </a:p>
        </p:txBody>
      </p:sp>
    </p:spTree>
    <p:extLst>
      <p:ext uri="{BB962C8B-B14F-4D97-AF65-F5344CB8AC3E}">
        <p14:creationId xmlns:p14="http://schemas.microsoft.com/office/powerpoint/2010/main" val="412255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C63A-2F32-3DA8-D26B-65CF500A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Our Mission (v.8-13)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59E6-91B6-F423-DFF8-946C82D0D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/>
              <a:t>11 I long to see you </a:t>
            </a:r>
            <a:r>
              <a:rPr lang="en-US" sz="4400" dirty="0">
                <a:solidFill>
                  <a:srgbClr val="FFC000"/>
                </a:solidFill>
              </a:rPr>
              <a:t>so that I may impart to you some spiritual gift to make you strong</a:t>
            </a:r>
            <a:r>
              <a:rPr lang="en-US" sz="4400" dirty="0"/>
              <a:t>— 12 that is, that you and I may be mutually encouraged by each other’s faith. 13 I do not want you to be unaware, brothers and sisters,[d] that I planned many times to come to you (but have been prevented from doing so until now) in order that I might have a harvest among you, just as I have had among the other Gentiles.</a:t>
            </a:r>
          </a:p>
        </p:txBody>
      </p:sp>
    </p:spTree>
    <p:extLst>
      <p:ext uri="{BB962C8B-B14F-4D97-AF65-F5344CB8AC3E}">
        <p14:creationId xmlns:p14="http://schemas.microsoft.com/office/powerpoint/2010/main" val="167882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C63A-2F32-3DA8-D26B-65CF500A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Our Mission (v.8-13)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59E6-91B6-F423-DFF8-946C82D0D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/>
              <a:t>11 I long to see you </a:t>
            </a:r>
            <a:r>
              <a:rPr lang="en-US" sz="4400" dirty="0">
                <a:solidFill>
                  <a:srgbClr val="FFC000"/>
                </a:solidFill>
              </a:rPr>
              <a:t>so that I may impart to you some spiritual gift to make you strong</a:t>
            </a:r>
            <a:r>
              <a:rPr lang="en-US" sz="4400" dirty="0"/>
              <a:t>— 12 that is, that you and I may be mutually encouraged by each other’s faith. 13 I do not want you to be unaware, brothers and sisters,[d] that I planned many times to come to you (but have been prevented from doing so until now) </a:t>
            </a:r>
            <a:r>
              <a:rPr lang="en-US" sz="4400" dirty="0">
                <a:solidFill>
                  <a:srgbClr val="FFC000"/>
                </a:solidFill>
              </a:rPr>
              <a:t>in order that I might have a harvest among you</a:t>
            </a:r>
            <a:r>
              <a:rPr lang="en-US" sz="4400" dirty="0"/>
              <a:t>, just as I have had among the other Gentiles.</a:t>
            </a:r>
          </a:p>
        </p:txBody>
      </p:sp>
    </p:spTree>
    <p:extLst>
      <p:ext uri="{BB962C8B-B14F-4D97-AF65-F5344CB8AC3E}">
        <p14:creationId xmlns:p14="http://schemas.microsoft.com/office/powerpoint/2010/main" val="178721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C63A-2F32-3DA8-D26B-65CF500A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The Gospel and Its Obligation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59E6-91B6-F423-DFF8-946C82D0D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089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59E6-91B6-F423-DFF8-946C82D0D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650"/>
            <a:ext cx="10515600" cy="55483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/>
              <a:t>2 the gospel he </a:t>
            </a:r>
            <a:r>
              <a:rPr lang="en-US" sz="4400" dirty="0">
                <a:solidFill>
                  <a:srgbClr val="FFC000"/>
                </a:solidFill>
              </a:rPr>
              <a:t>promised beforehand </a:t>
            </a:r>
            <a:r>
              <a:rPr lang="en-US" sz="4400" dirty="0"/>
              <a:t>through his prophets </a:t>
            </a:r>
            <a:r>
              <a:rPr lang="en-US" sz="4400" dirty="0">
                <a:solidFill>
                  <a:srgbClr val="FFC000"/>
                </a:solidFill>
              </a:rPr>
              <a:t>in the Holy Scriptures </a:t>
            </a:r>
            <a:r>
              <a:rPr lang="en-US" sz="4400" dirty="0"/>
              <a:t>3</a:t>
            </a:r>
            <a:r>
              <a:rPr lang="en-US" sz="4400" dirty="0">
                <a:solidFill>
                  <a:srgbClr val="FFC000"/>
                </a:solidFill>
              </a:rPr>
              <a:t> regarding his Son</a:t>
            </a:r>
            <a:r>
              <a:rPr lang="en-US" sz="4400" dirty="0"/>
              <a:t>, who as to his earthly life[a] was a descendant of David, 4 and who through the Spirit of holiness was appointed </a:t>
            </a:r>
            <a:r>
              <a:rPr lang="en-US" sz="4400" dirty="0">
                <a:solidFill>
                  <a:srgbClr val="FFC000"/>
                </a:solidFill>
              </a:rPr>
              <a:t>the Son of God in power[b] by his resurrection from the dead</a:t>
            </a:r>
            <a:r>
              <a:rPr lang="en-US" sz="4400" dirty="0"/>
              <a:t>: Jesus Christ our Lord. 5 Through him we received grace and apostleship to call all the Gentiles to the obedience that comes from[c] faith for his name’s sake.</a:t>
            </a:r>
          </a:p>
        </p:txBody>
      </p:sp>
    </p:spTree>
    <p:extLst>
      <p:ext uri="{BB962C8B-B14F-4D97-AF65-F5344CB8AC3E}">
        <p14:creationId xmlns:p14="http://schemas.microsoft.com/office/powerpoint/2010/main" val="211502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187</TotalTime>
  <Words>564</Words>
  <Application>Microsoft Macintosh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system-ui</vt:lpstr>
      <vt:lpstr>Arial</vt:lpstr>
      <vt:lpstr>Calibri</vt:lpstr>
      <vt:lpstr>Calibri Light</vt:lpstr>
      <vt:lpstr>Office Theme</vt:lpstr>
      <vt:lpstr>PowerPoint Presentation</vt:lpstr>
      <vt:lpstr>Good News for All: Set Apart</vt:lpstr>
      <vt:lpstr>1. Our Identity (v.1-7)</vt:lpstr>
      <vt:lpstr>PowerPoint Presentation</vt:lpstr>
      <vt:lpstr>1. Our Identity (v.1-7)</vt:lpstr>
      <vt:lpstr>2.  Our Mission (v.8-13) </vt:lpstr>
      <vt:lpstr>2.  Our Mission (v.8-13) </vt:lpstr>
      <vt:lpstr>3.  The Gospel and Its Obligation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1</cp:revision>
  <dcterms:created xsi:type="dcterms:W3CDTF">2023-05-06T03:14:41Z</dcterms:created>
  <dcterms:modified xsi:type="dcterms:W3CDTF">2023-05-06T06:21:54Z</dcterms:modified>
</cp:coreProperties>
</file>