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4800"/>
    <p:restoredTop sz="94694"/>
  </p:normalViewPr>
  <p:slideViewPr>
    <p:cSldViewPr snapToGrid="0">
      <p:cViewPr varScale="1">
        <p:scale>
          <a:sx n="53" d="100"/>
          <a:sy n="53" d="100"/>
        </p:scale>
        <p:origin x="184" y="1648"/>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4ABD575-1D40-F349-90DC-EC264F7E7F46}"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34382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ABD575-1D40-F349-90DC-EC264F7E7F46}"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428101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ABD575-1D40-F349-90DC-EC264F7E7F46}"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132719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ABD575-1D40-F349-90DC-EC264F7E7F46}"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164697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4ABD575-1D40-F349-90DC-EC264F7E7F46}" type="datetimeFigureOut">
              <a:rPr lang="en-US" smtClean="0"/>
              <a:t>6/17/23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171894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4ABD575-1D40-F349-90DC-EC264F7E7F46}" type="datetimeFigureOut">
              <a:rPr lang="en-US" smtClean="0"/>
              <a:t>6/17/23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186943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4ABD575-1D40-F349-90DC-EC264F7E7F46}" type="datetimeFigureOut">
              <a:rPr lang="en-US" smtClean="0"/>
              <a:t>6/17/23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201372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4ABD575-1D40-F349-90DC-EC264F7E7F46}" type="datetimeFigureOut">
              <a:rPr lang="en-US" smtClean="0"/>
              <a:t>6/17/23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313416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BD575-1D40-F349-90DC-EC264F7E7F46}" type="datetimeFigureOut">
              <a:rPr lang="en-US" smtClean="0"/>
              <a:t>6/17/23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85315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4ABD575-1D40-F349-90DC-EC264F7E7F46}" type="datetimeFigureOut">
              <a:rPr lang="en-US" smtClean="0"/>
              <a:t>6/17/23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43881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4ABD575-1D40-F349-90DC-EC264F7E7F46}" type="datetimeFigureOut">
              <a:rPr lang="en-US" smtClean="0"/>
              <a:t>6/17/23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D94B-7D01-904D-A8D2-EC16D028C34E}" type="slidenum">
              <a:rPr lang="en-US" smtClean="0"/>
              <a:t>‹#›</a:t>
            </a:fld>
            <a:endParaRPr lang="en-US"/>
          </a:p>
        </p:txBody>
      </p:sp>
    </p:spTree>
    <p:extLst>
      <p:ext uri="{BB962C8B-B14F-4D97-AF65-F5344CB8AC3E}">
        <p14:creationId xmlns:p14="http://schemas.microsoft.com/office/powerpoint/2010/main" val="204650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BD575-1D40-F349-90DC-EC264F7E7F46}" type="datetimeFigureOut">
              <a:rPr lang="en-US" smtClean="0"/>
              <a:t>6/17/23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ED94B-7D01-904D-A8D2-EC16D028C34E}" type="slidenum">
              <a:rPr lang="en-US" smtClean="0"/>
              <a:t>‹#›</a:t>
            </a:fld>
            <a:endParaRPr lang="en-US"/>
          </a:p>
        </p:txBody>
      </p:sp>
    </p:spTree>
    <p:extLst>
      <p:ext uri="{BB962C8B-B14F-4D97-AF65-F5344CB8AC3E}">
        <p14:creationId xmlns:p14="http://schemas.microsoft.com/office/powerpoint/2010/main" val="21262356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sky, screenshot, cloud, text&#10;&#10;Description automatically generated">
            <a:extLst>
              <a:ext uri="{FF2B5EF4-FFF2-40B4-BE49-F238E27FC236}">
                <a16:creationId xmlns:a16="http://schemas.microsoft.com/office/drawing/2014/main" id="{C7ADFDFB-3B61-F2C7-831A-B429A84FC6F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3634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C32F-1521-973A-C970-3DCEEA5768F5}"/>
              </a:ext>
            </a:extLst>
          </p:cNvPr>
          <p:cNvSpPr>
            <a:spLocks noGrp="1"/>
          </p:cNvSpPr>
          <p:nvPr>
            <p:ph type="title"/>
          </p:nvPr>
        </p:nvSpPr>
        <p:spPr/>
        <p:txBody>
          <a:bodyPr/>
          <a:lstStyle/>
          <a:p>
            <a:r>
              <a:rPr lang="en-US" dirty="0"/>
              <a:t>Good News for All: We Rejoice</a:t>
            </a:r>
          </a:p>
        </p:txBody>
      </p:sp>
      <p:sp>
        <p:nvSpPr>
          <p:cNvPr id="3" name="Content Placeholder 2">
            <a:extLst>
              <a:ext uri="{FF2B5EF4-FFF2-40B4-BE49-F238E27FC236}">
                <a16:creationId xmlns:a16="http://schemas.microsoft.com/office/drawing/2014/main" id="{FFF7E2A1-F66B-1942-85A7-129DE9DAAC34}"/>
              </a:ext>
            </a:extLst>
          </p:cNvPr>
          <p:cNvSpPr>
            <a:spLocks noGrp="1"/>
          </p:cNvSpPr>
          <p:nvPr>
            <p:ph idx="1"/>
          </p:nvPr>
        </p:nvSpPr>
        <p:spPr/>
        <p:txBody>
          <a:bodyPr>
            <a:normAutofit/>
          </a:bodyPr>
          <a:lstStyle/>
          <a:p>
            <a:pPr marL="514350" indent="-514350">
              <a:buFont typeface="+mj-lt"/>
              <a:buAutoNum type="arabicPeriod"/>
            </a:pPr>
            <a:r>
              <a:rPr lang="en-US" sz="4000" dirty="0"/>
              <a:t>In the Hope of Glory (v.1-2) </a:t>
            </a:r>
          </a:p>
          <a:p>
            <a:pPr marL="514350" indent="-514350">
              <a:buFont typeface="+mj-lt"/>
              <a:buAutoNum type="arabicPeriod"/>
            </a:pPr>
            <a:r>
              <a:rPr lang="en-US" sz="4000" dirty="0"/>
              <a:t>In Our Suffering (v.3-5)</a:t>
            </a:r>
          </a:p>
          <a:p>
            <a:pPr marL="514350" indent="-514350">
              <a:buFont typeface="+mj-lt"/>
              <a:buAutoNum type="arabicPeriod"/>
            </a:pPr>
            <a:r>
              <a:rPr lang="en-US" sz="4000" dirty="0"/>
              <a:t>In God’s Love (v.5-11) </a:t>
            </a:r>
          </a:p>
        </p:txBody>
      </p:sp>
    </p:spTree>
    <p:extLst>
      <p:ext uri="{BB962C8B-B14F-4D97-AF65-F5344CB8AC3E}">
        <p14:creationId xmlns:p14="http://schemas.microsoft.com/office/powerpoint/2010/main" val="346027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5EE11-438A-BF0B-57F8-BD4F0E3DCB28}"/>
              </a:ext>
            </a:extLst>
          </p:cNvPr>
          <p:cNvSpPr>
            <a:spLocks noGrp="1"/>
          </p:cNvSpPr>
          <p:nvPr>
            <p:ph idx="1"/>
          </p:nvPr>
        </p:nvSpPr>
        <p:spPr>
          <a:xfrm>
            <a:off x="838200" y="519545"/>
            <a:ext cx="10515600" cy="5657418"/>
          </a:xfrm>
        </p:spPr>
        <p:txBody>
          <a:bodyPr>
            <a:normAutofit lnSpcReduction="10000"/>
          </a:bodyPr>
          <a:lstStyle/>
          <a:p>
            <a:pPr marL="0" indent="0">
              <a:buNone/>
            </a:pPr>
            <a:r>
              <a:rPr lang="en-US" sz="4000" dirty="0"/>
              <a:t> And hope does not put us to shame, because </a:t>
            </a:r>
            <a:r>
              <a:rPr lang="en-US" sz="4000" dirty="0">
                <a:solidFill>
                  <a:srgbClr val="FFC000"/>
                </a:solidFill>
              </a:rPr>
              <a:t>God’s love has been poured out into our hearts </a:t>
            </a:r>
            <a:r>
              <a:rPr lang="en-US" sz="4000" dirty="0"/>
              <a:t>through the Holy Spirit, who has been given to us.</a:t>
            </a:r>
          </a:p>
          <a:p>
            <a:pPr marL="0" indent="0">
              <a:buNone/>
            </a:pPr>
            <a:r>
              <a:rPr lang="en-US" sz="4000" dirty="0"/>
              <a:t>6 You see, at just the right time, when we were still powerless, Christ died for the ungodly. 7 Very rarely will anyone die for a righteous person, though for a good person someone might possibly dare to die. 8 </a:t>
            </a:r>
            <a:r>
              <a:rPr lang="en-US" sz="4000" dirty="0">
                <a:solidFill>
                  <a:srgbClr val="FFC000"/>
                </a:solidFill>
              </a:rPr>
              <a:t>But God demonstrates his own love for us in this</a:t>
            </a:r>
            <a:r>
              <a:rPr lang="en-US" sz="4000" dirty="0"/>
              <a:t>: While we were still sinners, Christ died for us.</a:t>
            </a:r>
          </a:p>
          <a:p>
            <a:pPr marL="0" indent="0">
              <a:buNone/>
            </a:pPr>
            <a:endParaRPr lang="en-US" sz="4000" dirty="0"/>
          </a:p>
        </p:txBody>
      </p:sp>
    </p:spTree>
    <p:extLst>
      <p:ext uri="{BB962C8B-B14F-4D97-AF65-F5344CB8AC3E}">
        <p14:creationId xmlns:p14="http://schemas.microsoft.com/office/powerpoint/2010/main" val="39388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metalware, nail, household hardware, metal&#10;&#10;Description automatically generated">
            <a:extLst>
              <a:ext uri="{FF2B5EF4-FFF2-40B4-BE49-F238E27FC236}">
                <a16:creationId xmlns:a16="http://schemas.microsoft.com/office/drawing/2014/main" id="{C2DD641D-0578-0D40-5061-EB7F8597DDF3}"/>
              </a:ext>
            </a:extLst>
          </p:cNvPr>
          <p:cNvPicPr>
            <a:picLocks noGrp="1" noChangeAspect="1"/>
          </p:cNvPicPr>
          <p:nvPr>
            <p:ph idx="1"/>
          </p:nvPr>
        </p:nvPicPr>
        <p:blipFill>
          <a:blip r:embed="rId2"/>
          <a:stretch>
            <a:fillRect/>
          </a:stretch>
        </p:blipFill>
        <p:spPr>
          <a:xfrm>
            <a:off x="962163" y="1266325"/>
            <a:ext cx="7746709" cy="4283776"/>
          </a:xfrm>
          <a:prstGeom prst="rect">
            <a:avLst/>
          </a:prstGeom>
        </p:spPr>
      </p:pic>
    </p:spTree>
    <p:extLst>
      <p:ext uri="{BB962C8B-B14F-4D97-AF65-F5344CB8AC3E}">
        <p14:creationId xmlns:p14="http://schemas.microsoft.com/office/powerpoint/2010/main" val="315043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C32F-1521-973A-C970-3DCEEA5768F5}"/>
              </a:ext>
            </a:extLst>
          </p:cNvPr>
          <p:cNvSpPr>
            <a:spLocks noGrp="1"/>
          </p:cNvSpPr>
          <p:nvPr>
            <p:ph type="title"/>
          </p:nvPr>
        </p:nvSpPr>
        <p:spPr/>
        <p:txBody>
          <a:bodyPr/>
          <a:lstStyle/>
          <a:p>
            <a:r>
              <a:rPr lang="en-US" dirty="0"/>
              <a:t>Good News for All: We Rejoice</a:t>
            </a:r>
          </a:p>
        </p:txBody>
      </p:sp>
      <p:sp>
        <p:nvSpPr>
          <p:cNvPr id="3" name="Content Placeholder 2">
            <a:extLst>
              <a:ext uri="{FF2B5EF4-FFF2-40B4-BE49-F238E27FC236}">
                <a16:creationId xmlns:a16="http://schemas.microsoft.com/office/drawing/2014/main" id="{FFF7E2A1-F66B-1942-85A7-129DE9DAAC34}"/>
              </a:ext>
            </a:extLst>
          </p:cNvPr>
          <p:cNvSpPr>
            <a:spLocks noGrp="1"/>
          </p:cNvSpPr>
          <p:nvPr>
            <p:ph idx="1"/>
          </p:nvPr>
        </p:nvSpPr>
        <p:spPr/>
        <p:txBody>
          <a:bodyPr>
            <a:normAutofit/>
          </a:bodyPr>
          <a:lstStyle/>
          <a:p>
            <a:pPr marL="514350" indent="-514350">
              <a:buFont typeface="+mj-lt"/>
              <a:buAutoNum type="arabicPeriod"/>
            </a:pPr>
            <a:r>
              <a:rPr lang="en-US" sz="4000" dirty="0"/>
              <a:t>In the Hope of Glory (v.1-2) </a:t>
            </a:r>
          </a:p>
          <a:p>
            <a:pPr marL="514350" indent="-514350">
              <a:buFont typeface="+mj-lt"/>
              <a:buAutoNum type="arabicPeriod"/>
            </a:pPr>
            <a:r>
              <a:rPr lang="en-US" sz="4000" dirty="0"/>
              <a:t>In Our Suffering (v.3-5)</a:t>
            </a:r>
          </a:p>
          <a:p>
            <a:pPr marL="514350" indent="-514350">
              <a:buFont typeface="+mj-lt"/>
              <a:buAutoNum type="arabicPeriod"/>
            </a:pPr>
            <a:r>
              <a:rPr lang="en-US" sz="4000" dirty="0"/>
              <a:t>In God’s Love (v.5-11) </a:t>
            </a:r>
          </a:p>
        </p:txBody>
      </p:sp>
    </p:spTree>
    <p:extLst>
      <p:ext uri="{BB962C8B-B14F-4D97-AF65-F5344CB8AC3E}">
        <p14:creationId xmlns:p14="http://schemas.microsoft.com/office/powerpoint/2010/main" val="274151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033B2-8C04-AA8A-31D2-E25DD328A150}"/>
              </a:ext>
            </a:extLst>
          </p:cNvPr>
          <p:cNvSpPr>
            <a:spLocks noGrp="1"/>
          </p:cNvSpPr>
          <p:nvPr>
            <p:ph idx="1"/>
          </p:nvPr>
        </p:nvSpPr>
        <p:spPr>
          <a:xfrm>
            <a:off x="838200" y="437322"/>
            <a:ext cx="10515600" cy="5739641"/>
          </a:xfrm>
        </p:spPr>
        <p:txBody>
          <a:bodyPr>
            <a:normAutofit/>
          </a:bodyPr>
          <a:lstStyle/>
          <a:p>
            <a:pPr marL="0" indent="0" algn="ctr">
              <a:buNone/>
            </a:pPr>
            <a:r>
              <a:rPr lang="en-US" sz="4800" dirty="0"/>
              <a:t>Therefore, </a:t>
            </a:r>
            <a:r>
              <a:rPr lang="en-US" sz="4800" dirty="0">
                <a:solidFill>
                  <a:srgbClr val="FFC000"/>
                </a:solidFill>
              </a:rPr>
              <a:t>since we have been justified </a:t>
            </a:r>
            <a:r>
              <a:rPr lang="en-US" sz="4800" dirty="0"/>
              <a:t>through faith, </a:t>
            </a:r>
            <a:r>
              <a:rPr lang="en-US" sz="4800" dirty="0">
                <a:solidFill>
                  <a:srgbClr val="FFC000"/>
                </a:solidFill>
              </a:rPr>
              <a:t>we have peace </a:t>
            </a:r>
            <a:r>
              <a:rPr lang="en-US" sz="4800" dirty="0"/>
              <a:t>with God through our Lord Jesus Christ, through whom we have gained </a:t>
            </a:r>
            <a:r>
              <a:rPr lang="en-US" sz="4800" dirty="0">
                <a:solidFill>
                  <a:srgbClr val="FFC000"/>
                </a:solidFill>
              </a:rPr>
              <a:t>access by faith into this grace</a:t>
            </a:r>
            <a:r>
              <a:rPr lang="en-US" sz="4800" dirty="0"/>
              <a:t> in which we now stand. And </a:t>
            </a:r>
            <a:r>
              <a:rPr lang="en-US" sz="4800" b="1" dirty="0">
                <a:solidFill>
                  <a:srgbClr val="C00000"/>
                </a:solidFill>
              </a:rPr>
              <a:t>we boast [rejoice] </a:t>
            </a:r>
            <a:r>
              <a:rPr lang="en-US" sz="4800" dirty="0"/>
              <a:t>in the </a:t>
            </a:r>
            <a:r>
              <a:rPr lang="en-US" sz="4800" dirty="0">
                <a:solidFill>
                  <a:srgbClr val="FFC000"/>
                </a:solidFill>
              </a:rPr>
              <a:t>hope of the glory of God</a:t>
            </a:r>
            <a:r>
              <a:rPr lang="en-US" sz="4800" dirty="0"/>
              <a:t>.</a:t>
            </a:r>
          </a:p>
          <a:p>
            <a:pPr marL="0" indent="0" algn="ctr">
              <a:buNone/>
            </a:pPr>
            <a:r>
              <a:rPr lang="en-US" sz="4000" dirty="0"/>
              <a:t>Romans 5:1-2</a:t>
            </a:r>
          </a:p>
        </p:txBody>
      </p:sp>
    </p:spTree>
    <p:extLst>
      <p:ext uri="{BB962C8B-B14F-4D97-AF65-F5344CB8AC3E}">
        <p14:creationId xmlns:p14="http://schemas.microsoft.com/office/powerpoint/2010/main" val="135466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C32F-1521-973A-C970-3DCEEA5768F5}"/>
              </a:ext>
            </a:extLst>
          </p:cNvPr>
          <p:cNvSpPr>
            <a:spLocks noGrp="1"/>
          </p:cNvSpPr>
          <p:nvPr>
            <p:ph type="title"/>
          </p:nvPr>
        </p:nvSpPr>
        <p:spPr/>
        <p:txBody>
          <a:bodyPr/>
          <a:lstStyle/>
          <a:p>
            <a:r>
              <a:rPr lang="en-US" dirty="0"/>
              <a:t>Good News for All: We Rejoice</a:t>
            </a:r>
          </a:p>
        </p:txBody>
      </p:sp>
      <p:sp>
        <p:nvSpPr>
          <p:cNvPr id="3" name="Content Placeholder 2">
            <a:extLst>
              <a:ext uri="{FF2B5EF4-FFF2-40B4-BE49-F238E27FC236}">
                <a16:creationId xmlns:a16="http://schemas.microsoft.com/office/drawing/2014/main" id="{FFF7E2A1-F66B-1942-85A7-129DE9DAAC34}"/>
              </a:ext>
            </a:extLst>
          </p:cNvPr>
          <p:cNvSpPr>
            <a:spLocks noGrp="1"/>
          </p:cNvSpPr>
          <p:nvPr>
            <p:ph idx="1"/>
          </p:nvPr>
        </p:nvSpPr>
        <p:spPr/>
        <p:txBody>
          <a:bodyPr>
            <a:normAutofit/>
          </a:bodyPr>
          <a:lstStyle/>
          <a:p>
            <a:pPr marL="514350" indent="-514350">
              <a:buFont typeface="+mj-lt"/>
              <a:buAutoNum type="arabicPeriod"/>
            </a:pPr>
            <a:r>
              <a:rPr lang="en-US" sz="4000" dirty="0"/>
              <a:t>In the Hope of Glory (v.1-2) </a:t>
            </a:r>
          </a:p>
          <a:p>
            <a:pPr marL="514350" indent="-514350">
              <a:buFont typeface="+mj-lt"/>
              <a:buAutoNum type="arabicPeriod"/>
            </a:pPr>
            <a:r>
              <a:rPr lang="en-US" sz="4000" dirty="0"/>
              <a:t>In Our Suffering (v.3-5)</a:t>
            </a:r>
          </a:p>
          <a:p>
            <a:pPr marL="514350" indent="-514350">
              <a:buFont typeface="+mj-lt"/>
              <a:buAutoNum type="arabicPeriod"/>
            </a:pPr>
            <a:r>
              <a:rPr lang="en-US" sz="4000" dirty="0"/>
              <a:t>In God’s Love (v.5-11) </a:t>
            </a:r>
          </a:p>
        </p:txBody>
      </p:sp>
    </p:spTree>
    <p:extLst>
      <p:ext uri="{BB962C8B-B14F-4D97-AF65-F5344CB8AC3E}">
        <p14:creationId xmlns:p14="http://schemas.microsoft.com/office/powerpoint/2010/main" val="347484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C32F-1521-973A-C970-3DCEEA5768F5}"/>
              </a:ext>
            </a:extLst>
          </p:cNvPr>
          <p:cNvSpPr>
            <a:spLocks noGrp="1"/>
          </p:cNvSpPr>
          <p:nvPr>
            <p:ph type="title"/>
          </p:nvPr>
        </p:nvSpPr>
        <p:spPr/>
        <p:txBody>
          <a:bodyPr/>
          <a:lstStyle/>
          <a:p>
            <a:r>
              <a:rPr lang="en-US" dirty="0"/>
              <a:t>Good News for All: We Rejoice</a:t>
            </a:r>
          </a:p>
        </p:txBody>
      </p:sp>
      <p:sp>
        <p:nvSpPr>
          <p:cNvPr id="3" name="Content Placeholder 2">
            <a:extLst>
              <a:ext uri="{FF2B5EF4-FFF2-40B4-BE49-F238E27FC236}">
                <a16:creationId xmlns:a16="http://schemas.microsoft.com/office/drawing/2014/main" id="{FFF7E2A1-F66B-1942-85A7-129DE9DAAC34}"/>
              </a:ext>
            </a:extLst>
          </p:cNvPr>
          <p:cNvSpPr>
            <a:spLocks noGrp="1"/>
          </p:cNvSpPr>
          <p:nvPr>
            <p:ph idx="1"/>
          </p:nvPr>
        </p:nvSpPr>
        <p:spPr/>
        <p:txBody>
          <a:bodyPr>
            <a:normAutofit/>
          </a:bodyPr>
          <a:lstStyle/>
          <a:p>
            <a:pPr marL="514350" indent="-514350">
              <a:buFont typeface="+mj-lt"/>
              <a:buAutoNum type="arabicPeriod"/>
            </a:pPr>
            <a:r>
              <a:rPr lang="en-US" sz="4000" dirty="0"/>
              <a:t>In the Hope of Glory (v.1-2) </a:t>
            </a:r>
          </a:p>
        </p:txBody>
      </p:sp>
    </p:spTree>
    <p:extLst>
      <p:ext uri="{BB962C8B-B14F-4D97-AF65-F5344CB8AC3E}">
        <p14:creationId xmlns:p14="http://schemas.microsoft.com/office/powerpoint/2010/main" val="39041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033B2-8C04-AA8A-31D2-E25DD328A150}"/>
              </a:ext>
            </a:extLst>
          </p:cNvPr>
          <p:cNvSpPr>
            <a:spLocks noGrp="1"/>
          </p:cNvSpPr>
          <p:nvPr>
            <p:ph idx="1"/>
          </p:nvPr>
        </p:nvSpPr>
        <p:spPr>
          <a:xfrm>
            <a:off x="838200" y="437322"/>
            <a:ext cx="10515600" cy="5739641"/>
          </a:xfrm>
        </p:spPr>
        <p:txBody>
          <a:bodyPr>
            <a:normAutofit/>
          </a:bodyPr>
          <a:lstStyle/>
          <a:p>
            <a:pPr marL="0" indent="0" algn="ctr">
              <a:buNone/>
            </a:pPr>
            <a:r>
              <a:rPr lang="en-US" sz="4400" dirty="0"/>
              <a:t>9 Since we have now been justified by his blood, </a:t>
            </a:r>
            <a:r>
              <a:rPr lang="en-US" sz="4400" dirty="0">
                <a:solidFill>
                  <a:srgbClr val="FFC000"/>
                </a:solidFill>
              </a:rPr>
              <a:t>how much more shall we be saved from God’s wrath </a:t>
            </a:r>
            <a:r>
              <a:rPr lang="en-US" sz="4400" dirty="0"/>
              <a:t>through him! 10 For if, while we were God’s enemies, we were reconciled to him through the death of his Son, how much more, having been reconciled, shall we be saved through his life!</a:t>
            </a:r>
          </a:p>
          <a:p>
            <a:pPr marL="0" indent="0" algn="ctr">
              <a:buNone/>
            </a:pPr>
            <a:r>
              <a:rPr lang="en-US" sz="4000" dirty="0"/>
              <a:t>Romans 5:9-10</a:t>
            </a:r>
          </a:p>
        </p:txBody>
      </p:sp>
    </p:spTree>
    <p:extLst>
      <p:ext uri="{BB962C8B-B14F-4D97-AF65-F5344CB8AC3E}">
        <p14:creationId xmlns:p14="http://schemas.microsoft.com/office/powerpoint/2010/main" val="106055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C32F-1521-973A-C970-3DCEEA5768F5}"/>
              </a:ext>
            </a:extLst>
          </p:cNvPr>
          <p:cNvSpPr>
            <a:spLocks noGrp="1"/>
          </p:cNvSpPr>
          <p:nvPr>
            <p:ph type="title"/>
          </p:nvPr>
        </p:nvSpPr>
        <p:spPr/>
        <p:txBody>
          <a:bodyPr/>
          <a:lstStyle/>
          <a:p>
            <a:r>
              <a:rPr lang="en-US" dirty="0"/>
              <a:t>Good News for All: We Rejoice</a:t>
            </a:r>
          </a:p>
        </p:txBody>
      </p:sp>
      <p:sp>
        <p:nvSpPr>
          <p:cNvPr id="3" name="Content Placeholder 2">
            <a:extLst>
              <a:ext uri="{FF2B5EF4-FFF2-40B4-BE49-F238E27FC236}">
                <a16:creationId xmlns:a16="http://schemas.microsoft.com/office/drawing/2014/main" id="{FFF7E2A1-F66B-1942-85A7-129DE9DAAC34}"/>
              </a:ext>
            </a:extLst>
          </p:cNvPr>
          <p:cNvSpPr>
            <a:spLocks noGrp="1"/>
          </p:cNvSpPr>
          <p:nvPr>
            <p:ph idx="1"/>
          </p:nvPr>
        </p:nvSpPr>
        <p:spPr/>
        <p:txBody>
          <a:bodyPr>
            <a:normAutofit/>
          </a:bodyPr>
          <a:lstStyle/>
          <a:p>
            <a:pPr marL="514350" indent="-514350">
              <a:buFont typeface="+mj-lt"/>
              <a:buAutoNum type="arabicPeriod"/>
            </a:pPr>
            <a:r>
              <a:rPr lang="en-US" sz="4000" dirty="0"/>
              <a:t>In the Hope of Glory (v.1-2) </a:t>
            </a:r>
          </a:p>
          <a:p>
            <a:pPr marL="514350" indent="-514350">
              <a:buFont typeface="+mj-lt"/>
              <a:buAutoNum type="arabicPeriod"/>
            </a:pPr>
            <a:r>
              <a:rPr lang="en-US" sz="4000" dirty="0"/>
              <a:t>In Our Suffering (v.3-5)</a:t>
            </a:r>
          </a:p>
        </p:txBody>
      </p:sp>
    </p:spTree>
    <p:extLst>
      <p:ext uri="{BB962C8B-B14F-4D97-AF65-F5344CB8AC3E}">
        <p14:creationId xmlns:p14="http://schemas.microsoft.com/office/powerpoint/2010/main" val="114249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033B2-8C04-AA8A-31D2-E25DD328A150}"/>
              </a:ext>
            </a:extLst>
          </p:cNvPr>
          <p:cNvSpPr>
            <a:spLocks noGrp="1"/>
          </p:cNvSpPr>
          <p:nvPr>
            <p:ph idx="1"/>
          </p:nvPr>
        </p:nvSpPr>
        <p:spPr>
          <a:xfrm>
            <a:off x="838200" y="437322"/>
            <a:ext cx="10515600" cy="5739641"/>
          </a:xfrm>
        </p:spPr>
        <p:txBody>
          <a:bodyPr>
            <a:normAutofit/>
          </a:bodyPr>
          <a:lstStyle/>
          <a:p>
            <a:pPr marL="0" indent="0" algn="ctr">
              <a:buNone/>
            </a:pPr>
            <a:r>
              <a:rPr lang="en-US" sz="4000" dirty="0"/>
              <a:t>3 Not only so, but </a:t>
            </a:r>
            <a:r>
              <a:rPr lang="en-US" sz="4000" b="1" dirty="0">
                <a:solidFill>
                  <a:srgbClr val="C00000"/>
                </a:solidFill>
              </a:rPr>
              <a:t>we also glory [rejoice] in our sufferings</a:t>
            </a:r>
            <a:r>
              <a:rPr lang="en-US" sz="4000" dirty="0"/>
              <a:t>, because we know that </a:t>
            </a:r>
            <a:r>
              <a:rPr lang="en-US" sz="4000" dirty="0">
                <a:solidFill>
                  <a:srgbClr val="FFC000"/>
                </a:solidFill>
              </a:rPr>
              <a:t>suffering </a:t>
            </a:r>
            <a:r>
              <a:rPr lang="en-US" sz="4000" dirty="0"/>
              <a:t>produces perseverance; 4 </a:t>
            </a:r>
            <a:r>
              <a:rPr lang="en-US" sz="4000" dirty="0">
                <a:solidFill>
                  <a:srgbClr val="FFC000"/>
                </a:solidFill>
              </a:rPr>
              <a:t>perseverance, character; and character, hope</a:t>
            </a:r>
            <a:r>
              <a:rPr lang="en-US" sz="4000" dirty="0"/>
              <a:t>. 5 And hope does not put us to shame, because </a:t>
            </a:r>
            <a:r>
              <a:rPr lang="en-US" sz="4000" dirty="0">
                <a:solidFill>
                  <a:srgbClr val="FFC000"/>
                </a:solidFill>
              </a:rPr>
              <a:t>God’s love </a:t>
            </a:r>
            <a:r>
              <a:rPr lang="en-US" sz="4000" dirty="0"/>
              <a:t>has been poured out into our hearts through the Holy Spirit, who has been given to us.</a:t>
            </a:r>
          </a:p>
          <a:p>
            <a:pPr marL="0" indent="0" algn="ctr">
              <a:buNone/>
            </a:pPr>
            <a:r>
              <a:rPr lang="en-US" sz="3600" dirty="0"/>
              <a:t>Romans 5:9-10</a:t>
            </a:r>
          </a:p>
        </p:txBody>
      </p:sp>
    </p:spTree>
    <p:extLst>
      <p:ext uri="{BB962C8B-B14F-4D97-AF65-F5344CB8AC3E}">
        <p14:creationId xmlns:p14="http://schemas.microsoft.com/office/powerpoint/2010/main" val="427787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CC51AA-D280-434C-7D96-CF7D7E492FCE}"/>
              </a:ext>
            </a:extLst>
          </p:cNvPr>
          <p:cNvSpPr txBox="1"/>
          <p:nvPr/>
        </p:nvSpPr>
        <p:spPr>
          <a:xfrm>
            <a:off x="838200" y="1132114"/>
            <a:ext cx="4619621" cy="5044849"/>
          </a:xfrm>
          <a:prstGeom prst="rect">
            <a:avLst/>
          </a:prstGeom>
        </p:spPr>
        <p:txBody>
          <a:bodyPr vert="horz" lIns="91440" tIns="45720" rIns="91440" bIns="45720" rtlCol="0">
            <a:normAutofit/>
          </a:bodyPr>
          <a:lstStyle/>
          <a:p>
            <a:pPr defTabSz="914400">
              <a:lnSpc>
                <a:spcPct val="90000"/>
              </a:lnSpc>
              <a:spcAft>
                <a:spcPts val="600"/>
              </a:spcAft>
            </a:pPr>
            <a:r>
              <a:rPr lang="en-US" sz="3600" dirty="0">
                <a:effectLst/>
              </a:rPr>
              <a:t>“For me as a Christian, Jesus’s costly love, death, and resurrection had become not just something I believed and filed away, but a hope that sustained me all day.”</a:t>
            </a:r>
          </a:p>
          <a:p>
            <a:pPr defTabSz="914400">
              <a:lnSpc>
                <a:spcPct val="90000"/>
              </a:lnSpc>
              <a:spcAft>
                <a:spcPts val="600"/>
              </a:spcAft>
            </a:pPr>
            <a:endParaRPr lang="en-US" sz="3600" dirty="0"/>
          </a:p>
        </p:txBody>
      </p:sp>
      <p:pic>
        <p:nvPicPr>
          <p:cNvPr id="1028" name="Picture 4" descr="Tim Keller (pastor) - Wikipedia">
            <a:extLst>
              <a:ext uri="{FF2B5EF4-FFF2-40B4-BE49-F238E27FC236}">
                <a16:creationId xmlns:a16="http://schemas.microsoft.com/office/drawing/2014/main" id="{4BEE222D-74C7-1F5A-EC99-421D081C6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76" y="0"/>
            <a:ext cx="4978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6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CC51AA-D280-434C-7D96-CF7D7E492FCE}"/>
              </a:ext>
            </a:extLst>
          </p:cNvPr>
          <p:cNvSpPr txBox="1"/>
          <p:nvPr/>
        </p:nvSpPr>
        <p:spPr>
          <a:xfrm>
            <a:off x="838200" y="1132114"/>
            <a:ext cx="4619621" cy="5044849"/>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3600" dirty="0">
                <a:effectLst/>
              </a:rPr>
              <a:t>“I can sincerely say, without any sentimentality or exaggeration, that I’ve never been happier in my life, that I’ve never had more days filled with comfort. But it is equally true that I’ve never had so many days of grief.”</a:t>
            </a:r>
          </a:p>
        </p:txBody>
      </p:sp>
      <p:pic>
        <p:nvPicPr>
          <p:cNvPr id="1028" name="Picture 4" descr="Tim Keller (pastor) - Wikipedia">
            <a:extLst>
              <a:ext uri="{FF2B5EF4-FFF2-40B4-BE49-F238E27FC236}">
                <a16:creationId xmlns:a16="http://schemas.microsoft.com/office/drawing/2014/main" id="{4BEE222D-74C7-1F5A-EC99-421D081C6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76" y="0"/>
            <a:ext cx="4978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55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 2013 - 2022</Template>
  <TotalTime>30</TotalTime>
  <Words>509</Words>
  <Application>Microsoft Macintosh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Good News for All: We Rejoice</vt:lpstr>
      <vt:lpstr>Good News for All: We Rejoice</vt:lpstr>
      <vt:lpstr>PowerPoint Presentation</vt:lpstr>
      <vt:lpstr>Good News for All: We Rejoice</vt:lpstr>
      <vt:lpstr>PowerPoint Presentation</vt:lpstr>
      <vt:lpstr>PowerPoint Presentation</vt:lpstr>
      <vt:lpstr>PowerPoint Presentation</vt:lpstr>
      <vt:lpstr>Good News for All: We Rejoice</vt:lpstr>
      <vt:lpstr>PowerPoint Presentation</vt:lpstr>
      <vt:lpstr>PowerPoint Presentation</vt:lpstr>
      <vt:lpstr>Good News for All: We Rejoice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2</cp:revision>
  <dcterms:created xsi:type="dcterms:W3CDTF">2023-06-17T07:22:30Z</dcterms:created>
  <dcterms:modified xsi:type="dcterms:W3CDTF">2023-06-17T07:54:32Z</dcterms:modified>
</cp:coreProperties>
</file>