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oppi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slide" Target="slides/slide16.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6180db368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6180db368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63497a76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63497a76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63497a76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63497a76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63497a76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63497a76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63497a76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63497a76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3497a76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63497a76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63497a76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63497a76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63497a76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63497a76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180db3682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180db3682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6180db3682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6180db3682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180db3682_2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180db3682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180db3682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180db3682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180db3682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180db3682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180db3682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180db3682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63497a76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63497a76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63497a763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63497a76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52" name="Google Shape;52;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53" name="Shape 53"/>
        <p:cNvGrpSpPr/>
        <p:nvPr/>
      </p:nvGrpSpPr>
      <p:grpSpPr>
        <a:xfrm>
          <a:off x="0" y="0"/>
          <a:ext cx="0" cy="0"/>
          <a:chOff x="0" y="0"/>
          <a:chExt cx="0" cy="0"/>
        </a:xfrm>
      </p:grpSpPr>
      <p:sp>
        <p:nvSpPr>
          <p:cNvPr id="54" name="Google Shape;54;p14"/>
          <p:cNvSpPr/>
          <p:nvPr/>
        </p:nvSpPr>
        <p:spPr>
          <a:xfrm>
            <a:off x="0" y="0"/>
            <a:ext cx="9144000" cy="5143500"/>
          </a:xfrm>
          <a:prstGeom prst="rect">
            <a:avLst/>
          </a:prstGeom>
          <a:solidFill>
            <a:srgbClr val="EFEE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EEEEEE"/>
              </a:high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55" name="Shape 55"/>
        <p:cNvGrpSpPr/>
        <p:nvPr/>
      </p:nvGrpSpPr>
      <p:grpSpPr>
        <a:xfrm>
          <a:off x="0" y="0"/>
          <a:ext cx="0" cy="0"/>
          <a:chOff x="0" y="0"/>
          <a:chExt cx="0" cy="0"/>
        </a:xfrm>
      </p:grpSpPr>
      <p:sp>
        <p:nvSpPr>
          <p:cNvPr id="56" name="Google Shape;5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57" name="Google Shape;5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Work Renewed</a:t>
            </a:r>
            <a:endParaRPr/>
          </a:p>
        </p:txBody>
      </p:sp>
      <p:sp>
        <p:nvSpPr>
          <p:cNvPr id="63" name="Google Shape;63;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5"/>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God’s Design for our Work</a:t>
            </a:r>
            <a:endParaRPr/>
          </a:p>
          <a:p>
            <a:pPr indent="0" lvl="0" marL="0" rtl="0" algn="l">
              <a:spcBef>
                <a:spcPts val="0"/>
              </a:spcBef>
              <a:spcAft>
                <a:spcPts val="0"/>
              </a:spcAft>
              <a:buNone/>
            </a:pPr>
            <a:r>
              <a:t/>
            </a:r>
            <a:endParaRPr/>
          </a:p>
        </p:txBody>
      </p:sp>
      <p:sp>
        <p:nvSpPr>
          <p:cNvPr id="116" name="Google Shape;116;p25"/>
          <p:cNvSpPr txBox="1"/>
          <p:nvPr>
            <p:ph idx="1" type="body"/>
          </p:nvPr>
        </p:nvSpPr>
        <p:spPr>
          <a:xfrm>
            <a:off x="495100" y="1279700"/>
            <a:ext cx="8649000" cy="33606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2100"/>
              <a:t>Work is part of the </a:t>
            </a:r>
            <a:r>
              <a:rPr lang="en" sz="2100">
                <a:solidFill>
                  <a:srgbClr val="B45F06"/>
                </a:solidFill>
              </a:rPr>
              <a:t>blessing</a:t>
            </a:r>
            <a:r>
              <a:rPr lang="en" sz="2100"/>
              <a:t> of God given before the Fall</a:t>
            </a:r>
            <a:endParaRPr sz="2100"/>
          </a:p>
          <a:p>
            <a:pPr indent="-361950" lvl="0" marL="457200" rtl="0" algn="l">
              <a:lnSpc>
                <a:spcPct val="150000"/>
              </a:lnSpc>
              <a:spcBef>
                <a:spcPts val="0"/>
              </a:spcBef>
              <a:spcAft>
                <a:spcPts val="0"/>
              </a:spcAft>
              <a:buSzPts val="2100"/>
              <a:buChar char="●"/>
            </a:pPr>
            <a:r>
              <a:rPr lang="en" sz="2100"/>
              <a:t>We reflect his glory as we work (</a:t>
            </a:r>
            <a:r>
              <a:rPr i="1" lang="en" sz="2100"/>
              <a:t>avodah</a:t>
            </a:r>
            <a:r>
              <a:rPr lang="en" sz="2100"/>
              <a:t> = </a:t>
            </a:r>
            <a:r>
              <a:rPr lang="en" sz="2100">
                <a:solidFill>
                  <a:srgbClr val="B45F06"/>
                </a:solidFill>
              </a:rPr>
              <a:t>worship</a:t>
            </a:r>
            <a:r>
              <a:rPr lang="en" sz="2100"/>
              <a:t>/work)</a:t>
            </a:r>
            <a:endParaRPr sz="2100"/>
          </a:p>
          <a:p>
            <a:pPr indent="-361950" lvl="0" marL="457200" rtl="0" algn="l">
              <a:lnSpc>
                <a:spcPct val="150000"/>
              </a:lnSpc>
              <a:spcBef>
                <a:spcPts val="0"/>
              </a:spcBef>
              <a:spcAft>
                <a:spcPts val="0"/>
              </a:spcAft>
              <a:buSzPts val="2100"/>
              <a:buChar char="●"/>
            </a:pPr>
            <a:r>
              <a:rPr lang="en" sz="2100"/>
              <a:t>Work is good for us and for the creation (</a:t>
            </a:r>
            <a:r>
              <a:rPr lang="en" sz="2100">
                <a:solidFill>
                  <a:srgbClr val="B45F06"/>
                </a:solidFill>
              </a:rPr>
              <a:t>flourishing</a:t>
            </a:r>
            <a:r>
              <a:rPr lang="en" sz="2100"/>
              <a:t>)</a:t>
            </a:r>
            <a:endParaRPr sz="2100"/>
          </a:p>
          <a:p>
            <a:pPr indent="-361950" lvl="0" marL="457200" rtl="0" algn="l">
              <a:lnSpc>
                <a:spcPct val="150000"/>
              </a:lnSpc>
              <a:spcBef>
                <a:spcPts val="0"/>
              </a:spcBef>
              <a:spcAft>
                <a:spcPts val="0"/>
              </a:spcAft>
              <a:buSzPts val="2100"/>
              <a:buChar char="●"/>
            </a:pPr>
            <a:r>
              <a:rPr lang="en" sz="2100"/>
              <a:t>This is what we were meant to do (finding </a:t>
            </a:r>
            <a:r>
              <a:rPr lang="en" sz="2100">
                <a:solidFill>
                  <a:srgbClr val="B45F06"/>
                </a:solidFill>
              </a:rPr>
              <a:t>purpose</a:t>
            </a:r>
            <a:r>
              <a:rPr lang="en" sz="2100"/>
              <a:t>)</a:t>
            </a:r>
            <a:endParaRPr sz="2100"/>
          </a:p>
          <a:p>
            <a:pPr indent="0" lvl="0" marL="457200" rtl="0" algn="l">
              <a:lnSpc>
                <a:spcPct val="150000"/>
              </a:lnSpc>
              <a:spcBef>
                <a:spcPts val="0"/>
              </a:spcBef>
              <a:spcAft>
                <a:spcPts val="0"/>
              </a:spcAft>
              <a:buNone/>
            </a:pPr>
            <a:r>
              <a:t/>
            </a:r>
            <a:endParaRPr sz="2100"/>
          </a:p>
          <a:p>
            <a:pPr indent="-361950" lvl="0" marL="457200" rtl="0" algn="l">
              <a:lnSpc>
                <a:spcPct val="150000"/>
              </a:lnSpc>
              <a:spcBef>
                <a:spcPts val="0"/>
              </a:spcBef>
              <a:spcAft>
                <a:spcPts val="0"/>
              </a:spcAft>
              <a:buSzPts val="2100"/>
              <a:buChar char="●"/>
            </a:pPr>
            <a:r>
              <a:rPr lang="en" sz="2100"/>
              <a:t>God sets healthy limits on work (</a:t>
            </a:r>
            <a:r>
              <a:rPr lang="en" sz="2100">
                <a:solidFill>
                  <a:srgbClr val="B45F06"/>
                </a:solidFill>
              </a:rPr>
              <a:t>Sabbath rest</a:t>
            </a:r>
            <a:r>
              <a:rPr lang="en" sz="2100"/>
              <a:t>)</a:t>
            </a:r>
            <a:endParaRPr sz="2100"/>
          </a:p>
          <a:p>
            <a:pPr indent="0" lvl="0" marL="0" rtl="0" algn="l">
              <a:lnSpc>
                <a:spcPct val="150000"/>
              </a:lnSpc>
              <a:spcBef>
                <a:spcPts val="0"/>
              </a:spcBef>
              <a:spcAft>
                <a:spcPts val="0"/>
              </a:spcAft>
              <a:buSzPts val="1100"/>
              <a:buNone/>
            </a:pPr>
            <a:r>
              <a:t/>
            </a:r>
            <a:endParaRPr sz="2100"/>
          </a:p>
          <a:p>
            <a:pPr indent="0" lvl="0" marL="0" rtl="0" algn="l">
              <a:lnSpc>
                <a:spcPct val="150000"/>
              </a:lnSpc>
              <a:spcBef>
                <a:spcPts val="0"/>
              </a:spcBef>
              <a:spcAft>
                <a:spcPts val="0"/>
              </a:spcAft>
              <a:buSzPts val="1100"/>
              <a:buNone/>
            </a:pPr>
            <a:r>
              <a:t/>
            </a:r>
            <a:endParaRPr sz="2100"/>
          </a:p>
          <a:p>
            <a:pPr indent="0" lvl="0" marL="457200" rtl="0" algn="l">
              <a:lnSpc>
                <a:spcPct val="150000"/>
              </a:lnSpc>
              <a:spcBef>
                <a:spcPts val="0"/>
              </a:spcBef>
              <a:spcAft>
                <a:spcPts val="0"/>
              </a:spcAft>
              <a:buSzPts val="852"/>
              <a:buNone/>
            </a:pPr>
            <a:r>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6"/>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in Fallen Creation</a:t>
            </a:r>
            <a:endParaRPr/>
          </a:p>
        </p:txBody>
      </p:sp>
      <p:sp>
        <p:nvSpPr>
          <p:cNvPr id="122" name="Google Shape;122;p26"/>
          <p:cNvSpPr txBox="1"/>
          <p:nvPr>
            <p:ph idx="1" type="body"/>
          </p:nvPr>
        </p:nvSpPr>
        <p:spPr>
          <a:xfrm>
            <a:off x="614700" y="1356900"/>
            <a:ext cx="8065200" cy="29229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2100">
                <a:solidFill>
                  <a:srgbClr val="B45F06"/>
                </a:solidFill>
              </a:rPr>
              <a:t>Blessing</a:t>
            </a:r>
            <a:r>
              <a:rPr lang="en" sz="2100"/>
              <a:t> 			-&gt;  	 </a:t>
            </a:r>
            <a:r>
              <a:rPr lang="en" sz="2100">
                <a:solidFill>
                  <a:srgbClr val="CC0000"/>
                </a:solidFill>
              </a:rPr>
              <a:t>curse</a:t>
            </a:r>
            <a:endParaRPr sz="2100">
              <a:solidFill>
                <a:srgbClr val="CC0000"/>
              </a:solidFill>
            </a:endParaRPr>
          </a:p>
          <a:p>
            <a:pPr indent="-361950" lvl="0" marL="457200" rtl="0" algn="l">
              <a:lnSpc>
                <a:spcPct val="150000"/>
              </a:lnSpc>
              <a:spcBef>
                <a:spcPts val="0"/>
              </a:spcBef>
              <a:spcAft>
                <a:spcPts val="0"/>
              </a:spcAft>
              <a:buSzPts val="2100"/>
              <a:buChar char="●"/>
            </a:pPr>
            <a:r>
              <a:rPr lang="en" sz="2100">
                <a:solidFill>
                  <a:srgbClr val="B45F06"/>
                </a:solidFill>
              </a:rPr>
              <a:t>Flourishing</a:t>
            </a:r>
            <a:r>
              <a:rPr lang="en" sz="2100"/>
              <a:t> 		-&gt; 	 </a:t>
            </a:r>
            <a:r>
              <a:rPr lang="en" sz="2100">
                <a:solidFill>
                  <a:srgbClr val="CC0000"/>
                </a:solidFill>
              </a:rPr>
              <a:t>conflict</a:t>
            </a:r>
            <a:r>
              <a:rPr lang="en" sz="2100"/>
              <a:t> and </a:t>
            </a:r>
            <a:r>
              <a:rPr lang="en" sz="2100">
                <a:solidFill>
                  <a:srgbClr val="CC0000"/>
                </a:solidFill>
              </a:rPr>
              <a:t>exploitation</a:t>
            </a:r>
            <a:endParaRPr sz="2100">
              <a:solidFill>
                <a:srgbClr val="CC0000"/>
              </a:solidFill>
            </a:endParaRPr>
          </a:p>
          <a:p>
            <a:pPr indent="-361950" lvl="0" marL="457200" rtl="0" algn="l">
              <a:lnSpc>
                <a:spcPct val="150000"/>
              </a:lnSpc>
              <a:spcBef>
                <a:spcPts val="0"/>
              </a:spcBef>
              <a:spcAft>
                <a:spcPts val="0"/>
              </a:spcAft>
              <a:buSzPts val="2100"/>
              <a:buChar char="●"/>
            </a:pPr>
            <a:r>
              <a:rPr lang="en" sz="2100">
                <a:solidFill>
                  <a:srgbClr val="B45F06"/>
                </a:solidFill>
              </a:rPr>
              <a:t>Purpose</a:t>
            </a:r>
            <a:r>
              <a:rPr lang="en" sz="2100"/>
              <a:t> 			-&gt; 	 </a:t>
            </a:r>
            <a:r>
              <a:rPr lang="en" sz="2100">
                <a:solidFill>
                  <a:srgbClr val="CC0000"/>
                </a:solidFill>
              </a:rPr>
              <a:t>frustrated</a:t>
            </a:r>
            <a:endParaRPr sz="2100">
              <a:solidFill>
                <a:srgbClr val="CC0000"/>
              </a:solidFill>
            </a:endParaRPr>
          </a:p>
          <a:p>
            <a:pPr indent="-361950" lvl="0" marL="457200" rtl="0" algn="l">
              <a:lnSpc>
                <a:spcPct val="150000"/>
              </a:lnSpc>
              <a:spcBef>
                <a:spcPts val="0"/>
              </a:spcBef>
              <a:spcAft>
                <a:spcPts val="0"/>
              </a:spcAft>
              <a:buSzPts val="2100"/>
              <a:buChar char="●"/>
            </a:pPr>
            <a:r>
              <a:rPr lang="en" sz="2100">
                <a:solidFill>
                  <a:srgbClr val="B45F06"/>
                </a:solidFill>
              </a:rPr>
              <a:t>Worship of God</a:t>
            </a:r>
            <a:r>
              <a:rPr lang="en" sz="2100"/>
              <a:t> 	-&gt; 	 worship of human self, </a:t>
            </a:r>
            <a:r>
              <a:rPr lang="en" sz="2100">
                <a:solidFill>
                  <a:srgbClr val="CC0000"/>
                </a:solidFill>
              </a:rPr>
              <a:t>idolatry</a:t>
            </a:r>
            <a:endParaRPr sz="2100">
              <a:solidFill>
                <a:srgbClr val="CC0000"/>
              </a:solidFill>
            </a:endParaRPr>
          </a:p>
          <a:p>
            <a:pPr indent="0" lvl="0" marL="457200" rtl="0" algn="l">
              <a:lnSpc>
                <a:spcPct val="150000"/>
              </a:lnSpc>
              <a:spcBef>
                <a:spcPts val="0"/>
              </a:spcBef>
              <a:spcAft>
                <a:spcPts val="0"/>
              </a:spcAft>
              <a:buNone/>
            </a:pPr>
            <a:r>
              <a:t/>
            </a:r>
            <a:endParaRPr sz="2100"/>
          </a:p>
          <a:p>
            <a:pPr indent="-361950" lvl="0" marL="457200" rtl="0" algn="l">
              <a:lnSpc>
                <a:spcPct val="150000"/>
              </a:lnSpc>
              <a:spcBef>
                <a:spcPts val="0"/>
              </a:spcBef>
              <a:spcAft>
                <a:spcPts val="0"/>
              </a:spcAft>
              <a:buSzPts val="2100"/>
              <a:buChar char="●"/>
            </a:pPr>
            <a:r>
              <a:rPr lang="en" sz="2100">
                <a:solidFill>
                  <a:srgbClr val="B45F06"/>
                </a:solidFill>
              </a:rPr>
              <a:t>Sabbath Rest</a:t>
            </a:r>
            <a:r>
              <a:rPr lang="en" sz="2100"/>
              <a:t> 	-&gt;	 workaholism and </a:t>
            </a:r>
            <a:r>
              <a:rPr lang="en" sz="2100">
                <a:solidFill>
                  <a:srgbClr val="CC0000"/>
                </a:solidFill>
              </a:rPr>
              <a:t>slavery</a:t>
            </a:r>
            <a:endParaRPr sz="2100">
              <a:solidFill>
                <a:srgbClr val="CC0000"/>
              </a:solidFill>
            </a:endParaRPr>
          </a:p>
          <a:p>
            <a:pPr indent="0" lvl="0" marL="0" rtl="0" algn="l">
              <a:lnSpc>
                <a:spcPct val="150000"/>
              </a:lnSpc>
              <a:spcBef>
                <a:spcPts val="0"/>
              </a:spcBef>
              <a:spcAft>
                <a:spcPts val="0"/>
              </a:spcAft>
              <a:buSzPts val="1100"/>
              <a:buNone/>
            </a:pPr>
            <a:r>
              <a:t/>
            </a:r>
            <a:endParaRPr sz="2100"/>
          </a:p>
          <a:p>
            <a:pPr indent="0" lvl="0" marL="0" rtl="0" algn="l">
              <a:lnSpc>
                <a:spcPct val="150000"/>
              </a:lnSpc>
              <a:spcBef>
                <a:spcPts val="0"/>
              </a:spcBef>
              <a:spcAft>
                <a:spcPts val="0"/>
              </a:spcAft>
              <a:buSzPts val="1100"/>
              <a:buNone/>
            </a:pPr>
            <a:r>
              <a:t/>
            </a:r>
            <a:endParaRPr sz="2100"/>
          </a:p>
          <a:p>
            <a:pPr indent="0" lvl="0" marL="457200" rtl="0" algn="l">
              <a:lnSpc>
                <a:spcPct val="150000"/>
              </a:lnSpc>
              <a:spcBef>
                <a:spcPts val="0"/>
              </a:spcBef>
              <a:spcAft>
                <a:spcPts val="0"/>
              </a:spcAft>
              <a:buSzPts val="852"/>
              <a:buNone/>
            </a:pPr>
            <a:r>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ph idx="1" type="body"/>
          </p:nvPr>
        </p:nvSpPr>
        <p:spPr>
          <a:xfrm>
            <a:off x="455125" y="1356900"/>
            <a:ext cx="8520600" cy="37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8 For it is by grace you have been saved, through faith—and this is not from yourselves, it is the gift of God— 9 not by works, so that no one can boast.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10 For we are God’s handiwork [ESV: workmanship], created in Christ Jesus to do good works, which God prepared in advance for us to do.</a:t>
            </a:r>
            <a:endParaRPr sz="2200"/>
          </a:p>
          <a:p>
            <a:pPr indent="0" lvl="0" marL="0" rtl="0" algn="l">
              <a:spcBef>
                <a:spcPts val="0"/>
              </a:spcBef>
              <a:spcAft>
                <a:spcPts val="0"/>
              </a:spcAft>
              <a:buClr>
                <a:schemeClr val="dk1"/>
              </a:buClr>
              <a:buSzPts val="1100"/>
              <a:buFont typeface="Arial"/>
              <a:buNone/>
            </a:pPr>
            <a:r>
              <a:t/>
            </a:r>
            <a:endParaRPr sz="2200"/>
          </a:p>
          <a:p>
            <a:pPr indent="-368300" lvl="0" marL="4572000" rtl="0" algn="l">
              <a:spcBef>
                <a:spcPts val="1200"/>
              </a:spcBef>
              <a:spcAft>
                <a:spcPts val="0"/>
              </a:spcAft>
              <a:buSzPts val="2200"/>
              <a:buChar char="-"/>
            </a:pPr>
            <a:r>
              <a:rPr lang="en" sz="2200"/>
              <a:t>Ephesians 2: 8-10</a:t>
            </a:r>
            <a:endParaRPr sz="2200"/>
          </a:p>
        </p:txBody>
      </p:sp>
      <p:sp>
        <p:nvSpPr>
          <p:cNvPr id="128" name="Google Shape;128;p27"/>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Redeemed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Work Redeemed</a:t>
            </a:r>
            <a:endParaRPr/>
          </a:p>
          <a:p>
            <a:pPr indent="0" lvl="0" marL="0" rtl="0" algn="l">
              <a:spcBef>
                <a:spcPts val="0"/>
              </a:spcBef>
              <a:spcAft>
                <a:spcPts val="0"/>
              </a:spcAft>
              <a:buNone/>
            </a:pPr>
            <a:r>
              <a:t/>
            </a:r>
            <a:endParaRPr/>
          </a:p>
        </p:txBody>
      </p:sp>
      <p:sp>
        <p:nvSpPr>
          <p:cNvPr id="134" name="Google Shape;134;p28"/>
          <p:cNvSpPr txBox="1"/>
          <p:nvPr>
            <p:ph idx="1" type="body"/>
          </p:nvPr>
        </p:nvSpPr>
        <p:spPr>
          <a:xfrm>
            <a:off x="614700" y="1356900"/>
            <a:ext cx="8065200" cy="33969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SzPts val="2400"/>
              <a:buChar char="●"/>
            </a:pPr>
            <a:r>
              <a:rPr lang="en" sz="2400"/>
              <a:t>We are saved </a:t>
            </a:r>
            <a:r>
              <a:rPr b="1" lang="en" sz="2400"/>
              <a:t>from</a:t>
            </a:r>
            <a:r>
              <a:rPr lang="en" sz="2400"/>
              <a:t> sin </a:t>
            </a:r>
            <a:r>
              <a:rPr b="1" lang="en" sz="2400"/>
              <a:t>for</a:t>
            </a:r>
            <a:r>
              <a:rPr lang="en" sz="2400"/>
              <a:t> good works</a:t>
            </a:r>
            <a:endParaRPr sz="2400"/>
          </a:p>
          <a:p>
            <a:pPr indent="-381000" lvl="0" marL="457200" rtl="0" algn="l">
              <a:lnSpc>
                <a:spcPct val="150000"/>
              </a:lnSpc>
              <a:spcBef>
                <a:spcPts val="0"/>
              </a:spcBef>
              <a:spcAft>
                <a:spcPts val="0"/>
              </a:spcAft>
              <a:buSzPts val="2400"/>
              <a:buChar char="●"/>
            </a:pPr>
            <a:r>
              <a:rPr lang="en" sz="2400"/>
              <a:t>Human work remains the main way God provides for humanity’s needs</a:t>
            </a:r>
            <a:endParaRPr sz="2400"/>
          </a:p>
          <a:p>
            <a:pPr indent="-381000" lvl="0" marL="457200" rtl="0" algn="l">
              <a:lnSpc>
                <a:spcPct val="150000"/>
              </a:lnSpc>
              <a:spcBef>
                <a:spcPts val="0"/>
              </a:spcBef>
              <a:spcAft>
                <a:spcPts val="0"/>
              </a:spcAft>
              <a:buSzPts val="2400"/>
              <a:buChar char="●"/>
            </a:pPr>
            <a:r>
              <a:rPr lang="en" sz="2400"/>
              <a:t>Godly work blesses others</a:t>
            </a:r>
            <a:endParaRPr sz="2400"/>
          </a:p>
          <a:p>
            <a:pPr indent="-381000" lvl="0" marL="457200" rtl="0" algn="l">
              <a:lnSpc>
                <a:spcPct val="150000"/>
              </a:lnSpc>
              <a:spcBef>
                <a:spcPts val="0"/>
              </a:spcBef>
              <a:spcAft>
                <a:spcPts val="0"/>
              </a:spcAft>
              <a:buSzPts val="2400"/>
              <a:buChar char="●"/>
            </a:pPr>
            <a:r>
              <a:rPr lang="en" sz="2400"/>
              <a:t>Redeemed working lives </a:t>
            </a:r>
            <a:r>
              <a:rPr lang="en" sz="2400"/>
              <a:t>are a </a:t>
            </a:r>
            <a:r>
              <a:rPr lang="en" sz="2400"/>
              <a:t>witness to the transformational power of the gospel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387900" y="521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Whom do you work for?</a:t>
            </a:r>
            <a:endParaRPr/>
          </a:p>
        </p:txBody>
      </p:sp>
      <p:sp>
        <p:nvSpPr>
          <p:cNvPr id="140" name="Google Shape;14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0" lvl="0" marL="0" rtl="0" algn="l">
              <a:spcBef>
                <a:spcPts val="1200"/>
              </a:spcBef>
              <a:spcAft>
                <a:spcPts val="0"/>
              </a:spcAft>
              <a:buClr>
                <a:schemeClr val="dk1"/>
              </a:buClr>
              <a:buSzPts val="1100"/>
              <a:buFont typeface="Arial"/>
              <a:buNone/>
            </a:pPr>
            <a:r>
              <a:rPr lang="en" sz="2000"/>
              <a:t>23 Whatever you do, work at it with all your heart, as working for the Lord, not for human masters, 24 since you know that you will receive an inheritance from the Lord as a reward. It is the Lord Christ you are serving.</a:t>
            </a:r>
            <a:endParaRPr sz="2000"/>
          </a:p>
          <a:p>
            <a:pPr indent="0" lvl="0" marL="0" rtl="0" algn="l">
              <a:spcBef>
                <a:spcPts val="0"/>
              </a:spcBef>
              <a:spcAft>
                <a:spcPts val="0"/>
              </a:spcAft>
              <a:buClr>
                <a:schemeClr val="dk1"/>
              </a:buClr>
              <a:buSzPts val="1100"/>
              <a:buFont typeface="Arial"/>
              <a:buNone/>
            </a:pPr>
            <a:r>
              <a:t/>
            </a:r>
            <a:endParaRPr sz="2000"/>
          </a:p>
          <a:p>
            <a:pPr indent="-355600" lvl="0" marL="457200" rtl="0" algn="r">
              <a:spcBef>
                <a:spcPts val="0"/>
              </a:spcBef>
              <a:spcAft>
                <a:spcPts val="0"/>
              </a:spcAft>
              <a:buSzPts val="2000"/>
              <a:buChar char="-"/>
            </a:pPr>
            <a:r>
              <a:rPr lang="en" sz="2000"/>
              <a:t>Colossians 3:23-24			</a:t>
            </a:r>
            <a:endParaRPr sz="2000"/>
          </a:p>
        </p:txBody>
      </p:sp>
      <p:sp>
        <p:nvSpPr>
          <p:cNvPr id="141" name="Google Shape;141;p29"/>
          <p:cNvSpPr txBox="1"/>
          <p:nvPr/>
        </p:nvSpPr>
        <p:spPr>
          <a:xfrm>
            <a:off x="1326500" y="173200"/>
            <a:ext cx="783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idx="4294967295" type="body"/>
          </p:nvPr>
        </p:nvSpPr>
        <p:spPr>
          <a:xfrm>
            <a:off x="3848925" y="408575"/>
            <a:ext cx="4983300" cy="416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Poppins"/>
                <a:ea typeface="Poppins"/>
                <a:cs typeface="Poppins"/>
                <a:sym typeface="Poppins"/>
              </a:rPr>
              <a:t>‘If we are Christians, </a:t>
            </a:r>
            <a:r>
              <a:rPr b="1" lang="en" sz="1800">
                <a:solidFill>
                  <a:schemeClr val="dk1"/>
                </a:solidFill>
                <a:latin typeface="Poppins"/>
                <a:ea typeface="Poppins"/>
                <a:cs typeface="Poppins"/>
                <a:sym typeface="Poppins"/>
              </a:rPr>
              <a:t>we must spend our lives in the service of God and others</a:t>
            </a:r>
            <a:r>
              <a:rPr lang="en" sz="1800">
                <a:solidFill>
                  <a:schemeClr val="dk1"/>
                </a:solidFill>
                <a:latin typeface="Poppins"/>
                <a:ea typeface="Poppins"/>
                <a:cs typeface="Poppins"/>
                <a:sym typeface="Poppins"/>
              </a:rPr>
              <a:t>. The only difference between us lies in the nature of the service we are called to render. Some are indeed called to be missionaries, evangelists or pastors, and others to the great professions of law, education, medicine and the social sciences. But others are called to commerce, to industry and farming, to accountancy and banking, to local government and parliament, and to the mass media, to homemaking and family building.’</a:t>
            </a:r>
            <a:endParaRPr sz="1800">
              <a:solidFill>
                <a:schemeClr val="dk1"/>
              </a:solidFill>
              <a:latin typeface="Poppins"/>
              <a:ea typeface="Poppins"/>
              <a:cs typeface="Poppins"/>
              <a:sym typeface="Poppins"/>
            </a:endParaRPr>
          </a:p>
          <a:p>
            <a:pPr indent="0" lvl="0" marL="0" rtl="0" algn="l">
              <a:spcBef>
                <a:spcPts val="1200"/>
              </a:spcBef>
              <a:spcAft>
                <a:spcPts val="1200"/>
              </a:spcAft>
              <a:buNone/>
            </a:pPr>
            <a:r>
              <a:t/>
            </a:r>
            <a:endParaRPr/>
          </a:p>
        </p:txBody>
      </p:sp>
      <p:pic>
        <p:nvPicPr>
          <p:cNvPr id="147" name="Google Shape;147;p30"/>
          <p:cNvPicPr preferRelativeResize="0"/>
          <p:nvPr/>
        </p:nvPicPr>
        <p:blipFill>
          <a:blip r:embed="rId3">
            <a:alphaModFix/>
          </a:blip>
          <a:stretch>
            <a:fillRect/>
          </a:stretch>
        </p:blipFill>
        <p:spPr>
          <a:xfrm>
            <a:off x="0" y="639326"/>
            <a:ext cx="3696525" cy="3633451"/>
          </a:xfrm>
          <a:prstGeom prst="rect">
            <a:avLst/>
          </a:prstGeom>
          <a:noFill/>
          <a:ln>
            <a:noFill/>
          </a:ln>
        </p:spPr>
      </p:pic>
      <p:sp>
        <p:nvSpPr>
          <p:cNvPr id="148" name="Google Shape;148;p30"/>
          <p:cNvSpPr txBox="1"/>
          <p:nvPr>
            <p:ph idx="4294967295" type="title"/>
          </p:nvPr>
        </p:nvSpPr>
        <p:spPr>
          <a:xfrm>
            <a:off x="193900" y="4313550"/>
            <a:ext cx="3431700" cy="61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000">
                <a:solidFill>
                  <a:schemeClr val="dk1"/>
                </a:solidFill>
                <a:latin typeface="Poppins"/>
                <a:ea typeface="Poppins"/>
                <a:cs typeface="Poppins"/>
                <a:sym typeface="Poppins"/>
              </a:rPr>
              <a:t>John Stott, </a:t>
            </a:r>
            <a:r>
              <a:rPr i="1" lang="en" sz="2000">
                <a:latin typeface="Poppins"/>
                <a:ea typeface="Poppins"/>
                <a:cs typeface="Poppins"/>
                <a:sym typeface="Poppins"/>
              </a:rPr>
              <a:t>Christian Mission in the Modern World</a:t>
            </a:r>
            <a:endParaRPr i="1" sz="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1"/>
          <p:cNvSpPr txBox="1"/>
          <p:nvPr>
            <p:ph idx="4294967295" type="body"/>
          </p:nvPr>
        </p:nvSpPr>
        <p:spPr>
          <a:xfrm>
            <a:off x="3848925" y="198575"/>
            <a:ext cx="4983300" cy="437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1"/>
                </a:solidFill>
                <a:latin typeface="Poppins"/>
                <a:ea typeface="Poppins"/>
                <a:cs typeface="Poppins"/>
                <a:sym typeface="Poppins"/>
              </a:rPr>
              <a:t>‘In all these spheres, and many others besides, it is possible for Christians to interpret their life’s work Christianly, and to see it neither as a necessary evil (necessary, that is, for survival), nor even as a useful place in which to evangelise or make money for evangelism, but</a:t>
            </a:r>
            <a:r>
              <a:rPr b="1" lang="en" sz="1800">
                <a:solidFill>
                  <a:schemeClr val="dk1"/>
                </a:solidFill>
                <a:latin typeface="Poppins"/>
                <a:ea typeface="Poppins"/>
                <a:cs typeface="Poppins"/>
                <a:sym typeface="Poppins"/>
              </a:rPr>
              <a:t> as</a:t>
            </a:r>
            <a:r>
              <a:rPr lang="en" sz="1800">
                <a:solidFill>
                  <a:schemeClr val="dk1"/>
                </a:solidFill>
                <a:latin typeface="Poppins"/>
                <a:ea typeface="Poppins"/>
                <a:cs typeface="Poppins"/>
                <a:sym typeface="Poppins"/>
              </a:rPr>
              <a:t> </a:t>
            </a:r>
            <a:r>
              <a:rPr b="1" lang="en" sz="1800">
                <a:solidFill>
                  <a:schemeClr val="dk1"/>
                </a:solidFill>
                <a:latin typeface="Poppins"/>
                <a:ea typeface="Poppins"/>
                <a:cs typeface="Poppins"/>
                <a:sym typeface="Poppins"/>
              </a:rPr>
              <a:t>their Christian vocation, as the way Christ has called them to spend their lives in his service.</a:t>
            </a:r>
            <a:r>
              <a:rPr lang="en" sz="1800">
                <a:solidFill>
                  <a:schemeClr val="dk1"/>
                </a:solidFill>
                <a:latin typeface="Poppins"/>
                <a:ea typeface="Poppins"/>
                <a:cs typeface="Poppins"/>
                <a:sym typeface="Poppins"/>
              </a:rPr>
              <a:t> Further, a part of their calling will be to seek to maintain </a:t>
            </a:r>
            <a:r>
              <a:rPr b="1" lang="en" sz="1800">
                <a:solidFill>
                  <a:schemeClr val="dk1"/>
                </a:solidFill>
                <a:latin typeface="Poppins"/>
                <a:ea typeface="Poppins"/>
                <a:cs typeface="Poppins"/>
                <a:sym typeface="Poppins"/>
              </a:rPr>
              <a:t>Christ’s standards of justice, righteousness, honesty, human dignity and compassion</a:t>
            </a:r>
            <a:r>
              <a:rPr lang="en" sz="1800">
                <a:solidFill>
                  <a:schemeClr val="dk1"/>
                </a:solidFill>
                <a:latin typeface="Poppins"/>
                <a:ea typeface="Poppins"/>
                <a:cs typeface="Poppins"/>
                <a:sym typeface="Poppins"/>
              </a:rPr>
              <a:t> in a society that no longer accepts them.’</a:t>
            </a:r>
            <a:endParaRPr sz="1800">
              <a:solidFill>
                <a:schemeClr val="dk1"/>
              </a:solidFill>
              <a:latin typeface="Poppins"/>
              <a:ea typeface="Poppins"/>
              <a:cs typeface="Poppins"/>
              <a:sym typeface="Poppins"/>
            </a:endParaRPr>
          </a:p>
        </p:txBody>
      </p:sp>
      <p:pic>
        <p:nvPicPr>
          <p:cNvPr id="154" name="Google Shape;154;p31"/>
          <p:cNvPicPr preferRelativeResize="0"/>
          <p:nvPr/>
        </p:nvPicPr>
        <p:blipFill>
          <a:blip r:embed="rId3">
            <a:alphaModFix/>
          </a:blip>
          <a:stretch>
            <a:fillRect/>
          </a:stretch>
        </p:blipFill>
        <p:spPr>
          <a:xfrm>
            <a:off x="0" y="639326"/>
            <a:ext cx="3696525" cy="3633451"/>
          </a:xfrm>
          <a:prstGeom prst="rect">
            <a:avLst/>
          </a:prstGeom>
          <a:noFill/>
          <a:ln>
            <a:noFill/>
          </a:ln>
        </p:spPr>
      </p:pic>
      <p:sp>
        <p:nvSpPr>
          <p:cNvPr id="155" name="Google Shape;155;p31"/>
          <p:cNvSpPr txBox="1"/>
          <p:nvPr>
            <p:ph idx="4294967295" type="title"/>
          </p:nvPr>
        </p:nvSpPr>
        <p:spPr>
          <a:xfrm>
            <a:off x="193900" y="4313550"/>
            <a:ext cx="3404400" cy="61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55000"/>
              <a:buFont typeface="Arial"/>
              <a:buNone/>
            </a:pPr>
            <a:r>
              <a:rPr lang="en" sz="2000">
                <a:latin typeface="Poppins"/>
                <a:ea typeface="Poppins"/>
                <a:cs typeface="Poppins"/>
                <a:sym typeface="Poppins"/>
              </a:rPr>
              <a:t>John Stott, </a:t>
            </a:r>
            <a:r>
              <a:rPr i="1" lang="en" sz="2000">
                <a:latin typeface="Poppins"/>
                <a:ea typeface="Poppins"/>
                <a:cs typeface="Poppins"/>
                <a:sym typeface="Poppins"/>
              </a:rPr>
              <a:t>Christian Mission in the Modern World</a:t>
            </a:r>
            <a:endParaRPr i="1" sz="600"/>
          </a:p>
          <a:p>
            <a:pPr indent="0" lvl="0" marL="0" rtl="0" algn="ctr">
              <a:spcBef>
                <a:spcPts val="0"/>
              </a:spcBef>
              <a:spcAft>
                <a:spcPts val="0"/>
              </a:spcAft>
              <a:buNone/>
            </a:pPr>
            <a:r>
              <a:t/>
            </a:r>
            <a:endParaRPr sz="20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260850" y="404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Genesis 1:26-28</a:t>
            </a:r>
            <a:endParaRPr/>
          </a:p>
        </p:txBody>
      </p:sp>
      <p:sp>
        <p:nvSpPr>
          <p:cNvPr id="69" name="Google Shape;69;p17"/>
          <p:cNvSpPr txBox="1"/>
          <p:nvPr>
            <p:ph idx="1" type="body"/>
          </p:nvPr>
        </p:nvSpPr>
        <p:spPr>
          <a:xfrm>
            <a:off x="455125" y="1179450"/>
            <a:ext cx="8520600" cy="3956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2200"/>
              <a:t>26 Then God said, “Let us make mankind in our image, in our likeness, so that they may rule over the fish in the sea and the birds in the sky, over the livestock and all the wild animals, and over all the creatures that move along the ground.”</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 sz="2200"/>
              <a:t>27 So God created mankind in his own image,</a:t>
            </a:r>
            <a:endParaRPr sz="2200"/>
          </a:p>
          <a:p>
            <a:pPr indent="0" lvl="0" marL="0" rtl="0" algn="l">
              <a:spcBef>
                <a:spcPts val="0"/>
              </a:spcBef>
              <a:spcAft>
                <a:spcPts val="0"/>
              </a:spcAft>
              <a:buClr>
                <a:schemeClr val="dk1"/>
              </a:buClr>
              <a:buSzPts val="1100"/>
              <a:buFont typeface="Arial"/>
              <a:buNone/>
            </a:pPr>
            <a:r>
              <a:rPr lang="en" sz="2200"/>
              <a:t>    in the image of God he created them;</a:t>
            </a:r>
            <a:endParaRPr sz="2200"/>
          </a:p>
          <a:p>
            <a:pPr indent="0" lvl="0" marL="0" rtl="0" algn="l">
              <a:spcBef>
                <a:spcPts val="0"/>
              </a:spcBef>
              <a:spcAft>
                <a:spcPts val="0"/>
              </a:spcAft>
              <a:buClr>
                <a:schemeClr val="dk1"/>
              </a:buClr>
              <a:buSzPts val="1100"/>
              <a:buFont typeface="Arial"/>
              <a:buNone/>
            </a:pPr>
            <a:r>
              <a:rPr lang="en" sz="2200"/>
              <a:t>    male and female he created them.</a:t>
            </a:r>
            <a:endParaRPr sz="2200"/>
          </a:p>
          <a:p>
            <a:pPr indent="0" lvl="0" marL="0" rtl="0" algn="l">
              <a:spcBef>
                <a:spcPts val="0"/>
              </a:spcBef>
              <a:spcAft>
                <a:spcPts val="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260850" y="404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Genesis 1:26-28</a:t>
            </a:r>
            <a:endParaRPr/>
          </a:p>
        </p:txBody>
      </p:sp>
      <p:sp>
        <p:nvSpPr>
          <p:cNvPr id="75" name="Google Shape;75;p18"/>
          <p:cNvSpPr txBox="1"/>
          <p:nvPr>
            <p:ph idx="1" type="body"/>
          </p:nvPr>
        </p:nvSpPr>
        <p:spPr>
          <a:xfrm>
            <a:off x="455125" y="1578200"/>
            <a:ext cx="8520600" cy="355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28 God blessed them and said to them, “Be fruitful and increase in number; fill the earth and subdue it. Rule over the fish in the sea and the birds in the sky and over every living creature that moves on the ground.”</a:t>
            </a:r>
            <a:endParaRPr sz="2200"/>
          </a:p>
          <a:p>
            <a:pPr indent="0" lvl="0" marL="0" rtl="0" algn="l">
              <a:spcBef>
                <a:spcPts val="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260850" y="404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Genesis 2:15</a:t>
            </a:r>
            <a:endParaRPr/>
          </a:p>
          <a:p>
            <a:pPr indent="0" lvl="0" marL="0" rtl="0" algn="l">
              <a:spcBef>
                <a:spcPts val="0"/>
              </a:spcBef>
              <a:spcAft>
                <a:spcPts val="0"/>
              </a:spcAft>
              <a:buNone/>
            </a:pPr>
            <a:r>
              <a:t/>
            </a:r>
            <a:endParaRPr/>
          </a:p>
        </p:txBody>
      </p:sp>
      <p:sp>
        <p:nvSpPr>
          <p:cNvPr id="81" name="Google Shape;81;p19"/>
          <p:cNvSpPr txBox="1"/>
          <p:nvPr>
            <p:ph idx="1" type="body"/>
          </p:nvPr>
        </p:nvSpPr>
        <p:spPr>
          <a:xfrm>
            <a:off x="455125" y="1510350"/>
            <a:ext cx="8520600" cy="362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15 The Lord God took the man and put him in the Garden of Eden to work it and take care of it.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None/>
            </a:pPr>
            <a:r>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260850" y="404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Genesis 2:1-3</a:t>
            </a:r>
            <a:endParaRPr/>
          </a:p>
        </p:txBody>
      </p:sp>
      <p:sp>
        <p:nvSpPr>
          <p:cNvPr id="87" name="Google Shape;87;p20"/>
          <p:cNvSpPr txBox="1"/>
          <p:nvPr>
            <p:ph idx="1" type="body"/>
          </p:nvPr>
        </p:nvSpPr>
        <p:spPr>
          <a:xfrm>
            <a:off x="455125" y="1131450"/>
            <a:ext cx="8520600" cy="400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2 Thus the heavens and the earth were completed in all their vast array.</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2 By the seventh day God had finished the work he had been doing; so on the seventh day he rested from all his work. 3 Then God blessed the seventh day and made it holy, because on it he rested from all the work of creating that he had done.</a:t>
            </a:r>
            <a:endParaRPr sz="2200"/>
          </a:p>
          <a:p>
            <a:pPr indent="0" lvl="0" marL="0" rtl="0" algn="l">
              <a:spcBef>
                <a:spcPts val="0"/>
              </a:spcBef>
              <a:spcAft>
                <a:spcPts val="0"/>
              </a:spcAft>
              <a:buNone/>
            </a:pPr>
            <a:r>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21"/>
          <p:cNvSpPr txBox="1"/>
          <p:nvPr>
            <p:ph type="title"/>
          </p:nvPr>
        </p:nvSpPr>
        <p:spPr>
          <a:xfrm>
            <a:off x="260850" y="404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Ephesians 2: 8-10</a:t>
            </a:r>
            <a:endParaRPr/>
          </a:p>
        </p:txBody>
      </p:sp>
      <p:sp>
        <p:nvSpPr>
          <p:cNvPr id="93" name="Google Shape;93;p21"/>
          <p:cNvSpPr txBox="1"/>
          <p:nvPr>
            <p:ph idx="1" type="body"/>
          </p:nvPr>
        </p:nvSpPr>
        <p:spPr>
          <a:xfrm>
            <a:off x="455125" y="1131450"/>
            <a:ext cx="8520600" cy="400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t>8 For it is by grace you have been saved, through faith—and this is not from yourselves, it is the gift of God— 9 not by works, so that no one can boast. </a:t>
            </a:r>
            <a:endParaRPr sz="2200"/>
          </a:p>
          <a:p>
            <a:pPr indent="0" lvl="0" marL="0" rtl="0" algn="l">
              <a:spcBef>
                <a:spcPts val="1200"/>
              </a:spcBef>
              <a:spcAft>
                <a:spcPts val="0"/>
              </a:spcAft>
              <a:buClr>
                <a:schemeClr val="dk1"/>
              </a:buClr>
              <a:buSzPts val="1100"/>
              <a:buFont typeface="Arial"/>
              <a:buNone/>
            </a:pPr>
            <a:r>
              <a:rPr lang="en" sz="2200"/>
              <a:t>10 For we are God’s handiwork, created in Christ Jesus to do good works, which God prepared in advance for us to do.</a:t>
            </a:r>
            <a:endParaRPr sz="2200"/>
          </a:p>
          <a:p>
            <a:pPr indent="0" lvl="0" marL="0" rtl="0" algn="l">
              <a:spcBef>
                <a:spcPts val="1200"/>
              </a:spcBef>
              <a:spcAft>
                <a:spcPts val="0"/>
              </a:spcAft>
              <a:buClr>
                <a:schemeClr val="dk1"/>
              </a:buClr>
              <a:buSzPts val="1100"/>
              <a:buFont typeface="Arial"/>
              <a:buNone/>
            </a:pPr>
            <a:r>
              <a:t/>
            </a:r>
            <a:endParaRPr sz="2200"/>
          </a:p>
          <a:p>
            <a:pPr indent="0" lvl="0" marL="0" rtl="0" algn="l">
              <a:spcBef>
                <a:spcPts val="0"/>
              </a:spcBef>
              <a:spcAft>
                <a:spcPts val="0"/>
              </a:spcAft>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pic>
        <p:nvPicPr>
          <p:cNvPr id="98" name="Google Shape;98;p22"/>
          <p:cNvPicPr preferRelativeResize="0"/>
          <p:nvPr/>
        </p:nvPicPr>
        <p:blipFill>
          <a:blip r:embed="rId3">
            <a:alphaModFix/>
          </a:blip>
          <a:stretch>
            <a:fillRect/>
          </a:stretch>
        </p:blipFill>
        <p:spPr>
          <a:xfrm>
            <a:off x="1065068" y="0"/>
            <a:ext cx="7013865"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3"/>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a:t>
            </a:r>
            <a:r>
              <a:rPr lang="en"/>
              <a:t>in Creation</a:t>
            </a:r>
            <a:endParaRPr/>
          </a:p>
        </p:txBody>
      </p:sp>
      <p:sp>
        <p:nvSpPr>
          <p:cNvPr id="104" name="Google Shape;104;p23"/>
          <p:cNvSpPr txBox="1"/>
          <p:nvPr>
            <p:ph idx="1" type="body"/>
          </p:nvPr>
        </p:nvSpPr>
        <p:spPr>
          <a:xfrm>
            <a:off x="614700" y="1170125"/>
            <a:ext cx="8065200" cy="310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852"/>
              <a:buNone/>
            </a:pPr>
            <a:r>
              <a:rPr lang="en" sz="2100"/>
              <a:t>God blessed them and said to them, “Be </a:t>
            </a:r>
            <a:r>
              <a:rPr lang="en" sz="2100">
                <a:solidFill>
                  <a:srgbClr val="B45F06"/>
                </a:solidFill>
              </a:rPr>
              <a:t>fruitful</a:t>
            </a:r>
            <a:r>
              <a:rPr lang="en" sz="2100"/>
              <a:t> and </a:t>
            </a:r>
            <a:r>
              <a:rPr lang="en" sz="2100">
                <a:solidFill>
                  <a:srgbClr val="B45F06"/>
                </a:solidFill>
              </a:rPr>
              <a:t>increase</a:t>
            </a:r>
            <a:r>
              <a:rPr lang="en" sz="2100"/>
              <a:t> in number; </a:t>
            </a:r>
            <a:r>
              <a:rPr lang="en" sz="2100">
                <a:solidFill>
                  <a:srgbClr val="B45F06"/>
                </a:solidFill>
              </a:rPr>
              <a:t>fill</a:t>
            </a:r>
            <a:r>
              <a:rPr lang="en" sz="2100"/>
              <a:t> the earth and </a:t>
            </a:r>
            <a:r>
              <a:rPr lang="en" sz="2100">
                <a:solidFill>
                  <a:srgbClr val="B45F06"/>
                </a:solidFill>
              </a:rPr>
              <a:t>subdue</a:t>
            </a:r>
            <a:r>
              <a:rPr lang="en" sz="2100"/>
              <a:t> it. </a:t>
            </a:r>
            <a:r>
              <a:rPr lang="en" sz="2100">
                <a:solidFill>
                  <a:srgbClr val="B45F06"/>
                </a:solidFill>
              </a:rPr>
              <a:t>Rule</a:t>
            </a:r>
            <a:r>
              <a:rPr lang="en" sz="2100"/>
              <a:t> over the fish in the sea and the birds in the sky and over every living creature that moves on the ground.”</a:t>
            </a:r>
            <a:endParaRPr sz="2100"/>
          </a:p>
          <a:p>
            <a:pPr indent="0" lvl="0" marL="457200" rtl="0" algn="l">
              <a:lnSpc>
                <a:spcPct val="115000"/>
              </a:lnSpc>
              <a:spcBef>
                <a:spcPts val="0"/>
              </a:spcBef>
              <a:spcAft>
                <a:spcPts val="0"/>
              </a:spcAft>
              <a:buSzPts val="852"/>
              <a:buNone/>
            </a:pPr>
            <a:r>
              <a:rPr lang="en" sz="2100"/>
              <a:t>				 – Genesis 1:28</a:t>
            </a:r>
            <a:endParaRPr sz="2100"/>
          </a:p>
          <a:p>
            <a:pPr indent="0" lvl="0" marL="0" rtl="0" algn="l">
              <a:lnSpc>
                <a:spcPct val="115000"/>
              </a:lnSpc>
              <a:spcBef>
                <a:spcPts val="0"/>
              </a:spcBef>
              <a:spcAft>
                <a:spcPts val="0"/>
              </a:spcAft>
              <a:buSzPts val="852"/>
              <a:buNone/>
            </a:pPr>
            <a:r>
              <a:t/>
            </a:r>
            <a:endParaRPr sz="2100"/>
          </a:p>
          <a:p>
            <a:pPr indent="0" lvl="0" marL="0" rtl="0" algn="l">
              <a:lnSpc>
                <a:spcPct val="115000"/>
              </a:lnSpc>
              <a:spcBef>
                <a:spcPts val="0"/>
              </a:spcBef>
              <a:spcAft>
                <a:spcPts val="0"/>
              </a:spcAft>
              <a:buSzPts val="852"/>
              <a:buNone/>
            </a:pPr>
            <a:r>
              <a:rPr lang="en" sz="2100"/>
              <a:t>The Lord God took the man and put him in the Garden of Eden to </a:t>
            </a:r>
            <a:r>
              <a:rPr lang="en" sz="2100">
                <a:solidFill>
                  <a:srgbClr val="B45F06"/>
                </a:solidFill>
              </a:rPr>
              <a:t>work</a:t>
            </a:r>
            <a:r>
              <a:rPr lang="en" sz="2100"/>
              <a:t> it and </a:t>
            </a:r>
            <a:r>
              <a:rPr lang="en" sz="2100">
                <a:solidFill>
                  <a:srgbClr val="B45F06"/>
                </a:solidFill>
              </a:rPr>
              <a:t>take care</a:t>
            </a:r>
            <a:r>
              <a:rPr lang="en" sz="2100"/>
              <a:t> of it. </a:t>
            </a:r>
            <a:endParaRPr sz="2100"/>
          </a:p>
          <a:p>
            <a:pPr indent="0" lvl="0" marL="457200" rtl="0" algn="l">
              <a:lnSpc>
                <a:spcPct val="115000"/>
              </a:lnSpc>
              <a:spcBef>
                <a:spcPts val="0"/>
              </a:spcBef>
              <a:spcAft>
                <a:spcPts val="0"/>
              </a:spcAft>
              <a:buSzPts val="852"/>
              <a:buNone/>
            </a:pPr>
            <a:r>
              <a:rPr lang="en" sz="2100"/>
              <a:t>				 – Genesis 2:15</a:t>
            </a:r>
            <a:endParaRPr sz="2100"/>
          </a:p>
          <a:p>
            <a:pPr indent="0" lvl="0" marL="457200" rtl="0" algn="l">
              <a:lnSpc>
                <a:spcPct val="115000"/>
              </a:lnSpc>
              <a:spcBef>
                <a:spcPts val="0"/>
              </a:spcBef>
              <a:spcAft>
                <a:spcPts val="0"/>
              </a:spcAft>
              <a:buSzPts val="852"/>
              <a:buNone/>
            </a:pPr>
            <a:r>
              <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4"/>
          <p:cNvSpPr txBox="1"/>
          <p:nvPr>
            <p:ph type="title"/>
          </p:nvPr>
        </p:nvSpPr>
        <p:spPr>
          <a:xfrm>
            <a:off x="614700" y="597425"/>
            <a:ext cx="806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God’s Design for our Work </a:t>
            </a:r>
            <a:endParaRPr/>
          </a:p>
        </p:txBody>
      </p:sp>
      <p:sp>
        <p:nvSpPr>
          <p:cNvPr id="110" name="Google Shape;110;p24"/>
          <p:cNvSpPr txBox="1"/>
          <p:nvPr>
            <p:ph idx="1" type="body"/>
          </p:nvPr>
        </p:nvSpPr>
        <p:spPr>
          <a:xfrm>
            <a:off x="614700" y="1279700"/>
            <a:ext cx="8377800" cy="33606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2100"/>
              <a:t>Blessing</a:t>
            </a:r>
            <a:endParaRPr sz="2100"/>
          </a:p>
          <a:p>
            <a:pPr indent="-361950" lvl="0" marL="457200" rtl="0" algn="l">
              <a:lnSpc>
                <a:spcPct val="150000"/>
              </a:lnSpc>
              <a:spcBef>
                <a:spcPts val="0"/>
              </a:spcBef>
              <a:spcAft>
                <a:spcPts val="0"/>
              </a:spcAft>
              <a:buSzPts val="2100"/>
              <a:buChar char="●"/>
            </a:pPr>
            <a:r>
              <a:rPr lang="en" sz="2100"/>
              <a:t>Worship</a:t>
            </a:r>
            <a:endParaRPr sz="2100"/>
          </a:p>
          <a:p>
            <a:pPr indent="-361950" lvl="0" marL="457200" rtl="0" algn="l">
              <a:lnSpc>
                <a:spcPct val="150000"/>
              </a:lnSpc>
              <a:spcBef>
                <a:spcPts val="0"/>
              </a:spcBef>
              <a:spcAft>
                <a:spcPts val="0"/>
              </a:spcAft>
              <a:buSzPts val="2100"/>
              <a:buChar char="●"/>
            </a:pPr>
            <a:r>
              <a:rPr lang="en" sz="2100"/>
              <a:t>Flourish </a:t>
            </a:r>
            <a:endParaRPr sz="2100"/>
          </a:p>
          <a:p>
            <a:pPr indent="-361950" lvl="0" marL="457200" rtl="0" algn="l">
              <a:lnSpc>
                <a:spcPct val="150000"/>
              </a:lnSpc>
              <a:spcBef>
                <a:spcPts val="0"/>
              </a:spcBef>
              <a:spcAft>
                <a:spcPts val="0"/>
              </a:spcAft>
              <a:buSzPts val="2100"/>
              <a:buChar char="●"/>
            </a:pPr>
            <a:r>
              <a:rPr lang="en" sz="2100"/>
              <a:t>Purpose </a:t>
            </a:r>
            <a:endParaRPr sz="2100"/>
          </a:p>
          <a:p>
            <a:pPr indent="0" lvl="0" marL="457200" rtl="0" algn="l">
              <a:lnSpc>
                <a:spcPct val="150000"/>
              </a:lnSpc>
              <a:spcBef>
                <a:spcPts val="0"/>
              </a:spcBef>
              <a:spcAft>
                <a:spcPts val="0"/>
              </a:spcAft>
              <a:buNone/>
            </a:pPr>
            <a:r>
              <a:rPr lang="en" sz="2100"/>
              <a:t> </a:t>
            </a:r>
            <a:endParaRPr sz="2100"/>
          </a:p>
          <a:p>
            <a:pPr indent="-361950" lvl="0" marL="457200" rtl="0" algn="l">
              <a:lnSpc>
                <a:spcPct val="150000"/>
              </a:lnSpc>
              <a:spcBef>
                <a:spcPts val="0"/>
              </a:spcBef>
              <a:spcAft>
                <a:spcPts val="0"/>
              </a:spcAft>
              <a:buSzPts val="2100"/>
              <a:buChar char="●"/>
            </a:pPr>
            <a:r>
              <a:rPr lang="en" sz="2100"/>
              <a:t>Sabbath </a:t>
            </a:r>
            <a:endParaRPr sz="2100"/>
          </a:p>
          <a:p>
            <a:pPr indent="0" lvl="0" marL="0" rtl="0" algn="l">
              <a:lnSpc>
                <a:spcPct val="150000"/>
              </a:lnSpc>
              <a:spcBef>
                <a:spcPts val="0"/>
              </a:spcBef>
              <a:spcAft>
                <a:spcPts val="0"/>
              </a:spcAft>
              <a:buSzPts val="1100"/>
              <a:buNone/>
            </a:pPr>
            <a:r>
              <a:t/>
            </a:r>
            <a:endParaRPr sz="2100"/>
          </a:p>
          <a:p>
            <a:pPr indent="0" lvl="0" marL="0" rtl="0" algn="l">
              <a:lnSpc>
                <a:spcPct val="150000"/>
              </a:lnSpc>
              <a:spcBef>
                <a:spcPts val="0"/>
              </a:spcBef>
              <a:spcAft>
                <a:spcPts val="0"/>
              </a:spcAft>
              <a:buSzPts val="1100"/>
              <a:buNone/>
            </a:pPr>
            <a:r>
              <a:t/>
            </a:r>
            <a:endParaRPr sz="2100"/>
          </a:p>
          <a:p>
            <a:pPr indent="0" lvl="0" marL="457200" rtl="0" algn="l">
              <a:lnSpc>
                <a:spcPct val="150000"/>
              </a:lnSpc>
              <a:spcBef>
                <a:spcPts val="0"/>
              </a:spcBef>
              <a:spcAft>
                <a:spcPts val="0"/>
              </a:spcAft>
              <a:buSzPts val="852"/>
              <a:buNone/>
            </a:pPr>
            <a:r>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