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4" r:id="rId3"/>
    <p:sldId id="283" r:id="rId4"/>
    <p:sldId id="289" r:id="rId5"/>
    <p:sldId id="290" r:id="rId6"/>
    <p:sldId id="291" r:id="rId7"/>
    <p:sldId id="292" r:id="rId8"/>
    <p:sldId id="293" r:id="rId9"/>
    <p:sldId id="295" r:id="rId10"/>
    <p:sldId id="296" r:id="rId11"/>
    <p:sldId id="297" r:id="rId12"/>
    <p:sldId id="298" r:id="rId13"/>
    <p:sldId id="299"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8"/>
    <p:restoredTop sz="94694"/>
  </p:normalViewPr>
  <p:slideViewPr>
    <p:cSldViewPr snapToGrid="0">
      <p:cViewPr varScale="1">
        <p:scale>
          <a:sx n="121" d="100"/>
          <a:sy n="121" d="100"/>
        </p:scale>
        <p:origin x="5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B9DC-B92E-F951-FA7B-4F99A38CE8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3B6AFA0-462A-709D-C66C-3A5387062F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D519E0-5AA2-F60C-3BFF-37DB957A1471}"/>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0412A4B8-FE8E-8064-F2B4-5E047BE7F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9616-0911-7C21-A275-C293C060CA07}"/>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767154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3ADC-A345-D500-84D2-0800931456D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94081A-7D5F-2436-B648-E947D3C8A4B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149DB4E-3140-AF17-4CF7-8B984B380F10}"/>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7F9014E7-2902-BAFA-210A-29426A8A4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D942FE-931C-8AD9-15EA-261427FAD28D}"/>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425293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D112D-F0EC-48D9-B940-1B801B4243B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F09A1AA-A39F-2776-9F04-B9086B4C6C6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F0C831-498E-60DD-9421-59E7550B50AD}"/>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0CCC9719-8EE3-A458-25C1-C33325DB39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D51F9C-093F-1999-0CFA-274ABA8E1179}"/>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310500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216A-D821-A1FE-76F5-BF76BEE4333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8457AC9-462D-EDF1-3B8F-9E473F11F88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73D1A-1434-26FD-32E5-EA6FC3682DED}"/>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1C7465F8-13B5-CBC0-69EF-861FB989D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D286D-D58A-D586-ECB9-3F1335E16E9B}"/>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2019499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67C98-7E0A-19A1-CCA4-7B5D04027DB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06365DD-0A82-F15D-3409-BE208EDDA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85C2C8D-30D1-D070-BD1A-D0D0A9E7B205}"/>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86263DCB-C44F-67C6-00E0-59C4D2D12B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E8B8D-D202-2025-FEAE-ACF6D25B3DB9}"/>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178881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F102-A68A-5194-1F3D-46695BF7BAF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B43A483-3FFE-5F78-6ABA-63D559C345F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09C126B-9A4D-B44D-D58C-499F82376DD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5FB70AE-CD3E-9165-9DD3-C9F5CA09C7B1}"/>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6" name="Footer Placeholder 5">
            <a:extLst>
              <a:ext uri="{FF2B5EF4-FFF2-40B4-BE49-F238E27FC236}">
                <a16:creationId xmlns:a16="http://schemas.microsoft.com/office/drawing/2014/main" id="{6F0BA998-3DDA-CD87-5CF9-A1972CD423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1619C-6992-0BDD-BEFD-89A96B76DAB4}"/>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43837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E6BD-BBCE-8CF4-D4A7-C5BFEC0B439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5886724-C45E-6B0B-B9CA-F133BBB9E1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AB9C3C-D1F0-4AB1-CE60-36F2D9E11BF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4B3D08D-0D68-5E4C-A3A1-863B43776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AF794EF-4B9F-FC4F-F1AF-B18ACF2F9E9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FAD56EA-8158-4C07-A476-3F9DA6640CA4}"/>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8" name="Footer Placeholder 7">
            <a:extLst>
              <a:ext uri="{FF2B5EF4-FFF2-40B4-BE49-F238E27FC236}">
                <a16:creationId xmlns:a16="http://schemas.microsoft.com/office/drawing/2014/main" id="{F3A83302-5848-5CEE-6FCE-69FDE5CE6D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73E1BD-0011-C420-8FFE-762537F8FA40}"/>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3494286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81416-04CA-4B89-C0AB-A85172B5969D}"/>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DF50B4A-B54B-CE5C-7E48-70F7FB828E71}"/>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4" name="Footer Placeholder 3">
            <a:extLst>
              <a:ext uri="{FF2B5EF4-FFF2-40B4-BE49-F238E27FC236}">
                <a16:creationId xmlns:a16="http://schemas.microsoft.com/office/drawing/2014/main" id="{C3C00D5E-A62D-720D-E390-8D1647CAE6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7761A-4C2A-5B77-0BC8-3832450A262A}"/>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11949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83A025-6B0C-AAB2-C932-3D88310B0076}"/>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3" name="Footer Placeholder 2">
            <a:extLst>
              <a:ext uri="{FF2B5EF4-FFF2-40B4-BE49-F238E27FC236}">
                <a16:creationId xmlns:a16="http://schemas.microsoft.com/office/drawing/2014/main" id="{6FC9BD5D-36FF-C23E-BF51-5387A02B7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D68DB1-0D1F-1D05-42E7-83F545E63842}"/>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84493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8996A-0801-E18F-3AEE-82B2602724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C7599EA-B83F-2485-EC67-FB76B98EB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5C4AF38-F489-34DC-E1C9-08A233BDC0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7D6A19-9820-FA71-6734-03D51F3B8017}"/>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6" name="Footer Placeholder 5">
            <a:extLst>
              <a:ext uri="{FF2B5EF4-FFF2-40B4-BE49-F238E27FC236}">
                <a16:creationId xmlns:a16="http://schemas.microsoft.com/office/drawing/2014/main" id="{1B4950D2-283C-D28B-A3CF-B2BEA3DE3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FFAE3F-6EA6-E3CF-C20C-7FC464C8ABFC}"/>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1297058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0FA71-BED3-1AF2-87DA-C31E62654C9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7932688-3BA8-68BA-BE9E-71FAF00FA5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189716-89B4-9760-C855-C82D0BB6D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4FFB422-D1AD-799A-E527-F7F8F0BAB756}"/>
              </a:ext>
            </a:extLst>
          </p:cNvPr>
          <p:cNvSpPr>
            <a:spLocks noGrp="1"/>
          </p:cNvSpPr>
          <p:nvPr>
            <p:ph type="dt" sz="half" idx="10"/>
          </p:nvPr>
        </p:nvSpPr>
        <p:spPr/>
        <p:txBody>
          <a:bodyPr/>
          <a:lstStyle/>
          <a:p>
            <a:fld id="{B5FB1648-0E53-234C-B768-6BE91A8C2394}" type="datetimeFigureOut">
              <a:rPr lang="en-US" smtClean="0"/>
              <a:t>1/19/24</a:t>
            </a:fld>
            <a:endParaRPr lang="en-US"/>
          </a:p>
        </p:txBody>
      </p:sp>
      <p:sp>
        <p:nvSpPr>
          <p:cNvPr id="6" name="Footer Placeholder 5">
            <a:extLst>
              <a:ext uri="{FF2B5EF4-FFF2-40B4-BE49-F238E27FC236}">
                <a16:creationId xmlns:a16="http://schemas.microsoft.com/office/drawing/2014/main" id="{D0639D47-1516-7B4F-E4F1-7DA7E0A41D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164861-5AFB-0B8C-C5FE-131740FB2235}"/>
              </a:ext>
            </a:extLst>
          </p:cNvPr>
          <p:cNvSpPr>
            <a:spLocks noGrp="1"/>
          </p:cNvSpPr>
          <p:nvPr>
            <p:ph type="sldNum" sz="quarter" idx="12"/>
          </p:nvPr>
        </p:nvSpPr>
        <p:spPr/>
        <p:txBody>
          <a:bodyPr/>
          <a:lstStyle/>
          <a:p>
            <a:fld id="{ED9DD27E-C8FA-A647-B84E-4140D9A6FF9F}" type="slidenum">
              <a:rPr lang="en-US" smtClean="0"/>
              <a:t>‹#›</a:t>
            </a:fld>
            <a:endParaRPr lang="en-US"/>
          </a:p>
        </p:txBody>
      </p:sp>
    </p:spTree>
    <p:extLst>
      <p:ext uri="{BB962C8B-B14F-4D97-AF65-F5344CB8AC3E}">
        <p14:creationId xmlns:p14="http://schemas.microsoft.com/office/powerpoint/2010/main" val="874752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3339A-99D2-7403-7188-ABCD3D8B0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FA82D7-61D4-1ACF-DC9F-DA934558C8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DEB6ED-D6D3-7DFE-95B5-DA01639F5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B1648-0E53-234C-B768-6BE91A8C2394}" type="datetimeFigureOut">
              <a:rPr lang="en-US" smtClean="0"/>
              <a:t>1/19/24</a:t>
            </a:fld>
            <a:endParaRPr lang="en-US"/>
          </a:p>
        </p:txBody>
      </p:sp>
      <p:sp>
        <p:nvSpPr>
          <p:cNvPr id="5" name="Footer Placeholder 4">
            <a:extLst>
              <a:ext uri="{FF2B5EF4-FFF2-40B4-BE49-F238E27FC236}">
                <a16:creationId xmlns:a16="http://schemas.microsoft.com/office/drawing/2014/main" id="{1FCF8BA5-E90D-B4A3-1B6F-E1A59A92E4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587A38-0654-6AAC-8B93-0B090C33C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DD27E-C8FA-A647-B84E-4140D9A6FF9F}" type="slidenum">
              <a:rPr lang="en-US" smtClean="0"/>
              <a:t>‹#›</a:t>
            </a:fld>
            <a:endParaRPr lang="en-US"/>
          </a:p>
        </p:txBody>
      </p:sp>
    </p:spTree>
    <p:extLst>
      <p:ext uri="{BB962C8B-B14F-4D97-AF65-F5344CB8AC3E}">
        <p14:creationId xmlns:p14="http://schemas.microsoft.com/office/powerpoint/2010/main" val="1605403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88E3-13AD-CD16-E970-7DECD21228A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F765F8-13AB-BAE9-545D-EC42CAC57F13}"/>
              </a:ext>
            </a:extLst>
          </p:cNvPr>
          <p:cNvSpPr>
            <a:spLocks noGrp="1"/>
          </p:cNvSpPr>
          <p:nvPr>
            <p:ph type="subTitle" idx="1"/>
          </p:nvPr>
        </p:nvSpPr>
        <p:spPr/>
        <p:txBody>
          <a:bodyPr/>
          <a:lstStyle/>
          <a:p>
            <a:endParaRPr lang="en-US" dirty="0"/>
          </a:p>
        </p:txBody>
      </p:sp>
      <p:sp>
        <p:nvSpPr>
          <p:cNvPr id="4" name="AutoShape 2">
            <a:extLst>
              <a:ext uri="{FF2B5EF4-FFF2-40B4-BE49-F238E27FC236}">
                <a16:creationId xmlns:a16="http://schemas.microsoft.com/office/drawing/2014/main" id="{BF78D214-32BD-215D-83FE-D821CFD06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oup of pillars with text&#10;&#10;Description automatically generated">
            <a:extLst>
              <a:ext uri="{FF2B5EF4-FFF2-40B4-BE49-F238E27FC236}">
                <a16:creationId xmlns:a16="http://schemas.microsoft.com/office/drawing/2014/main" id="{480627DB-05EC-30CE-533F-A5397BA115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6076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0C4B8-31EB-3496-2ECA-5752EF39FE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0D43AC-53A1-5BC6-5BD6-7DF0EC763555}"/>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6 </a:t>
            </a:r>
            <a:r>
              <a:rPr lang="en-HK" sz="3200" b="0" i="0" dirty="0">
                <a:solidFill>
                  <a:schemeClr val="bg1"/>
                </a:solidFill>
                <a:effectLst/>
                <a:latin typeface="Gotham Pro" panose="02000503040000020004" pitchFamily="2" charset="0"/>
                <a:cs typeface="Gotham Pro" panose="02000503040000020004" pitchFamily="2" charset="0"/>
              </a:rPr>
              <a:t>Remember this: Whoever sows sparingly will also reap sparingly, and whoever sows generously will also reap generously</a:t>
            </a:r>
            <a:r>
              <a:rPr lang="en-HK" sz="1400" dirty="0">
                <a:solidFill>
                  <a:schemeClr val="bg1"/>
                </a:solidFill>
                <a:latin typeface="system-ui"/>
                <a:cs typeface="Gotham Pro" panose="02000503040000020004" pitchFamily="2" charset="0"/>
              </a:rPr>
              <a:t>.</a:t>
            </a:r>
            <a:r>
              <a:rPr lang="en-HK" sz="1400" b="0" i="0" dirty="0">
                <a:solidFill>
                  <a:schemeClr val="bg1"/>
                </a:solidFill>
                <a:effectLst/>
                <a:latin typeface="system-ui"/>
              </a:rPr>
              <a:t>	</a:t>
            </a:r>
            <a:r>
              <a:rPr lang="en-HK" sz="1400" b="0" i="0" dirty="0">
                <a:solidFill>
                  <a:srgbClr val="000000"/>
                </a:solidFill>
                <a:effectLst/>
                <a:latin typeface="system-ui"/>
              </a:rPr>
              <a:t>		</a:t>
            </a:r>
            <a:r>
              <a:rPr lang="en-HK" sz="2000" b="0" i="0" dirty="0">
                <a:solidFill>
                  <a:srgbClr val="000000"/>
                </a:solidFill>
                <a:effectLst/>
                <a:latin typeface="Gotham Pro" panose="02000503040000020004" pitchFamily="2" charset="0"/>
                <a:cs typeface="Gotham Pro" panose="02000503040000020004" pitchFamily="2" charset="0"/>
              </a:rPr>
              <a:t>	</a:t>
            </a:r>
            <a:r>
              <a:rPr lang="en-HK" sz="2000" b="0" i="0" dirty="0">
                <a:solidFill>
                  <a:schemeClr val="bg1"/>
                </a:solidFill>
                <a:effectLst/>
                <a:latin typeface="Gotham Pro" panose="02000503040000020004" pitchFamily="2" charset="0"/>
                <a:cs typeface="Gotham Pro" panose="02000503040000020004" pitchFamily="2" charset="0"/>
              </a:rPr>
              <a:t>2 Cor. 9.6</a:t>
            </a:r>
            <a:endParaRPr lang="en-HK" sz="20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84729E86-5255-FF9C-F261-F27B641231CD}"/>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Answer to the Problems</a:t>
            </a:r>
          </a:p>
        </p:txBody>
      </p:sp>
    </p:spTree>
    <p:extLst>
      <p:ext uri="{BB962C8B-B14F-4D97-AF65-F5344CB8AC3E}">
        <p14:creationId xmlns:p14="http://schemas.microsoft.com/office/powerpoint/2010/main" val="1079423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B66AA-5CA1-6E41-E165-D50719570C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66091F-2715-12EA-CEFC-FE3E4EAD0578}"/>
              </a:ext>
            </a:extLst>
          </p:cNvPr>
          <p:cNvSpPr>
            <a:spLocks noGrp="1"/>
          </p:cNvSpPr>
          <p:nvPr>
            <p:ph idx="1"/>
          </p:nvPr>
        </p:nvSpPr>
        <p:spPr/>
        <p:txBody>
          <a:bodyPr>
            <a:normAutofit/>
          </a:bodyPr>
          <a:lstStyle/>
          <a:p>
            <a:pPr marL="0" indent="0" algn="l">
              <a:buNone/>
            </a:pPr>
            <a:r>
              <a:rPr lang="en-HK" sz="3200" b="1" i="0" baseline="30000" dirty="0">
                <a:solidFill>
                  <a:schemeClr val="bg1"/>
                </a:solidFill>
                <a:effectLst/>
                <a:latin typeface="Gotham Pro" panose="02000503040000020004" pitchFamily="2" charset="0"/>
                <a:cs typeface="Gotham Pro" panose="02000503040000020004" pitchFamily="2" charset="0"/>
              </a:rPr>
              <a:t>9 </a:t>
            </a:r>
            <a:r>
              <a:rPr lang="en-HK" sz="3200" b="0" i="0" dirty="0">
                <a:solidFill>
                  <a:schemeClr val="bg1"/>
                </a:solidFill>
                <a:effectLst/>
                <a:latin typeface="Gotham Pro" panose="02000503040000020004" pitchFamily="2" charset="0"/>
                <a:cs typeface="Gotham Pro" panose="02000503040000020004" pitchFamily="2" charset="0"/>
              </a:rPr>
              <a:t>As it is written:</a:t>
            </a:r>
          </a:p>
          <a:p>
            <a:pPr marL="0" indent="0" algn="l">
              <a:buNone/>
            </a:pPr>
            <a:r>
              <a:rPr lang="en-HK" sz="3200" b="0" i="0" dirty="0">
                <a:solidFill>
                  <a:schemeClr val="bg1"/>
                </a:solidFill>
                <a:effectLst/>
                <a:latin typeface="Gotham Pro" panose="02000503040000020004" pitchFamily="2" charset="0"/>
                <a:cs typeface="Gotham Pro" panose="02000503040000020004" pitchFamily="2" charset="0"/>
              </a:rPr>
              <a:t>“They have freely scattered their gifts to the poor;</a:t>
            </a:r>
            <a:br>
              <a:rPr lang="en-HK" sz="3200" b="0" i="0" dirty="0">
                <a:solidFill>
                  <a:schemeClr val="bg1"/>
                </a:solidFill>
                <a:effectLst/>
                <a:latin typeface="Gotham Pro" panose="02000503040000020004" pitchFamily="2" charset="0"/>
                <a:cs typeface="Gotham Pro" panose="02000503040000020004" pitchFamily="2" charset="0"/>
              </a:rPr>
            </a:br>
            <a:r>
              <a:rPr lang="en-HK" sz="3200" b="0" i="0" dirty="0">
                <a:solidFill>
                  <a:schemeClr val="bg1"/>
                </a:solidFill>
                <a:effectLst/>
                <a:latin typeface="Gotham Pro" panose="02000503040000020004" pitchFamily="2" charset="0"/>
                <a:cs typeface="Gotham Pro" panose="02000503040000020004" pitchFamily="2" charset="0"/>
              </a:rPr>
              <a:t>    their righteousness endures forever.”</a:t>
            </a:r>
          </a:p>
          <a:p>
            <a:pPr marL="0" indent="0">
              <a:buNone/>
            </a:pPr>
            <a:r>
              <a:rPr lang="en-HK" sz="1400" b="0" i="0" dirty="0">
                <a:solidFill>
                  <a:srgbClr val="000000"/>
                </a:solidFill>
                <a:effectLst/>
                <a:latin typeface="system-ui"/>
              </a:rPr>
              <a:t>		</a:t>
            </a:r>
            <a:r>
              <a:rPr lang="en-HK" sz="2000" b="0" i="0" dirty="0">
                <a:solidFill>
                  <a:srgbClr val="000000"/>
                </a:solidFill>
                <a:effectLst/>
                <a:latin typeface="Gotham Pro" panose="02000503040000020004" pitchFamily="2" charset="0"/>
                <a:cs typeface="Gotham Pro" panose="02000503040000020004" pitchFamily="2" charset="0"/>
              </a:rPr>
              <a:t>						</a:t>
            </a:r>
            <a:r>
              <a:rPr lang="en-HK" sz="2000" b="0" i="0" dirty="0">
                <a:solidFill>
                  <a:schemeClr val="bg1"/>
                </a:solidFill>
                <a:effectLst/>
                <a:latin typeface="Gotham Pro" panose="02000503040000020004" pitchFamily="2" charset="0"/>
                <a:cs typeface="Gotham Pro" panose="02000503040000020004" pitchFamily="2" charset="0"/>
              </a:rPr>
              <a:t>2 Cor. 9.9</a:t>
            </a:r>
            <a:endParaRPr lang="en-HK" sz="20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DF3315A0-D0FB-C1E4-F85A-373352554985}"/>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Answer to the Problems</a:t>
            </a:r>
          </a:p>
        </p:txBody>
      </p:sp>
    </p:spTree>
    <p:extLst>
      <p:ext uri="{BB962C8B-B14F-4D97-AF65-F5344CB8AC3E}">
        <p14:creationId xmlns:p14="http://schemas.microsoft.com/office/powerpoint/2010/main" val="50369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7AA7C-01A5-5DD4-3BF7-8690A45E17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49A9F1-F4D9-0F17-DB22-BEB6207D4DF6}"/>
              </a:ext>
            </a:extLst>
          </p:cNvPr>
          <p:cNvSpPr>
            <a:spLocks noGrp="1"/>
          </p:cNvSpPr>
          <p:nvPr>
            <p:ph idx="1"/>
          </p:nvPr>
        </p:nvSpPr>
        <p:spPr/>
        <p:txBody>
          <a:bodyPr>
            <a:normAutofit/>
          </a:bodyPr>
          <a:lstStyle/>
          <a:p>
            <a:pPr marL="0" indent="0" algn="l">
              <a:buNone/>
            </a:pPr>
            <a:r>
              <a:rPr lang="en-HK" sz="3200" b="1" i="0" baseline="30000" dirty="0">
                <a:solidFill>
                  <a:schemeClr val="bg1"/>
                </a:solidFill>
                <a:effectLst/>
                <a:latin typeface="Gotham Pro" panose="02000503040000020004" pitchFamily="2" charset="0"/>
                <a:cs typeface="Gotham Pro" panose="02000503040000020004" pitchFamily="2" charset="0"/>
              </a:rPr>
              <a:t>14 </a:t>
            </a:r>
            <a:r>
              <a:rPr lang="en-HK" sz="3200" b="0" i="0" dirty="0">
                <a:solidFill>
                  <a:schemeClr val="bg1"/>
                </a:solidFill>
                <a:effectLst/>
                <a:latin typeface="Gotham Pro" panose="02000503040000020004" pitchFamily="2" charset="0"/>
                <a:cs typeface="Gotham Pro" panose="02000503040000020004" pitchFamily="2" charset="0"/>
              </a:rPr>
              <a:t>And in their prayers for you their hearts will go out to you, because of the surpassing grace God has given you. </a:t>
            </a:r>
            <a:r>
              <a:rPr lang="en-HK" sz="3200" b="1" i="0" baseline="30000" dirty="0">
                <a:solidFill>
                  <a:schemeClr val="bg1"/>
                </a:solidFill>
                <a:effectLst/>
                <a:latin typeface="Gotham Pro" panose="02000503040000020004" pitchFamily="2" charset="0"/>
                <a:cs typeface="Gotham Pro" panose="02000503040000020004" pitchFamily="2" charset="0"/>
              </a:rPr>
              <a:t>15 </a:t>
            </a:r>
            <a:r>
              <a:rPr lang="en-HK" sz="3200" b="0" i="0" dirty="0">
                <a:solidFill>
                  <a:schemeClr val="bg1"/>
                </a:solidFill>
                <a:effectLst/>
                <a:latin typeface="Gotham Pro" panose="02000503040000020004" pitchFamily="2" charset="0"/>
                <a:cs typeface="Gotham Pro" panose="02000503040000020004" pitchFamily="2" charset="0"/>
              </a:rPr>
              <a:t>Thanks be to God for his indescribable gift!					</a:t>
            </a:r>
            <a:r>
              <a:rPr lang="en-HK" sz="2000" b="0" i="0" dirty="0">
                <a:solidFill>
                  <a:schemeClr val="bg1"/>
                </a:solidFill>
                <a:effectLst/>
                <a:latin typeface="Gotham Pro" panose="02000503040000020004" pitchFamily="2" charset="0"/>
                <a:cs typeface="Gotham Pro" panose="02000503040000020004" pitchFamily="2" charset="0"/>
              </a:rPr>
              <a:t>2 Cor. 9.14-15</a:t>
            </a:r>
            <a:endParaRPr lang="en-HK" sz="20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56FF54D5-FAF8-4770-1099-6FBCC7EBEE4A}"/>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Answer to the Problems</a:t>
            </a:r>
          </a:p>
        </p:txBody>
      </p:sp>
    </p:spTree>
    <p:extLst>
      <p:ext uri="{BB962C8B-B14F-4D97-AF65-F5344CB8AC3E}">
        <p14:creationId xmlns:p14="http://schemas.microsoft.com/office/powerpoint/2010/main" val="3857321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0A50-F373-3816-0FB4-329A86E0AC8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BEAAC7-11DA-F410-1F61-4C9E2A67547D}"/>
              </a:ext>
            </a:extLst>
          </p:cNvPr>
          <p:cNvSpPr>
            <a:spLocks noGrp="1"/>
          </p:cNvSpPr>
          <p:nvPr>
            <p:ph idx="1"/>
          </p:nvPr>
        </p:nvSpPr>
        <p:spPr/>
        <p:txBody>
          <a:bodyPr>
            <a:normAutofit/>
          </a:bodyPr>
          <a:lstStyle/>
          <a:p>
            <a:pPr marL="0" indent="0" algn="l">
              <a:buNone/>
            </a:pPr>
            <a:r>
              <a:rPr lang="en-HK" sz="3200" b="0" i="0" dirty="0">
                <a:solidFill>
                  <a:schemeClr val="bg1"/>
                </a:solidFill>
                <a:effectLst/>
                <a:latin typeface="Gotham Pro" panose="02000503040000020004" pitchFamily="2" charset="0"/>
                <a:cs typeface="Gotham Pro" panose="02000503040000020004" pitchFamily="2" charset="0"/>
              </a:rPr>
              <a:t>For you know the grace of our Lord Jesus Christ, that though he was rich, yet for your sake he became poor, so that you through his poverty might become rich.				</a:t>
            </a:r>
            <a:r>
              <a:rPr lang="en-HK" sz="1400" b="0" i="0" dirty="0">
                <a:solidFill>
                  <a:srgbClr val="001320"/>
                </a:solidFill>
                <a:effectLst/>
                <a:latin typeface="Roboto" panose="02000000000000000000" pitchFamily="2" charset="0"/>
              </a:rPr>
              <a:t>.</a:t>
            </a:r>
            <a:r>
              <a:rPr lang="en-HK" sz="2000" b="0" i="0" dirty="0">
                <a:solidFill>
                  <a:schemeClr val="bg1"/>
                </a:solidFill>
                <a:effectLst/>
                <a:latin typeface="Gotham Pro" panose="02000503040000020004" pitchFamily="2" charset="0"/>
                <a:cs typeface="Gotham Pro" panose="02000503040000020004" pitchFamily="2" charset="0"/>
              </a:rPr>
              <a:t>2 Cor. 8.6</a:t>
            </a:r>
            <a:endParaRPr lang="en-HK" sz="20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708986A7-E55C-31B2-41B8-B2EAF67F0286}"/>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Answer to the Problems</a:t>
            </a:r>
          </a:p>
        </p:txBody>
      </p:sp>
    </p:spTree>
    <p:extLst>
      <p:ext uri="{BB962C8B-B14F-4D97-AF65-F5344CB8AC3E}">
        <p14:creationId xmlns:p14="http://schemas.microsoft.com/office/powerpoint/2010/main" val="93775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88E3-13AD-CD16-E970-7DECD21228A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1F765F8-13AB-BAE9-545D-EC42CAC57F13}"/>
              </a:ext>
            </a:extLst>
          </p:cNvPr>
          <p:cNvSpPr>
            <a:spLocks noGrp="1"/>
          </p:cNvSpPr>
          <p:nvPr>
            <p:ph type="subTitle" idx="1"/>
          </p:nvPr>
        </p:nvSpPr>
        <p:spPr/>
        <p:txBody>
          <a:bodyPr/>
          <a:lstStyle/>
          <a:p>
            <a:endParaRPr lang="en-US" dirty="0"/>
          </a:p>
        </p:txBody>
      </p:sp>
      <p:sp>
        <p:nvSpPr>
          <p:cNvPr id="4" name="AutoShape 2">
            <a:extLst>
              <a:ext uri="{FF2B5EF4-FFF2-40B4-BE49-F238E27FC236}">
                <a16:creationId xmlns:a16="http://schemas.microsoft.com/office/drawing/2014/main" id="{BF78D214-32BD-215D-83FE-D821CFD068C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A group of pillars with text&#10;&#10;Description automatically generated">
            <a:extLst>
              <a:ext uri="{FF2B5EF4-FFF2-40B4-BE49-F238E27FC236}">
                <a16:creationId xmlns:a16="http://schemas.microsoft.com/office/drawing/2014/main" id="{480627DB-05EC-30CE-533F-A5397BA115B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89352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BA4BA-F53C-0CC9-A791-7056157CC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F8414B-BD9B-8EE5-9C98-FA4AE67D17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1FF81E-3357-CACC-490E-6029A1875DE1}"/>
              </a:ext>
            </a:extLst>
          </p:cNvPr>
          <p:cNvSpPr>
            <a:spLocks noGrp="1"/>
          </p:cNvSpPr>
          <p:nvPr>
            <p:ph idx="1"/>
          </p:nvPr>
        </p:nvSpPr>
        <p:spPr/>
        <p:txBody>
          <a:bodyPr>
            <a:normAutofit/>
          </a:bodyPr>
          <a:lstStyle/>
          <a:p>
            <a:pPr marL="514350" indent="-514350">
              <a:buAutoNum type="arabicPeriod"/>
            </a:pPr>
            <a:r>
              <a:rPr lang="en-US" sz="3600" b="1" dirty="0">
                <a:solidFill>
                  <a:schemeClr val="bg1"/>
                </a:solidFill>
                <a:latin typeface="Gotham Pro" panose="02000503040000020004" pitchFamily="2" charset="0"/>
                <a:cs typeface="Gotham Pro" panose="02000503040000020004" pitchFamily="2" charset="0"/>
              </a:rPr>
              <a:t>The Problem with Giving</a:t>
            </a:r>
          </a:p>
          <a:p>
            <a:pPr marL="514350" indent="-514350">
              <a:buAutoNum type="arabicPeriod"/>
            </a:pPr>
            <a:r>
              <a:rPr lang="en-US" sz="3600" b="1" dirty="0">
                <a:solidFill>
                  <a:schemeClr val="bg1"/>
                </a:solidFill>
                <a:latin typeface="Gotham Pro" panose="02000503040000020004" pitchFamily="2" charset="0"/>
                <a:cs typeface="Gotham Pro" panose="02000503040000020004" pitchFamily="2" charset="0"/>
              </a:rPr>
              <a:t>The Problem with Greed</a:t>
            </a:r>
          </a:p>
          <a:p>
            <a:pPr marL="514350" indent="-514350">
              <a:buAutoNum type="arabicPeriod"/>
            </a:pPr>
            <a:r>
              <a:rPr lang="en-US" sz="3600" b="1" dirty="0">
                <a:solidFill>
                  <a:schemeClr val="bg1"/>
                </a:solidFill>
                <a:latin typeface="Gotham Pro" panose="02000503040000020004" pitchFamily="2" charset="0"/>
                <a:cs typeface="Gotham Pro" panose="02000503040000020004" pitchFamily="2" charset="0"/>
              </a:rPr>
              <a:t>The Answer to the Problems</a:t>
            </a:r>
          </a:p>
        </p:txBody>
      </p:sp>
    </p:spTree>
    <p:extLst>
      <p:ext uri="{BB962C8B-B14F-4D97-AF65-F5344CB8AC3E}">
        <p14:creationId xmlns:p14="http://schemas.microsoft.com/office/powerpoint/2010/main" val="119963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041C-2B03-2729-6CA2-E283BFEF40F2}"/>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Giving</a:t>
            </a:r>
          </a:p>
        </p:txBody>
      </p:sp>
      <p:sp>
        <p:nvSpPr>
          <p:cNvPr id="3" name="Content Placeholder 2">
            <a:extLst>
              <a:ext uri="{FF2B5EF4-FFF2-40B4-BE49-F238E27FC236}">
                <a16:creationId xmlns:a16="http://schemas.microsoft.com/office/drawing/2014/main" id="{1A0989DE-A8E0-2D39-5C9A-82C61B4D9AAE}"/>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8 </a:t>
            </a:r>
            <a:r>
              <a:rPr lang="en-HK" sz="3200" b="0" i="0" dirty="0">
                <a:solidFill>
                  <a:schemeClr val="bg1"/>
                </a:solidFill>
                <a:effectLst/>
                <a:latin typeface="Gotham Pro" panose="02000503040000020004" pitchFamily="2" charset="0"/>
                <a:cs typeface="Gotham Pro" panose="02000503040000020004" pitchFamily="2" charset="0"/>
              </a:rPr>
              <a:t>I am not commanding you, but I want to test the sincerity of your love by comparing it with the earnestness of others.					</a:t>
            </a:r>
            <a:r>
              <a:rPr lang="en-HK" sz="2000" b="0" i="0" dirty="0">
                <a:solidFill>
                  <a:schemeClr val="bg1"/>
                </a:solidFill>
                <a:effectLst/>
                <a:latin typeface="Gotham Pro" panose="02000503040000020004" pitchFamily="2" charset="0"/>
                <a:cs typeface="Gotham Pro" panose="02000503040000020004" pitchFamily="2" charset="0"/>
              </a:rPr>
              <a:t>2 Cor. 8.8</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5" name="TextBox 4">
            <a:extLst>
              <a:ext uri="{FF2B5EF4-FFF2-40B4-BE49-F238E27FC236}">
                <a16:creationId xmlns:a16="http://schemas.microsoft.com/office/drawing/2014/main" id="{5D464B5E-B76E-A8F7-737F-AA60A36F646B}"/>
              </a:ext>
            </a:extLst>
          </p:cNvPr>
          <p:cNvSpPr txBox="1"/>
          <p:nvPr/>
        </p:nvSpPr>
        <p:spPr>
          <a:xfrm>
            <a:off x="3048000" y="3108462"/>
            <a:ext cx="6096000" cy="646331"/>
          </a:xfrm>
          <a:prstGeom prst="rect">
            <a:avLst/>
          </a:prstGeom>
          <a:noFill/>
        </p:spPr>
        <p:txBody>
          <a:bodyPr wrap="square">
            <a:spAutoFit/>
          </a:bodyPr>
          <a:lstStyle/>
          <a:p>
            <a:r>
              <a:rPr lang="en-HK" b="1" i="0" baseline="30000" dirty="0">
                <a:solidFill>
                  <a:srgbClr val="000000"/>
                </a:solidFill>
                <a:effectLst/>
                <a:latin typeface="system-ui"/>
              </a:rPr>
              <a:t>8 </a:t>
            </a:r>
            <a:r>
              <a:rPr lang="en-HK" b="0" i="0" dirty="0">
                <a:solidFill>
                  <a:srgbClr val="000000"/>
                </a:solidFill>
                <a:effectLst/>
                <a:latin typeface="system-ui"/>
              </a:rPr>
              <a:t>I am not commanding you, but I want to test the sincerity of your love by comparing it with the earnestness of others.</a:t>
            </a:r>
            <a:endParaRPr lang="en-US" dirty="0"/>
          </a:p>
        </p:txBody>
      </p:sp>
    </p:spTree>
    <p:extLst>
      <p:ext uri="{BB962C8B-B14F-4D97-AF65-F5344CB8AC3E}">
        <p14:creationId xmlns:p14="http://schemas.microsoft.com/office/powerpoint/2010/main" val="357348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9A87E-D223-BD08-1675-3C626D8EDA1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3322A9-2961-A725-091F-2FAC8F462175}"/>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11 </a:t>
            </a:r>
            <a:r>
              <a:rPr lang="en-HK" sz="3200" b="0" i="0" dirty="0">
                <a:solidFill>
                  <a:schemeClr val="bg1"/>
                </a:solidFill>
                <a:effectLst/>
                <a:latin typeface="Gotham Pro" panose="02000503040000020004" pitchFamily="2" charset="0"/>
                <a:cs typeface="Gotham Pro" panose="02000503040000020004" pitchFamily="2" charset="0"/>
              </a:rPr>
              <a:t>Now finish the work, so that your eager willingness to do it may be matched by your completion of it, according to your means.											</a:t>
            </a:r>
            <a:r>
              <a:rPr lang="en-HK" sz="2000" b="0" i="0" dirty="0">
                <a:solidFill>
                  <a:schemeClr val="bg1"/>
                </a:solidFill>
                <a:effectLst/>
                <a:latin typeface="Gotham Pro" panose="02000503040000020004" pitchFamily="2" charset="0"/>
                <a:cs typeface="Gotham Pro" panose="02000503040000020004" pitchFamily="2" charset="0"/>
              </a:rPr>
              <a:t>2 Cor. 8.11</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7" name="Title 1">
            <a:extLst>
              <a:ext uri="{FF2B5EF4-FFF2-40B4-BE49-F238E27FC236}">
                <a16:creationId xmlns:a16="http://schemas.microsoft.com/office/drawing/2014/main" id="{03B5E74F-11D4-395F-5C24-DFAE064709F1}"/>
              </a:ext>
            </a:extLst>
          </p:cNvPr>
          <p:cNvSpPr>
            <a:spLocks noGrp="1"/>
          </p:cNvSpPr>
          <p:nvPr>
            <p:ph type="title"/>
          </p:nvPr>
        </p:nvSpPr>
        <p:spPr>
          <a:xfrm>
            <a:off x="838200" y="365125"/>
            <a:ext cx="10515600" cy="1325563"/>
          </a:xfrm>
        </p:spPr>
        <p:txBody>
          <a:bodyPr/>
          <a:lstStyle/>
          <a:p>
            <a:r>
              <a:rPr lang="en-US" b="1" dirty="0">
                <a:solidFill>
                  <a:schemeClr val="bg1"/>
                </a:solidFill>
                <a:latin typeface="Gotham Pro" panose="02000503040000020004" pitchFamily="2" charset="0"/>
                <a:cs typeface="Gotham Pro" panose="02000503040000020004" pitchFamily="2" charset="0"/>
              </a:rPr>
              <a:t>The Problem With Giving</a:t>
            </a:r>
          </a:p>
        </p:txBody>
      </p:sp>
    </p:spTree>
    <p:extLst>
      <p:ext uri="{BB962C8B-B14F-4D97-AF65-F5344CB8AC3E}">
        <p14:creationId xmlns:p14="http://schemas.microsoft.com/office/powerpoint/2010/main" val="206047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0567E-78B0-D9EB-6159-4213D7F13D2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92CC86-5E59-E20B-5B69-0F551621ABBD}"/>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7 </a:t>
            </a:r>
            <a:r>
              <a:rPr lang="en-HK" sz="3200" b="0" i="0" dirty="0">
                <a:solidFill>
                  <a:schemeClr val="bg1"/>
                </a:solidFill>
                <a:effectLst/>
                <a:latin typeface="Gotham Pro" panose="02000503040000020004" pitchFamily="2" charset="0"/>
                <a:cs typeface="Gotham Pro" panose="02000503040000020004" pitchFamily="2" charset="0"/>
              </a:rPr>
              <a:t>Each of you should give what you have decided in your heart to give, not reluctantly or under compulsion, for God loves a cheerful giver.										</a:t>
            </a:r>
            <a:r>
              <a:rPr lang="en-HK" sz="2000" b="0" i="0" dirty="0">
                <a:solidFill>
                  <a:schemeClr val="bg1"/>
                </a:solidFill>
                <a:effectLst/>
                <a:latin typeface="Gotham Pro" panose="02000503040000020004" pitchFamily="2" charset="0"/>
                <a:cs typeface="Gotham Pro" panose="02000503040000020004" pitchFamily="2" charset="0"/>
              </a:rPr>
              <a:t>2 Cor. 9.7</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1C4215D9-38CB-0132-243D-4D45AA09FB7E}"/>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Giving</a:t>
            </a:r>
          </a:p>
        </p:txBody>
      </p:sp>
    </p:spTree>
    <p:extLst>
      <p:ext uri="{BB962C8B-B14F-4D97-AF65-F5344CB8AC3E}">
        <p14:creationId xmlns:p14="http://schemas.microsoft.com/office/powerpoint/2010/main" val="1321184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C9B61-322D-5A82-EE22-843BA2A5785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7A6ED3-CE4C-711D-88B2-0FD84763FD01}"/>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42 </a:t>
            </a:r>
            <a:r>
              <a:rPr lang="en-HK" sz="3200" b="0" i="0" dirty="0">
                <a:solidFill>
                  <a:schemeClr val="bg1"/>
                </a:solidFill>
                <a:effectLst/>
                <a:latin typeface="Gotham Pro" panose="02000503040000020004" pitchFamily="2" charset="0"/>
                <a:cs typeface="Gotham Pro" panose="02000503040000020004" pitchFamily="2" charset="0"/>
              </a:rPr>
              <a:t>“Woe to you Pharisees, because you give God a tenth of your mint, rue and all other kinds of garden herbs, but you neglect justice and the love of God. You should have practiced the latter without leaving the former undone.													</a:t>
            </a:r>
            <a:r>
              <a:rPr lang="en-HK" sz="2000" b="0" i="0" dirty="0">
                <a:solidFill>
                  <a:schemeClr val="bg1"/>
                </a:solidFill>
                <a:effectLst/>
                <a:latin typeface="Gotham Pro" panose="02000503040000020004" pitchFamily="2" charset="0"/>
                <a:cs typeface="Gotham Pro" panose="02000503040000020004" pitchFamily="2" charset="0"/>
              </a:rPr>
              <a:t>Luke 11.42</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098BE02D-5B52-9A8B-53DE-E8990CEA5337}"/>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Giving</a:t>
            </a:r>
          </a:p>
        </p:txBody>
      </p:sp>
    </p:spTree>
    <p:extLst>
      <p:ext uri="{BB962C8B-B14F-4D97-AF65-F5344CB8AC3E}">
        <p14:creationId xmlns:p14="http://schemas.microsoft.com/office/powerpoint/2010/main" val="929144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72DE2-D113-6F16-F48C-EC74C228E3E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4C9B11-44D5-7AE2-D171-44A3E9F7D984}"/>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2 </a:t>
            </a:r>
            <a:r>
              <a:rPr lang="en-HK" sz="3200" b="0" i="0" dirty="0">
                <a:solidFill>
                  <a:schemeClr val="bg1"/>
                </a:solidFill>
                <a:effectLst/>
                <a:latin typeface="Gotham Pro" panose="02000503040000020004" pitchFamily="2" charset="0"/>
                <a:cs typeface="Gotham Pro" panose="02000503040000020004" pitchFamily="2" charset="0"/>
              </a:rPr>
              <a:t>In the midst of a very severe trial, their overflowing joy and their extreme poverty welled up in rich generosity. </a:t>
            </a:r>
            <a:r>
              <a:rPr lang="en-HK" sz="3200" b="1" i="0" baseline="30000" dirty="0">
                <a:solidFill>
                  <a:schemeClr val="bg1"/>
                </a:solidFill>
                <a:effectLst/>
                <a:latin typeface="Gotham Pro" panose="02000503040000020004" pitchFamily="2" charset="0"/>
                <a:cs typeface="Gotham Pro" panose="02000503040000020004" pitchFamily="2" charset="0"/>
              </a:rPr>
              <a:t>3 </a:t>
            </a:r>
            <a:r>
              <a:rPr lang="en-HK" sz="3200" b="0" i="0" dirty="0">
                <a:solidFill>
                  <a:schemeClr val="bg1"/>
                </a:solidFill>
                <a:effectLst/>
                <a:latin typeface="Gotham Pro" panose="02000503040000020004" pitchFamily="2" charset="0"/>
                <a:cs typeface="Gotham Pro" panose="02000503040000020004" pitchFamily="2" charset="0"/>
              </a:rPr>
              <a:t>For I testify that they gave as much as they were able, and even beyond their ability. Entirely on their own…</a:t>
            </a:r>
            <a:r>
              <a:rPr lang="en-HK" sz="3200" b="1" i="0" baseline="30000" dirty="0">
                <a:solidFill>
                  <a:schemeClr val="bg1"/>
                </a:solidFill>
                <a:effectLst/>
                <a:latin typeface="Gotham Pro" panose="02000503040000020004" pitchFamily="2" charset="0"/>
                <a:cs typeface="Gotham Pro" panose="02000503040000020004" pitchFamily="2" charset="0"/>
              </a:rPr>
              <a:t>5 </a:t>
            </a:r>
            <a:r>
              <a:rPr lang="en-HK" sz="3200" b="0" i="0" dirty="0">
                <a:solidFill>
                  <a:schemeClr val="bg1"/>
                </a:solidFill>
                <a:effectLst/>
                <a:latin typeface="Gotham Pro" panose="02000503040000020004" pitchFamily="2" charset="0"/>
                <a:cs typeface="Gotham Pro" panose="02000503040000020004" pitchFamily="2" charset="0"/>
              </a:rPr>
              <a:t>And they exceeded our expectations: They gave themselves first of all to the Lord, and then by the will of God also to us		</a:t>
            </a:r>
            <a:r>
              <a:rPr lang="en-HK" sz="3200" dirty="0">
                <a:solidFill>
                  <a:schemeClr val="bg1"/>
                </a:solidFill>
                <a:latin typeface="Gotham Pro" panose="02000503040000020004" pitchFamily="2" charset="0"/>
                <a:cs typeface="Gotham Pro" panose="02000503040000020004" pitchFamily="2" charset="0"/>
              </a:rPr>
              <a:t>						</a:t>
            </a:r>
            <a:r>
              <a:rPr lang="en-HK" sz="2200" dirty="0">
                <a:solidFill>
                  <a:schemeClr val="bg1"/>
                </a:solidFill>
                <a:latin typeface="Gotham Pro" panose="02000503040000020004" pitchFamily="2" charset="0"/>
                <a:cs typeface="Gotham Pro" panose="02000503040000020004" pitchFamily="2" charset="0"/>
              </a:rPr>
              <a:t>2 Corinthians 8.1-4</a:t>
            </a:r>
            <a:endParaRPr lang="en-HK" sz="22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B79E93E4-E8A6-3F7D-3C21-B53C0EB43867}"/>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Giving</a:t>
            </a:r>
          </a:p>
        </p:txBody>
      </p:sp>
    </p:spTree>
    <p:extLst>
      <p:ext uri="{BB962C8B-B14F-4D97-AF65-F5344CB8AC3E}">
        <p14:creationId xmlns:p14="http://schemas.microsoft.com/office/powerpoint/2010/main" val="2400701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B7740-C534-EB41-F650-A8FCB3077B0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59B963-0629-7C1E-CFBD-7A12FAB3AF57}"/>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14 </a:t>
            </a:r>
            <a:r>
              <a:rPr lang="en-HK" sz="3200" b="0" i="0" dirty="0">
                <a:solidFill>
                  <a:schemeClr val="bg1"/>
                </a:solidFill>
                <a:effectLst/>
                <a:latin typeface="Gotham Pro" panose="02000503040000020004" pitchFamily="2" charset="0"/>
                <a:cs typeface="Gotham Pro" panose="02000503040000020004" pitchFamily="2" charset="0"/>
              </a:rPr>
              <a:t>At the present time your plenty will supply what they need, so that in turn their plenty will supply what you need. The goal is equality, </a:t>
            </a:r>
            <a:r>
              <a:rPr lang="en-HK" sz="3200" b="1" i="0" baseline="30000" dirty="0">
                <a:solidFill>
                  <a:schemeClr val="bg1"/>
                </a:solidFill>
                <a:effectLst/>
                <a:latin typeface="Gotham Pro" panose="02000503040000020004" pitchFamily="2" charset="0"/>
                <a:cs typeface="Gotham Pro" panose="02000503040000020004" pitchFamily="2" charset="0"/>
              </a:rPr>
              <a:t>15 </a:t>
            </a:r>
            <a:r>
              <a:rPr lang="en-HK" sz="3200" b="0" i="0" dirty="0">
                <a:solidFill>
                  <a:schemeClr val="bg1"/>
                </a:solidFill>
                <a:effectLst/>
                <a:latin typeface="Gotham Pro" panose="02000503040000020004" pitchFamily="2" charset="0"/>
                <a:cs typeface="Gotham Pro" panose="02000503040000020004" pitchFamily="2" charset="0"/>
              </a:rPr>
              <a:t>as it is written: “The one who gathered much did not have too much, and the one who gathered little did not have too little.					</a:t>
            </a:r>
            <a:r>
              <a:rPr lang="en-HK" sz="2000" b="0" i="0" dirty="0">
                <a:solidFill>
                  <a:schemeClr val="bg1"/>
                </a:solidFill>
                <a:effectLst/>
                <a:latin typeface="Gotham Pro" panose="02000503040000020004" pitchFamily="2" charset="0"/>
                <a:cs typeface="Gotham Pro" panose="02000503040000020004" pitchFamily="2" charset="0"/>
              </a:rPr>
              <a:t>2 Cor.8.14-15</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6AA4DB92-30F8-514B-0049-1B0081D175DA}"/>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Greed</a:t>
            </a:r>
          </a:p>
        </p:txBody>
      </p:sp>
    </p:spTree>
    <p:extLst>
      <p:ext uri="{BB962C8B-B14F-4D97-AF65-F5344CB8AC3E}">
        <p14:creationId xmlns:p14="http://schemas.microsoft.com/office/powerpoint/2010/main" val="274230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DC161-8D8C-E9ED-55A7-FECFCE25671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30CC68-355D-8E7E-F52F-EE72838539DC}"/>
              </a:ext>
            </a:extLst>
          </p:cNvPr>
          <p:cNvSpPr>
            <a:spLocks noGrp="1"/>
          </p:cNvSpPr>
          <p:nvPr>
            <p:ph idx="1"/>
          </p:nvPr>
        </p:nvSpPr>
        <p:spPr/>
        <p:txBody>
          <a:bodyPr>
            <a:normAutofit/>
          </a:bodyPr>
          <a:lstStyle/>
          <a:p>
            <a:pPr marL="0" indent="0">
              <a:buNone/>
            </a:pPr>
            <a:r>
              <a:rPr lang="en-HK" sz="3200" b="1" i="0" baseline="30000" dirty="0">
                <a:solidFill>
                  <a:schemeClr val="bg1"/>
                </a:solidFill>
                <a:effectLst/>
                <a:latin typeface="Gotham Pro" panose="02000503040000020004" pitchFamily="2" charset="0"/>
                <a:cs typeface="Gotham Pro" panose="02000503040000020004" pitchFamily="2" charset="0"/>
              </a:rPr>
              <a:t>17 </a:t>
            </a:r>
            <a:r>
              <a:rPr lang="en-HK" sz="3200" b="0" i="0" dirty="0">
                <a:solidFill>
                  <a:schemeClr val="bg1"/>
                </a:solidFill>
                <a:effectLst/>
                <a:latin typeface="Gotham Pro" panose="02000503040000020004" pitchFamily="2" charset="0"/>
                <a:cs typeface="Gotham Pro" panose="02000503040000020004" pitchFamily="2" charset="0"/>
              </a:rPr>
              <a:t>The Israelites did as they were told; some gathered much, some little. </a:t>
            </a:r>
            <a:r>
              <a:rPr lang="en-HK" sz="3200" b="1" i="0" baseline="30000" dirty="0">
                <a:solidFill>
                  <a:schemeClr val="bg1"/>
                </a:solidFill>
                <a:effectLst/>
                <a:latin typeface="Gotham Pro" panose="02000503040000020004" pitchFamily="2" charset="0"/>
                <a:cs typeface="Gotham Pro" panose="02000503040000020004" pitchFamily="2" charset="0"/>
              </a:rPr>
              <a:t>18 </a:t>
            </a:r>
            <a:r>
              <a:rPr lang="en-HK" sz="3200" b="0" i="0" dirty="0">
                <a:solidFill>
                  <a:schemeClr val="bg1"/>
                </a:solidFill>
                <a:effectLst/>
                <a:latin typeface="Gotham Pro" panose="02000503040000020004" pitchFamily="2" charset="0"/>
                <a:cs typeface="Gotham Pro" panose="02000503040000020004" pitchFamily="2" charset="0"/>
              </a:rPr>
              <a:t>And when they measured it by the </a:t>
            </a:r>
            <a:r>
              <a:rPr lang="en-HK" sz="3200" b="0" i="0" dirty="0" err="1">
                <a:solidFill>
                  <a:schemeClr val="bg1"/>
                </a:solidFill>
                <a:effectLst/>
                <a:latin typeface="Gotham Pro" panose="02000503040000020004" pitchFamily="2" charset="0"/>
                <a:cs typeface="Gotham Pro" panose="02000503040000020004" pitchFamily="2" charset="0"/>
              </a:rPr>
              <a:t>omer</a:t>
            </a:r>
            <a:r>
              <a:rPr lang="en-HK" sz="3200" b="0" i="0" dirty="0">
                <a:solidFill>
                  <a:schemeClr val="bg1"/>
                </a:solidFill>
                <a:effectLst/>
                <a:latin typeface="Gotham Pro" panose="02000503040000020004" pitchFamily="2" charset="0"/>
                <a:cs typeface="Gotham Pro" panose="02000503040000020004" pitchFamily="2" charset="0"/>
              </a:rPr>
              <a:t>, the one who gathered much did not have too much, and the one who gathered little did not have too little. Everyone had gathered just as much as they needed</a:t>
            </a:r>
            <a:r>
              <a:rPr lang="en-HK" sz="1400" b="0" i="0" dirty="0">
                <a:solidFill>
                  <a:srgbClr val="000000"/>
                </a:solidFill>
                <a:effectLst/>
                <a:latin typeface="system-ui"/>
              </a:rPr>
              <a:t>..	</a:t>
            </a:r>
            <a:r>
              <a:rPr lang="en-HK" sz="2000" b="0" i="0" dirty="0">
                <a:solidFill>
                  <a:schemeClr val="bg1"/>
                </a:solidFill>
                <a:effectLst/>
                <a:latin typeface="Gotham Pro" panose="02000503040000020004" pitchFamily="2" charset="0"/>
                <a:cs typeface="Gotham Pro" panose="02000503040000020004" pitchFamily="2" charset="0"/>
              </a:rPr>
              <a:t>Exodus 16.17-18</a:t>
            </a:r>
            <a:endParaRPr lang="en-HK" sz="3200" dirty="0">
              <a:solidFill>
                <a:schemeClr val="bg1"/>
              </a:solidFill>
              <a:effectLst/>
              <a:latin typeface="Gotham Pro" panose="02000503040000020004" pitchFamily="2" charset="0"/>
              <a:cs typeface="Gotham Pro" panose="02000503040000020004" pitchFamily="2" charset="0"/>
            </a:endParaRPr>
          </a:p>
        </p:txBody>
      </p:sp>
      <p:sp>
        <p:nvSpPr>
          <p:cNvPr id="4" name="Title 1">
            <a:extLst>
              <a:ext uri="{FF2B5EF4-FFF2-40B4-BE49-F238E27FC236}">
                <a16:creationId xmlns:a16="http://schemas.microsoft.com/office/drawing/2014/main" id="{C5EAE93B-A057-BE1C-8CF5-61E041CFDBC9}"/>
              </a:ext>
            </a:extLst>
          </p:cNvPr>
          <p:cNvSpPr>
            <a:spLocks noGrp="1"/>
          </p:cNvSpPr>
          <p:nvPr>
            <p:ph type="title"/>
          </p:nvPr>
        </p:nvSpPr>
        <p:spPr/>
        <p:txBody>
          <a:bodyPr/>
          <a:lstStyle/>
          <a:p>
            <a:r>
              <a:rPr lang="en-US" b="1" dirty="0">
                <a:solidFill>
                  <a:schemeClr val="bg1"/>
                </a:solidFill>
                <a:latin typeface="Gotham Pro" panose="02000503040000020004" pitchFamily="2" charset="0"/>
                <a:cs typeface="Gotham Pro" panose="02000503040000020004" pitchFamily="2" charset="0"/>
              </a:rPr>
              <a:t>The Problem With Greed</a:t>
            </a:r>
          </a:p>
        </p:txBody>
      </p:sp>
    </p:spTree>
    <p:extLst>
      <p:ext uri="{BB962C8B-B14F-4D97-AF65-F5344CB8AC3E}">
        <p14:creationId xmlns:p14="http://schemas.microsoft.com/office/powerpoint/2010/main" val="2169810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4156</TotalTime>
  <Words>641</Words>
  <Application>Microsoft Macintosh PowerPoint</Application>
  <PresentationFormat>Widescreen</PresentationFormat>
  <Paragraphs>28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system-ui</vt:lpstr>
      <vt:lpstr>Arial</vt:lpstr>
      <vt:lpstr>Calibri</vt:lpstr>
      <vt:lpstr>Calibri Light</vt:lpstr>
      <vt:lpstr>Gotham Pro</vt:lpstr>
      <vt:lpstr>Roboto</vt:lpstr>
      <vt:lpstr>Office Theme</vt:lpstr>
      <vt:lpstr>PowerPoint Presentation</vt:lpstr>
      <vt:lpstr>PowerPoint Presentation</vt:lpstr>
      <vt:lpstr>The Problem With Giving</vt:lpstr>
      <vt:lpstr>The Problem With Giving</vt:lpstr>
      <vt:lpstr>The Problem With Giving</vt:lpstr>
      <vt:lpstr>The Problem With Giving</vt:lpstr>
      <vt:lpstr>The Problem With Giving</vt:lpstr>
      <vt:lpstr>The Problem With Greed</vt:lpstr>
      <vt:lpstr>The Problem With Greed</vt:lpstr>
      <vt:lpstr>The Answer to the Problems</vt:lpstr>
      <vt:lpstr>The Answer to the Problems</vt:lpstr>
      <vt:lpstr>The Answer to the Problems</vt:lpstr>
      <vt:lpstr>The Answer to the Problems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Pollock</dc:creator>
  <cp:lastModifiedBy>Darren Pollock</cp:lastModifiedBy>
  <cp:revision>4</cp:revision>
  <cp:lastPrinted>2024-01-11T09:41:42Z</cp:lastPrinted>
  <dcterms:created xsi:type="dcterms:W3CDTF">2024-01-05T00:47:09Z</dcterms:created>
  <dcterms:modified xsi:type="dcterms:W3CDTF">2024-01-19T02:42:30Z</dcterms:modified>
</cp:coreProperties>
</file>