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57" r:id="rId3"/>
    <p:sldId id="256"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8"/>
  </p:normalViewPr>
  <p:slideViewPr>
    <p:cSldViewPr snapToGrid="0">
      <p:cViewPr varScale="1">
        <p:scale>
          <a:sx n="115" d="100"/>
          <a:sy n="115" d="100"/>
        </p:scale>
        <p:origin x="23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C93C0B-44DB-4640-9143-D5C9FB4E6C93}"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14406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93C0B-44DB-4640-9143-D5C9FB4E6C93}"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08982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93C0B-44DB-4640-9143-D5C9FB4E6C93}"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01063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93C0B-44DB-4640-9143-D5C9FB4E6C93}"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17431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93C0B-44DB-4640-9143-D5C9FB4E6C93}"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7442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C93C0B-44DB-4640-9143-D5C9FB4E6C93}" type="datetimeFigureOut">
              <a:rPr lang="en-US" smtClean="0"/>
              <a:t>5/11/24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73059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C93C0B-44DB-4640-9143-D5C9FB4E6C93}" type="datetimeFigureOut">
              <a:rPr lang="en-US" smtClean="0"/>
              <a:t>5/11/24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97201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C93C0B-44DB-4640-9143-D5C9FB4E6C93}" type="datetimeFigureOut">
              <a:rPr lang="en-US" smtClean="0"/>
              <a:t>5/11/24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58712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93C0B-44DB-4640-9143-D5C9FB4E6C93}" type="datetimeFigureOut">
              <a:rPr lang="en-US" smtClean="0"/>
              <a:t>5/11/24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2828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93C0B-44DB-4640-9143-D5C9FB4E6C93}" type="datetimeFigureOut">
              <a:rPr lang="en-US" smtClean="0"/>
              <a:t>5/11/24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221890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93C0B-44DB-4640-9143-D5C9FB4E6C93}" type="datetimeFigureOut">
              <a:rPr lang="en-US" smtClean="0"/>
              <a:t>5/11/24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BDB76-BDA2-F048-A1BE-15BEB8B21618}" type="slidenum">
              <a:rPr lang="en-US" smtClean="0"/>
              <a:t>‹#›</a:t>
            </a:fld>
            <a:endParaRPr lang="en-US"/>
          </a:p>
        </p:txBody>
      </p:sp>
    </p:spTree>
    <p:extLst>
      <p:ext uri="{BB962C8B-B14F-4D97-AF65-F5344CB8AC3E}">
        <p14:creationId xmlns:p14="http://schemas.microsoft.com/office/powerpoint/2010/main" val="403665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6C93C0B-44DB-4640-9143-D5C9FB4E6C93}" type="datetimeFigureOut">
              <a:rPr lang="en-US" smtClean="0"/>
              <a:t>5/11/24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EEBDB76-BDA2-F048-A1BE-15BEB8B21618}" type="slidenum">
              <a:rPr lang="en-US" smtClean="0"/>
              <a:t>‹#›</a:t>
            </a:fld>
            <a:endParaRPr lang="en-US"/>
          </a:p>
        </p:txBody>
      </p:sp>
    </p:spTree>
    <p:extLst>
      <p:ext uri="{BB962C8B-B14F-4D97-AF65-F5344CB8AC3E}">
        <p14:creationId xmlns:p14="http://schemas.microsoft.com/office/powerpoint/2010/main" val="1009391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601A-0B30-3CB0-BB6E-C16FB6A43C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8A96A3-683B-39FA-980D-5D9FC5AD718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760E0E8-AEE3-4757-96B4-D15C52D0293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0034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5E392-4F6A-24E2-0371-0C47B02EC411}"/>
              </a:ext>
            </a:extLst>
          </p:cNvPr>
          <p:cNvSpPr>
            <a:spLocks noGrp="1"/>
          </p:cNvSpPr>
          <p:nvPr>
            <p:ph idx="1"/>
          </p:nvPr>
        </p:nvSpPr>
        <p:spPr>
          <a:xfrm>
            <a:off x="838200" y="457200"/>
            <a:ext cx="10515600" cy="5719763"/>
          </a:xfrm>
        </p:spPr>
        <p:txBody>
          <a:bodyPr>
            <a:normAutofit fontScale="92500" lnSpcReduction="20000"/>
          </a:bodyPr>
          <a:lstStyle/>
          <a:p>
            <a:pPr marL="0" indent="0">
              <a:spcBef>
                <a:spcPts val="0"/>
              </a:spcBef>
              <a:buNone/>
            </a:pPr>
            <a:r>
              <a:rPr lang="en-US" sz="3200" dirty="0"/>
              <a:t>19 Abner also spoke to the </a:t>
            </a:r>
            <a:r>
              <a:rPr lang="en-US" sz="3200" dirty="0" err="1"/>
              <a:t>Benjamites</a:t>
            </a:r>
            <a:r>
              <a:rPr lang="en-US" sz="3200" dirty="0"/>
              <a:t> in person. Then he went to Hebron to tell David everything that Israel and the whole tribe of Benjamin wanted to do. 20 When Abner, who had twenty men with him, came to David at Hebron, David prepared a feast for him and his men. 21 Then Abner said to David, “Let me go at once and assemble all Israel for my lord the king, so that they may make a covenant with you, and that you may rule over all that your heart desires.” So David sent Abner away, and </a:t>
            </a:r>
            <a:r>
              <a:rPr lang="en-US" sz="3200" dirty="0">
                <a:solidFill>
                  <a:srgbClr val="FFC000"/>
                </a:solidFill>
              </a:rPr>
              <a:t>he went in peace</a:t>
            </a:r>
            <a:r>
              <a:rPr lang="en-US" sz="3200" dirty="0"/>
              <a:t>.</a:t>
            </a:r>
          </a:p>
          <a:p>
            <a:pPr marL="0" indent="0">
              <a:spcBef>
                <a:spcPts val="0"/>
              </a:spcBef>
              <a:buNone/>
            </a:pPr>
            <a:r>
              <a:rPr lang="en-US" sz="3200" dirty="0"/>
              <a:t>22 Just then David’s men and Joab returned from a raid and brought with them a great deal of plunder. But Abner was no longer with David in Hebron, because David had sent him away, and </a:t>
            </a:r>
            <a:r>
              <a:rPr lang="en-US" sz="3200" dirty="0">
                <a:solidFill>
                  <a:srgbClr val="FFC000"/>
                </a:solidFill>
              </a:rPr>
              <a:t>he had gone in peace</a:t>
            </a:r>
            <a:r>
              <a:rPr lang="en-US" sz="3200" dirty="0"/>
              <a:t>. 23 When Joab and all the soldiers with him arrived, he was told that Abner son of </a:t>
            </a:r>
            <a:r>
              <a:rPr lang="en-US" sz="3200" dirty="0" err="1"/>
              <a:t>Ner</a:t>
            </a:r>
            <a:r>
              <a:rPr lang="en-US" sz="3200" dirty="0"/>
              <a:t> had come to the king and that the king had sent him away and that </a:t>
            </a:r>
            <a:r>
              <a:rPr lang="en-US" sz="3200" dirty="0">
                <a:solidFill>
                  <a:srgbClr val="FFC000"/>
                </a:solidFill>
              </a:rPr>
              <a:t>he had gone in peace</a:t>
            </a:r>
            <a:r>
              <a:rPr lang="en-US" sz="3200" dirty="0"/>
              <a:t>.</a:t>
            </a:r>
          </a:p>
        </p:txBody>
      </p:sp>
    </p:spTree>
    <p:extLst>
      <p:ext uri="{BB962C8B-B14F-4D97-AF65-F5344CB8AC3E}">
        <p14:creationId xmlns:p14="http://schemas.microsoft.com/office/powerpoint/2010/main" val="66576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5E392-4F6A-24E2-0371-0C47B02EC411}"/>
              </a:ext>
            </a:extLst>
          </p:cNvPr>
          <p:cNvSpPr>
            <a:spLocks noGrp="1"/>
          </p:cNvSpPr>
          <p:nvPr>
            <p:ph idx="1"/>
          </p:nvPr>
        </p:nvSpPr>
        <p:spPr>
          <a:xfrm>
            <a:off x="838200" y="457200"/>
            <a:ext cx="10515600" cy="5719763"/>
          </a:xfrm>
        </p:spPr>
        <p:txBody>
          <a:bodyPr>
            <a:normAutofit/>
          </a:bodyPr>
          <a:lstStyle/>
          <a:p>
            <a:pPr marL="0" indent="0">
              <a:spcBef>
                <a:spcPts val="0"/>
              </a:spcBef>
              <a:buNone/>
            </a:pPr>
            <a:r>
              <a:rPr lang="en-US" sz="3600" dirty="0">
                <a:solidFill>
                  <a:schemeClr val="tx2"/>
                </a:solidFill>
                <a:latin typeface="Aptos" panose="020B0004020202020204" pitchFamily="34" charset="0"/>
              </a:rPr>
              <a:t>27 Now when Abner returned to Hebron, Joab took him aside into an inner chamber, as if to speak with him privately. And there, to avenge the blood of his brother Asahel, Joab stabbed him in the stomach, and he died.</a:t>
            </a:r>
          </a:p>
        </p:txBody>
      </p:sp>
    </p:spTree>
    <p:extLst>
      <p:ext uri="{BB962C8B-B14F-4D97-AF65-F5344CB8AC3E}">
        <p14:creationId xmlns:p14="http://schemas.microsoft.com/office/powerpoint/2010/main" val="326807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Russia says Gaza war is escalating and no sign of any peace settlement |  Reuters">
            <a:extLst>
              <a:ext uri="{FF2B5EF4-FFF2-40B4-BE49-F238E27FC236}">
                <a16:creationId xmlns:a16="http://schemas.microsoft.com/office/drawing/2014/main" id="{C4A26A76-FE0B-30BD-3AF4-2C8B242007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4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4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ross on a mountain&#10;&#10;Description automatically generated">
            <a:extLst>
              <a:ext uri="{FF2B5EF4-FFF2-40B4-BE49-F238E27FC236}">
                <a16:creationId xmlns:a16="http://schemas.microsoft.com/office/drawing/2014/main" id="{B95C1342-1C80-1C12-69ED-3C7F1069EFEA}"/>
              </a:ext>
            </a:extLst>
          </p:cNvPr>
          <p:cNvPicPr>
            <a:picLocks noGrp="1" noChangeAspect="1"/>
          </p:cNvPicPr>
          <p:nvPr>
            <p:ph sz="half" idx="1"/>
          </p:nvPr>
        </p:nvPicPr>
        <p:blipFill>
          <a:blip r:embed="rId2"/>
          <a:stretch>
            <a:fillRect/>
          </a:stretch>
        </p:blipFill>
        <p:spPr>
          <a:xfrm>
            <a:off x="378353" y="339724"/>
            <a:ext cx="3993621" cy="5990432"/>
          </a:xfrm>
        </p:spPr>
      </p:pic>
      <p:sp>
        <p:nvSpPr>
          <p:cNvPr id="4" name="Content Placeholder 3">
            <a:extLst>
              <a:ext uri="{FF2B5EF4-FFF2-40B4-BE49-F238E27FC236}">
                <a16:creationId xmlns:a16="http://schemas.microsoft.com/office/drawing/2014/main" id="{694DD945-8828-E081-F128-D97A6D330EAF}"/>
              </a:ext>
            </a:extLst>
          </p:cNvPr>
          <p:cNvSpPr>
            <a:spLocks noGrp="1"/>
          </p:cNvSpPr>
          <p:nvPr>
            <p:ph sz="half" idx="2"/>
          </p:nvPr>
        </p:nvSpPr>
        <p:spPr>
          <a:xfrm>
            <a:off x="4769379" y="339723"/>
            <a:ext cx="7044268" cy="6518277"/>
          </a:xfrm>
        </p:spPr>
        <p:txBody>
          <a:bodyPr>
            <a:normAutofit lnSpcReduction="10000"/>
          </a:bodyPr>
          <a:lstStyle/>
          <a:p>
            <a:pPr marL="0" indent="0">
              <a:buNone/>
            </a:pPr>
            <a:r>
              <a:rPr lang="en-US" sz="3600" dirty="0"/>
              <a:t>And in imagination I have turned instead to that lonely, twisted, tortured figure on the cross, nails through hands and feet, back lacerated, limbs wrenched, brow bleeding from thorn-pricks, mouth dry and intolerably thirsty, plunged in God-forsaken darkness.  That is the God for me!  He laid aside his immunity to pain.  He entered our world of flesh and blood, tears and death.  He suffered for us."  </a:t>
            </a:r>
            <a:r>
              <a:rPr lang="en-US" sz="3200" dirty="0"/>
              <a:t> </a:t>
            </a:r>
          </a:p>
          <a:p>
            <a:pPr marL="0" indent="0" algn="r">
              <a:buNone/>
            </a:pPr>
            <a:r>
              <a:rPr lang="en-US" dirty="0"/>
              <a:t>- John Stott, </a:t>
            </a:r>
            <a:r>
              <a:rPr lang="en-US" i="1" dirty="0"/>
              <a:t>Cross of Christ</a:t>
            </a:r>
            <a:endParaRPr lang="en-US" dirty="0"/>
          </a:p>
        </p:txBody>
      </p:sp>
    </p:spTree>
    <p:extLst>
      <p:ext uri="{BB962C8B-B14F-4D97-AF65-F5344CB8AC3E}">
        <p14:creationId xmlns:p14="http://schemas.microsoft.com/office/powerpoint/2010/main" val="126676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6320-9CC9-5723-F34D-32162E2549ED}"/>
              </a:ext>
            </a:extLst>
          </p:cNvPr>
          <p:cNvSpPr>
            <a:spLocks noGrp="1"/>
          </p:cNvSpPr>
          <p:nvPr>
            <p:ph type="title"/>
          </p:nvPr>
        </p:nvSpPr>
        <p:spPr/>
        <p:txBody>
          <a:bodyPr/>
          <a:lstStyle/>
          <a:p>
            <a:r>
              <a:rPr lang="en-US"/>
              <a:t>2. God Works Through Muck</a:t>
            </a:r>
            <a:endParaRPr lang="en-US" dirty="0"/>
          </a:p>
        </p:txBody>
      </p:sp>
      <p:sp>
        <p:nvSpPr>
          <p:cNvPr id="3" name="Content Placeholder 2">
            <a:extLst>
              <a:ext uri="{FF2B5EF4-FFF2-40B4-BE49-F238E27FC236}">
                <a16:creationId xmlns:a16="http://schemas.microsoft.com/office/drawing/2014/main" id="{26045325-8944-98D2-0BA1-CA7A4845F4D9}"/>
              </a:ext>
            </a:extLst>
          </p:cNvPr>
          <p:cNvSpPr>
            <a:spLocks noGrp="1"/>
          </p:cNvSpPr>
          <p:nvPr>
            <p:ph idx="1"/>
          </p:nvPr>
        </p:nvSpPr>
        <p:spPr/>
        <p:txBody>
          <a:bodyPr>
            <a:normAutofit/>
          </a:bodyPr>
          <a:lstStyle/>
          <a:p>
            <a:pPr marL="514350" indent="-514350">
              <a:buFont typeface="+mj-lt"/>
              <a:buAutoNum type="arabicPeriod"/>
            </a:pPr>
            <a:endParaRPr lang="en-US" sz="4800" dirty="0"/>
          </a:p>
        </p:txBody>
      </p:sp>
    </p:spTree>
    <p:extLst>
      <p:ext uri="{BB962C8B-B14F-4D97-AF65-F5344CB8AC3E}">
        <p14:creationId xmlns:p14="http://schemas.microsoft.com/office/powerpoint/2010/main" val="291384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5E392-4F6A-24E2-0371-0C47B02EC411}"/>
              </a:ext>
            </a:extLst>
          </p:cNvPr>
          <p:cNvSpPr>
            <a:spLocks noGrp="1"/>
          </p:cNvSpPr>
          <p:nvPr>
            <p:ph idx="1"/>
          </p:nvPr>
        </p:nvSpPr>
        <p:spPr>
          <a:xfrm>
            <a:off x="838200" y="457200"/>
            <a:ext cx="10515600" cy="5719763"/>
          </a:xfrm>
        </p:spPr>
        <p:txBody>
          <a:bodyPr>
            <a:normAutofit/>
          </a:bodyPr>
          <a:lstStyle/>
          <a:p>
            <a:pPr marL="0" indent="0">
              <a:spcBef>
                <a:spcPts val="0"/>
              </a:spcBef>
              <a:buNone/>
            </a:pPr>
            <a:r>
              <a:rPr lang="en-US" sz="3600" dirty="0">
                <a:solidFill>
                  <a:schemeClr val="tx2"/>
                </a:solidFill>
                <a:latin typeface="Aptos" panose="020B0004020202020204" pitchFamily="34" charset="0"/>
              </a:rPr>
              <a:t>3:36, A</a:t>
            </a:r>
            <a:r>
              <a:rPr lang="en-US" sz="3600" b="0" i="0" u="none" strike="noStrike" dirty="0">
                <a:solidFill>
                  <a:schemeClr val="tx2"/>
                </a:solidFill>
                <a:effectLst/>
                <a:latin typeface="Aptos" panose="020B0004020202020204" pitchFamily="34" charset="0"/>
              </a:rPr>
              <a:t>ll the people took note and were pleased; indeed, everything the king did pleased them.</a:t>
            </a:r>
            <a:r>
              <a:rPr lang="en-US" sz="3600" b="1" i="0" u="none" strike="noStrike" baseline="30000" dirty="0">
                <a:solidFill>
                  <a:schemeClr val="tx2"/>
                </a:solidFill>
                <a:effectLst/>
                <a:latin typeface="Aptos" panose="020B0004020202020204" pitchFamily="34" charset="0"/>
              </a:rPr>
              <a:t>37 </a:t>
            </a:r>
            <a:r>
              <a:rPr lang="en-US" sz="3600" b="0" i="0" u="none" strike="noStrike" dirty="0">
                <a:solidFill>
                  <a:schemeClr val="tx2"/>
                </a:solidFill>
                <a:effectLst/>
                <a:latin typeface="Aptos" panose="020B0004020202020204" pitchFamily="34" charset="0"/>
              </a:rPr>
              <a:t>So on that day all the people there and all Israel knew that the king had no part in the murder of Abner son of </a:t>
            </a:r>
            <a:r>
              <a:rPr lang="en-US" sz="3600" b="0" i="0" u="none" strike="noStrike" dirty="0" err="1">
                <a:solidFill>
                  <a:schemeClr val="tx2"/>
                </a:solidFill>
                <a:effectLst/>
                <a:latin typeface="Aptos" panose="020B0004020202020204" pitchFamily="34" charset="0"/>
              </a:rPr>
              <a:t>Ner</a:t>
            </a:r>
            <a:r>
              <a:rPr lang="en-US" sz="3600" b="0" i="0" u="none" strike="noStrike" dirty="0">
                <a:solidFill>
                  <a:schemeClr val="tx2"/>
                </a:solidFill>
                <a:effectLst/>
                <a:latin typeface="Aptos" panose="020B0004020202020204" pitchFamily="34" charset="0"/>
              </a:rPr>
              <a:t>.</a:t>
            </a:r>
          </a:p>
          <a:p>
            <a:pPr marL="0" indent="0">
              <a:spcBef>
                <a:spcPts val="0"/>
              </a:spcBef>
              <a:buNone/>
            </a:pPr>
            <a:endParaRPr lang="en-US" sz="3600" dirty="0">
              <a:solidFill>
                <a:schemeClr val="tx2"/>
              </a:solidFill>
              <a:latin typeface="Aptos" panose="020B0004020202020204" pitchFamily="34" charset="0"/>
            </a:endParaRPr>
          </a:p>
          <a:p>
            <a:pPr marL="0" indent="0">
              <a:spcBef>
                <a:spcPts val="0"/>
              </a:spcBef>
              <a:buNone/>
            </a:pPr>
            <a:r>
              <a:rPr lang="en-US" sz="3600" dirty="0">
                <a:solidFill>
                  <a:schemeClr val="tx2"/>
                </a:solidFill>
                <a:latin typeface="Aptos" panose="020B0004020202020204" pitchFamily="34" charset="0"/>
              </a:rPr>
              <a:t>5:3, When all the elders of Israel had come to King David at Hebron, the king made a covenant with them at Hebron before the Lord, and they anointed David king over Israel.</a:t>
            </a:r>
          </a:p>
        </p:txBody>
      </p:sp>
    </p:spTree>
    <p:extLst>
      <p:ext uri="{BB962C8B-B14F-4D97-AF65-F5344CB8AC3E}">
        <p14:creationId xmlns:p14="http://schemas.microsoft.com/office/powerpoint/2010/main" val="286926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blue fabric&#10;&#10;Description automatically generated">
            <a:extLst>
              <a:ext uri="{FF2B5EF4-FFF2-40B4-BE49-F238E27FC236}">
                <a16:creationId xmlns:a16="http://schemas.microsoft.com/office/drawing/2014/main" id="{9888A0A7-D5A3-1B7A-6590-2511EFAF2AE4}"/>
              </a:ext>
            </a:extLst>
          </p:cNvPr>
          <p:cNvPicPr>
            <a:picLocks noGrp="1" noChangeAspect="1"/>
          </p:cNvPicPr>
          <p:nvPr>
            <p:ph idx="1"/>
          </p:nvPr>
        </p:nvPicPr>
        <p:blipFill rotWithShape="1">
          <a:blip r:embed="rId2"/>
          <a:srcRect t="11274" b="10615"/>
          <a:stretch/>
        </p:blipFill>
        <p:spPr>
          <a:xfrm>
            <a:off x="20" y="1282"/>
            <a:ext cx="12191980" cy="6856718"/>
          </a:xfrm>
          <a:prstGeom prst="rect">
            <a:avLst/>
          </a:prstGeom>
        </p:spPr>
      </p:pic>
    </p:spTree>
    <p:extLst>
      <p:ext uri="{BB962C8B-B14F-4D97-AF65-F5344CB8AC3E}">
        <p14:creationId xmlns:p14="http://schemas.microsoft.com/office/powerpoint/2010/main" val="168523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lue and gold crown&#10;&#10;Description automatically generated">
            <a:extLst>
              <a:ext uri="{FF2B5EF4-FFF2-40B4-BE49-F238E27FC236}">
                <a16:creationId xmlns:a16="http://schemas.microsoft.com/office/drawing/2014/main" id="{B86C3C76-90F5-ECA8-FA1E-55FF3FA605E0}"/>
              </a:ext>
            </a:extLst>
          </p:cNvPr>
          <p:cNvPicPr>
            <a:picLocks noGrp="1" noChangeAspect="1"/>
          </p:cNvPicPr>
          <p:nvPr>
            <p:ph idx="1"/>
          </p:nvPr>
        </p:nvPicPr>
        <p:blipFill rotWithShape="1">
          <a:blip r:embed="rId2"/>
          <a:srcRect t="8081" r="-1" b="3513"/>
          <a:stretch/>
        </p:blipFill>
        <p:spPr>
          <a:xfrm>
            <a:off x="20" y="1282"/>
            <a:ext cx="12191980" cy="6856718"/>
          </a:xfrm>
          <a:prstGeom prst="rect">
            <a:avLst/>
          </a:prstGeom>
        </p:spPr>
      </p:pic>
    </p:spTree>
    <p:extLst>
      <p:ext uri="{BB962C8B-B14F-4D97-AF65-F5344CB8AC3E}">
        <p14:creationId xmlns:p14="http://schemas.microsoft.com/office/powerpoint/2010/main" val="246088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eview: Shogun Is Great TV - But It's Not About Colonialism - Unseen Japan">
            <a:extLst>
              <a:ext uri="{FF2B5EF4-FFF2-40B4-BE49-F238E27FC236}">
                <a16:creationId xmlns:a16="http://schemas.microsoft.com/office/drawing/2014/main" id="{7D71FF5F-01ED-AAF0-45E4-54A11B96A4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095"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4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9BE4-027F-F4E9-16CB-C3B86491D5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127B0A-0C9B-3E7B-166E-91B3F69B10C4}"/>
              </a:ext>
            </a:extLst>
          </p:cNvPr>
          <p:cNvSpPr>
            <a:spLocks noGrp="1"/>
          </p:cNvSpPr>
          <p:nvPr>
            <p:ph type="subTitle" idx="1"/>
          </p:nvPr>
        </p:nvSpPr>
        <p:spPr/>
        <p:txBody>
          <a:bodyPr/>
          <a:lstStyle/>
          <a:p>
            <a:endParaRPr lang="en-US"/>
          </a:p>
        </p:txBody>
      </p:sp>
      <p:pic>
        <p:nvPicPr>
          <p:cNvPr id="1026" name="Picture 2" descr="Pond Muck Treatment Options - Naturalake Biosciences">
            <a:extLst>
              <a:ext uri="{FF2B5EF4-FFF2-40B4-BE49-F238E27FC236}">
                <a16:creationId xmlns:a16="http://schemas.microsoft.com/office/drawing/2014/main" id="{25EC72E5-CDBD-E6E4-1C6D-8496290BA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8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6320-9CC9-5723-F34D-32162E2549ED}"/>
              </a:ext>
            </a:extLst>
          </p:cNvPr>
          <p:cNvSpPr>
            <a:spLocks noGrp="1"/>
          </p:cNvSpPr>
          <p:nvPr>
            <p:ph type="title"/>
          </p:nvPr>
        </p:nvSpPr>
        <p:spPr/>
        <p:txBody>
          <a:bodyPr/>
          <a:lstStyle/>
          <a:p>
            <a:r>
              <a:rPr lang="en-US" dirty="0"/>
              <a:t>Promise Fulfilled (2 Samuel 2-4) </a:t>
            </a:r>
          </a:p>
        </p:txBody>
      </p:sp>
      <p:sp>
        <p:nvSpPr>
          <p:cNvPr id="3" name="Content Placeholder 2">
            <a:extLst>
              <a:ext uri="{FF2B5EF4-FFF2-40B4-BE49-F238E27FC236}">
                <a16:creationId xmlns:a16="http://schemas.microsoft.com/office/drawing/2014/main" id="{26045325-8944-98D2-0BA1-CA7A4845F4D9}"/>
              </a:ext>
            </a:extLst>
          </p:cNvPr>
          <p:cNvSpPr>
            <a:spLocks noGrp="1"/>
          </p:cNvSpPr>
          <p:nvPr>
            <p:ph idx="1"/>
          </p:nvPr>
        </p:nvSpPr>
        <p:spPr/>
        <p:txBody>
          <a:bodyPr>
            <a:normAutofit/>
          </a:bodyPr>
          <a:lstStyle/>
          <a:p>
            <a:pPr marL="514350" indent="-514350">
              <a:buFont typeface="+mj-lt"/>
              <a:buAutoNum type="arabicPeriod"/>
            </a:pPr>
            <a:r>
              <a:rPr lang="en-US" sz="4800" dirty="0"/>
              <a:t>God Works in Muck</a:t>
            </a:r>
          </a:p>
          <a:p>
            <a:pPr marL="514350" indent="-514350">
              <a:buFont typeface="+mj-lt"/>
              <a:buAutoNum type="arabicPeriod"/>
            </a:pPr>
            <a:r>
              <a:rPr lang="en-US" sz="4800" dirty="0"/>
              <a:t>God Works through Muck</a:t>
            </a:r>
          </a:p>
        </p:txBody>
      </p:sp>
    </p:spTree>
    <p:extLst>
      <p:ext uri="{BB962C8B-B14F-4D97-AF65-F5344CB8AC3E}">
        <p14:creationId xmlns:p14="http://schemas.microsoft.com/office/powerpoint/2010/main" val="195112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9B06D9-BD4D-7A9E-DFD4-CA0BA7441B0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20752" y="0"/>
            <a:ext cx="5750496" cy="6858000"/>
          </a:xfrm>
        </p:spPr>
      </p:pic>
      <p:sp>
        <p:nvSpPr>
          <p:cNvPr id="7" name="TextBox 6">
            <a:extLst>
              <a:ext uri="{FF2B5EF4-FFF2-40B4-BE49-F238E27FC236}">
                <a16:creationId xmlns:a16="http://schemas.microsoft.com/office/drawing/2014/main" id="{8D8EC53F-0244-3293-BA51-4FA07B09173D}"/>
              </a:ext>
            </a:extLst>
          </p:cNvPr>
          <p:cNvSpPr txBox="1"/>
          <p:nvPr/>
        </p:nvSpPr>
        <p:spPr>
          <a:xfrm>
            <a:off x="6691313" y="6257927"/>
            <a:ext cx="2614612" cy="369332"/>
          </a:xfrm>
          <a:prstGeom prst="rect">
            <a:avLst/>
          </a:prstGeom>
          <a:noFill/>
        </p:spPr>
        <p:txBody>
          <a:bodyPr wrap="square" rtlCol="0">
            <a:spAutoFit/>
          </a:bodyPr>
          <a:lstStyle/>
          <a:p>
            <a:r>
              <a:rPr lang="en-US" b="1" dirty="0">
                <a:solidFill>
                  <a:schemeClr val="bg1"/>
                </a:solidFill>
              </a:rPr>
              <a:t>Israel around 9</a:t>
            </a:r>
            <a:r>
              <a:rPr lang="en-US" b="1" baseline="30000" dirty="0">
                <a:solidFill>
                  <a:schemeClr val="bg1"/>
                </a:solidFill>
              </a:rPr>
              <a:t>th</a:t>
            </a:r>
            <a:r>
              <a:rPr lang="en-US" b="1" dirty="0">
                <a:solidFill>
                  <a:schemeClr val="bg1"/>
                </a:solidFill>
              </a:rPr>
              <a:t> BC</a:t>
            </a:r>
          </a:p>
        </p:txBody>
      </p:sp>
    </p:spTree>
    <p:extLst>
      <p:ext uri="{BB962C8B-B14F-4D97-AF65-F5344CB8AC3E}">
        <p14:creationId xmlns:p14="http://schemas.microsoft.com/office/powerpoint/2010/main" val="418229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5E392-4F6A-24E2-0371-0C47B02EC411}"/>
              </a:ext>
            </a:extLst>
          </p:cNvPr>
          <p:cNvSpPr>
            <a:spLocks noGrp="1"/>
          </p:cNvSpPr>
          <p:nvPr>
            <p:ph idx="1"/>
          </p:nvPr>
        </p:nvSpPr>
        <p:spPr>
          <a:xfrm>
            <a:off x="838200" y="457200"/>
            <a:ext cx="10515600" cy="5719763"/>
          </a:xfrm>
        </p:spPr>
        <p:txBody>
          <a:bodyPr>
            <a:normAutofit/>
          </a:bodyPr>
          <a:lstStyle/>
          <a:p>
            <a:pPr marL="0" indent="0">
              <a:spcBef>
                <a:spcPts val="0"/>
              </a:spcBef>
              <a:buNone/>
            </a:pPr>
            <a:r>
              <a:rPr lang="en-US" dirty="0"/>
              <a:t>1 The war between the house of Saul and the house of David lasted a long time. David grew stronger and stronger, while the house of Saul grew weaker and weaker.</a:t>
            </a:r>
          </a:p>
          <a:p>
            <a:pPr marL="0" indent="0">
              <a:spcBef>
                <a:spcPts val="0"/>
              </a:spcBef>
              <a:buNone/>
            </a:pPr>
            <a:endParaRPr lang="en-US" dirty="0"/>
          </a:p>
          <a:p>
            <a:pPr marL="0" indent="0">
              <a:spcBef>
                <a:spcPts val="0"/>
              </a:spcBef>
              <a:buNone/>
            </a:pPr>
            <a:r>
              <a:rPr lang="en-US" dirty="0"/>
              <a:t>2 Sons were born to David in Hebron:</a:t>
            </a:r>
          </a:p>
          <a:p>
            <a:pPr marL="0" indent="0">
              <a:spcBef>
                <a:spcPts val="0"/>
              </a:spcBef>
              <a:buNone/>
            </a:pPr>
            <a:r>
              <a:rPr lang="en-US" dirty="0"/>
              <a:t>His firstborn was </a:t>
            </a:r>
            <a:r>
              <a:rPr lang="en-US" dirty="0">
                <a:solidFill>
                  <a:srgbClr val="FFC000"/>
                </a:solidFill>
              </a:rPr>
              <a:t>Amnon</a:t>
            </a:r>
            <a:r>
              <a:rPr lang="en-US" dirty="0"/>
              <a:t> the son of </a:t>
            </a:r>
            <a:r>
              <a:rPr lang="en-US" dirty="0" err="1"/>
              <a:t>Ahinoam</a:t>
            </a:r>
            <a:r>
              <a:rPr lang="en-US" dirty="0"/>
              <a:t> of Jezreel;</a:t>
            </a:r>
          </a:p>
          <a:p>
            <a:pPr marL="0" indent="0">
              <a:spcBef>
                <a:spcPts val="0"/>
              </a:spcBef>
              <a:buNone/>
            </a:pPr>
            <a:r>
              <a:rPr lang="en-US" dirty="0"/>
              <a:t>3 his second, </a:t>
            </a:r>
            <a:r>
              <a:rPr lang="en-US" dirty="0" err="1"/>
              <a:t>Kileab</a:t>
            </a:r>
            <a:r>
              <a:rPr lang="en-US" dirty="0"/>
              <a:t> the son of Abigail the widow of </a:t>
            </a:r>
            <a:r>
              <a:rPr lang="en-US" dirty="0" err="1"/>
              <a:t>Nabal</a:t>
            </a:r>
            <a:r>
              <a:rPr lang="en-US" dirty="0"/>
              <a:t> of Carmel;</a:t>
            </a:r>
          </a:p>
          <a:p>
            <a:pPr marL="0" indent="0">
              <a:spcBef>
                <a:spcPts val="0"/>
              </a:spcBef>
              <a:buNone/>
            </a:pPr>
            <a:r>
              <a:rPr lang="en-US" dirty="0"/>
              <a:t>the third, </a:t>
            </a:r>
            <a:r>
              <a:rPr lang="en-US" dirty="0">
                <a:solidFill>
                  <a:srgbClr val="FFC000"/>
                </a:solidFill>
              </a:rPr>
              <a:t>Absalom</a:t>
            </a:r>
            <a:r>
              <a:rPr lang="en-US" dirty="0"/>
              <a:t> the son of </a:t>
            </a:r>
            <a:r>
              <a:rPr lang="en-US" dirty="0" err="1"/>
              <a:t>Maakah</a:t>
            </a:r>
            <a:r>
              <a:rPr lang="en-US" dirty="0"/>
              <a:t> daughter of </a:t>
            </a:r>
            <a:r>
              <a:rPr lang="en-US" dirty="0" err="1"/>
              <a:t>Talmai</a:t>
            </a:r>
            <a:r>
              <a:rPr lang="en-US" dirty="0"/>
              <a:t> king of </a:t>
            </a:r>
            <a:r>
              <a:rPr lang="en-US" dirty="0" err="1"/>
              <a:t>Geshur</a:t>
            </a:r>
            <a:r>
              <a:rPr lang="en-US" dirty="0"/>
              <a:t>;</a:t>
            </a:r>
          </a:p>
          <a:p>
            <a:pPr marL="0" indent="0">
              <a:spcBef>
                <a:spcPts val="0"/>
              </a:spcBef>
              <a:buNone/>
            </a:pPr>
            <a:r>
              <a:rPr lang="en-US" dirty="0"/>
              <a:t>4 the fourth, </a:t>
            </a:r>
            <a:r>
              <a:rPr lang="en-US" dirty="0">
                <a:solidFill>
                  <a:srgbClr val="FFC000"/>
                </a:solidFill>
              </a:rPr>
              <a:t>Adonijah</a:t>
            </a:r>
            <a:r>
              <a:rPr lang="en-US" dirty="0"/>
              <a:t> the son of </a:t>
            </a:r>
            <a:r>
              <a:rPr lang="en-US" dirty="0" err="1"/>
              <a:t>Haggith</a:t>
            </a:r>
            <a:r>
              <a:rPr lang="en-US" dirty="0"/>
              <a:t>;</a:t>
            </a:r>
          </a:p>
          <a:p>
            <a:pPr marL="0" indent="0">
              <a:spcBef>
                <a:spcPts val="0"/>
              </a:spcBef>
              <a:buNone/>
            </a:pPr>
            <a:r>
              <a:rPr lang="en-US" dirty="0"/>
              <a:t>the fifth, </a:t>
            </a:r>
            <a:r>
              <a:rPr lang="en-US" dirty="0" err="1"/>
              <a:t>Shephatiah</a:t>
            </a:r>
            <a:r>
              <a:rPr lang="en-US" dirty="0"/>
              <a:t> the son of </a:t>
            </a:r>
            <a:r>
              <a:rPr lang="en-US" dirty="0" err="1"/>
              <a:t>Abital</a:t>
            </a:r>
            <a:r>
              <a:rPr lang="en-US" dirty="0"/>
              <a:t>;</a:t>
            </a:r>
          </a:p>
          <a:p>
            <a:pPr marL="0" indent="0">
              <a:spcBef>
                <a:spcPts val="0"/>
              </a:spcBef>
              <a:buNone/>
            </a:pPr>
            <a:r>
              <a:rPr lang="en-US" dirty="0"/>
              <a:t>5 and the sixth, </a:t>
            </a:r>
            <a:r>
              <a:rPr lang="en-US" dirty="0" err="1"/>
              <a:t>Ithream</a:t>
            </a:r>
            <a:r>
              <a:rPr lang="en-US" dirty="0"/>
              <a:t> the son of David’s wife </a:t>
            </a:r>
            <a:r>
              <a:rPr lang="en-US" dirty="0" err="1"/>
              <a:t>Eglah</a:t>
            </a:r>
            <a:r>
              <a:rPr lang="en-US" dirty="0"/>
              <a:t>.</a:t>
            </a:r>
          </a:p>
          <a:p>
            <a:pPr marL="0" indent="0">
              <a:spcBef>
                <a:spcPts val="0"/>
              </a:spcBef>
              <a:buNone/>
            </a:pPr>
            <a:r>
              <a:rPr lang="en-US" dirty="0"/>
              <a:t>These were born to David in Hebron.</a:t>
            </a:r>
          </a:p>
          <a:p>
            <a:pPr marL="0" indent="0">
              <a:spcBef>
                <a:spcPts val="0"/>
              </a:spcBef>
              <a:buNone/>
            </a:pPr>
            <a:endParaRPr lang="en-US" dirty="0"/>
          </a:p>
        </p:txBody>
      </p:sp>
    </p:spTree>
    <p:extLst>
      <p:ext uri="{BB962C8B-B14F-4D97-AF65-F5344CB8AC3E}">
        <p14:creationId xmlns:p14="http://schemas.microsoft.com/office/powerpoint/2010/main" val="299142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9B06D9-BD4D-7A9E-DFD4-CA0BA7441B0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20752" y="0"/>
            <a:ext cx="5750496" cy="6858000"/>
          </a:xfrm>
        </p:spPr>
      </p:pic>
      <p:sp>
        <p:nvSpPr>
          <p:cNvPr id="7" name="TextBox 6">
            <a:extLst>
              <a:ext uri="{FF2B5EF4-FFF2-40B4-BE49-F238E27FC236}">
                <a16:creationId xmlns:a16="http://schemas.microsoft.com/office/drawing/2014/main" id="{8D8EC53F-0244-3293-BA51-4FA07B09173D}"/>
              </a:ext>
            </a:extLst>
          </p:cNvPr>
          <p:cNvSpPr txBox="1"/>
          <p:nvPr/>
        </p:nvSpPr>
        <p:spPr>
          <a:xfrm>
            <a:off x="6691313" y="6257927"/>
            <a:ext cx="2614612" cy="369332"/>
          </a:xfrm>
          <a:prstGeom prst="rect">
            <a:avLst/>
          </a:prstGeom>
          <a:noFill/>
        </p:spPr>
        <p:txBody>
          <a:bodyPr wrap="square" rtlCol="0">
            <a:spAutoFit/>
          </a:bodyPr>
          <a:lstStyle/>
          <a:p>
            <a:r>
              <a:rPr lang="en-US" b="1" dirty="0">
                <a:solidFill>
                  <a:schemeClr val="bg1"/>
                </a:solidFill>
              </a:rPr>
              <a:t>Israel around 9</a:t>
            </a:r>
            <a:r>
              <a:rPr lang="en-US" b="1" baseline="30000" dirty="0">
                <a:solidFill>
                  <a:schemeClr val="bg1"/>
                </a:solidFill>
              </a:rPr>
              <a:t>th</a:t>
            </a:r>
            <a:r>
              <a:rPr lang="en-US" b="1" dirty="0">
                <a:solidFill>
                  <a:schemeClr val="bg1"/>
                </a:solidFill>
              </a:rPr>
              <a:t> BC</a:t>
            </a:r>
          </a:p>
        </p:txBody>
      </p:sp>
    </p:spTree>
    <p:extLst>
      <p:ext uri="{BB962C8B-B14F-4D97-AF65-F5344CB8AC3E}">
        <p14:creationId xmlns:p14="http://schemas.microsoft.com/office/powerpoint/2010/main" val="67991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5E392-4F6A-24E2-0371-0C47B02EC411}"/>
              </a:ext>
            </a:extLst>
          </p:cNvPr>
          <p:cNvSpPr>
            <a:spLocks noGrp="1"/>
          </p:cNvSpPr>
          <p:nvPr>
            <p:ph idx="1"/>
          </p:nvPr>
        </p:nvSpPr>
        <p:spPr>
          <a:xfrm>
            <a:off x="838200" y="457200"/>
            <a:ext cx="10515600" cy="5719763"/>
          </a:xfrm>
        </p:spPr>
        <p:txBody>
          <a:bodyPr>
            <a:normAutofit lnSpcReduction="10000"/>
          </a:bodyPr>
          <a:lstStyle/>
          <a:p>
            <a:pPr marL="0" indent="0">
              <a:spcBef>
                <a:spcPts val="0"/>
              </a:spcBef>
              <a:buNone/>
            </a:pPr>
            <a:r>
              <a:rPr lang="en-US" sz="3200" dirty="0"/>
              <a:t>13 “Good,” said David. “I will make an agreement with you. But I demand one thing of you: Do not come into my presence unless you bring </a:t>
            </a:r>
            <a:r>
              <a:rPr lang="en-US" sz="3200" dirty="0">
                <a:solidFill>
                  <a:srgbClr val="FFC000"/>
                </a:solidFill>
              </a:rPr>
              <a:t>Michal daughter of Saul </a:t>
            </a:r>
            <a:r>
              <a:rPr lang="en-US" sz="3200" dirty="0"/>
              <a:t>when you come to see me.” 14 Then David sent messengers to </a:t>
            </a:r>
            <a:r>
              <a:rPr lang="en-US" sz="3200" dirty="0" err="1"/>
              <a:t>Ish-Bosheth</a:t>
            </a:r>
            <a:r>
              <a:rPr lang="en-US" sz="3200" dirty="0"/>
              <a:t> son of Saul, demanding, “Give me my wife Michal, whom I betrothed to myself for the price of a hundred Philistine foreskins.”</a:t>
            </a:r>
          </a:p>
          <a:p>
            <a:pPr marL="0" indent="0">
              <a:spcBef>
                <a:spcPts val="0"/>
              </a:spcBef>
              <a:buNone/>
            </a:pPr>
            <a:endParaRPr lang="en-US" sz="3200" dirty="0"/>
          </a:p>
          <a:p>
            <a:pPr marL="0" indent="0">
              <a:spcBef>
                <a:spcPts val="0"/>
              </a:spcBef>
              <a:buNone/>
            </a:pPr>
            <a:r>
              <a:rPr lang="en-US" sz="3200" dirty="0"/>
              <a:t>15 So </a:t>
            </a:r>
            <a:r>
              <a:rPr lang="en-US" sz="3200" dirty="0" err="1"/>
              <a:t>Ish-Bosheth</a:t>
            </a:r>
            <a:r>
              <a:rPr lang="en-US" sz="3200" dirty="0"/>
              <a:t> gave orders and had her taken away from her husband </a:t>
            </a:r>
            <a:r>
              <a:rPr lang="en-US" sz="3200" dirty="0" err="1"/>
              <a:t>Paltiel</a:t>
            </a:r>
            <a:r>
              <a:rPr lang="en-US" sz="3200" dirty="0"/>
              <a:t> son of </a:t>
            </a:r>
            <a:r>
              <a:rPr lang="en-US" sz="3200" dirty="0" err="1"/>
              <a:t>Laish</a:t>
            </a:r>
            <a:r>
              <a:rPr lang="en-US" sz="3200" dirty="0"/>
              <a:t>. 16 </a:t>
            </a:r>
            <a:r>
              <a:rPr lang="en-US" sz="3200" dirty="0">
                <a:solidFill>
                  <a:srgbClr val="FFC000"/>
                </a:solidFill>
              </a:rPr>
              <a:t>Her husband, however, went with her, weeping behind her </a:t>
            </a:r>
            <a:r>
              <a:rPr lang="en-US" sz="3200" dirty="0"/>
              <a:t>all the way to Bahurim. Then Abner said to him, “Go back home!” So he went back.</a:t>
            </a:r>
          </a:p>
        </p:txBody>
      </p:sp>
    </p:spTree>
    <p:extLst>
      <p:ext uri="{BB962C8B-B14F-4D97-AF65-F5344CB8AC3E}">
        <p14:creationId xmlns:p14="http://schemas.microsoft.com/office/powerpoint/2010/main" val="420644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18E3-0788-AABC-A6A5-CA7A73CF9B3B}"/>
              </a:ext>
            </a:extLst>
          </p:cNvPr>
          <p:cNvSpPr>
            <a:spLocks noGrp="1"/>
          </p:cNvSpPr>
          <p:nvPr>
            <p:ph type="title"/>
          </p:nvPr>
        </p:nvSpPr>
        <p:spPr/>
        <p:txBody>
          <a:bodyPr/>
          <a:lstStyle/>
          <a:p>
            <a:r>
              <a:rPr lang="en-US" dirty="0"/>
              <a:t>Misogyny? </a:t>
            </a:r>
          </a:p>
        </p:txBody>
      </p:sp>
      <p:sp>
        <p:nvSpPr>
          <p:cNvPr id="3" name="Content Placeholder 2">
            <a:extLst>
              <a:ext uri="{FF2B5EF4-FFF2-40B4-BE49-F238E27FC236}">
                <a16:creationId xmlns:a16="http://schemas.microsoft.com/office/drawing/2014/main" id="{57AD06C8-F668-5BB9-2AF4-597B3BC25538}"/>
              </a:ext>
            </a:extLst>
          </p:cNvPr>
          <p:cNvSpPr>
            <a:spLocks noGrp="1"/>
          </p:cNvSpPr>
          <p:nvPr>
            <p:ph idx="1"/>
          </p:nvPr>
        </p:nvSpPr>
        <p:spPr/>
        <p:txBody>
          <a:bodyPr>
            <a:normAutofit/>
          </a:bodyPr>
          <a:lstStyle/>
          <a:p>
            <a:r>
              <a:rPr lang="en-US" sz="3600" dirty="0"/>
              <a:t>Polygamy is bad!</a:t>
            </a:r>
          </a:p>
          <a:p>
            <a:r>
              <a:rPr lang="en-US" sz="3600" dirty="0"/>
              <a:t>Treatment of the Michal is bad!</a:t>
            </a:r>
          </a:p>
          <a:p>
            <a:r>
              <a:rPr lang="en-US" sz="3600" dirty="0"/>
              <a:t>Treatment of the concubine is appalling!</a:t>
            </a:r>
          </a:p>
        </p:txBody>
      </p:sp>
    </p:spTree>
    <p:extLst>
      <p:ext uri="{BB962C8B-B14F-4D97-AF65-F5344CB8AC3E}">
        <p14:creationId xmlns:p14="http://schemas.microsoft.com/office/powerpoint/2010/main" val="2911550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
  <TotalTime>1471</TotalTime>
  <Words>725</Words>
  <Application>Microsoft Macintosh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PowerPoint Presentation</vt:lpstr>
      <vt:lpstr>PowerPoint Presentation</vt:lpstr>
      <vt:lpstr>Promise Fulfilled (2 Samuel 2-4) </vt:lpstr>
      <vt:lpstr>PowerPoint Presentation</vt:lpstr>
      <vt:lpstr>PowerPoint Presentation</vt:lpstr>
      <vt:lpstr>PowerPoint Presentation</vt:lpstr>
      <vt:lpstr>PowerPoint Presentation</vt:lpstr>
      <vt:lpstr>Misogyny? </vt:lpstr>
      <vt:lpstr>PowerPoint Presentation</vt:lpstr>
      <vt:lpstr>PowerPoint Presentation</vt:lpstr>
      <vt:lpstr>PowerPoint Presentation</vt:lpstr>
      <vt:lpstr>PowerPoint Presentation</vt:lpstr>
      <vt:lpstr>2. God Works Through Muck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4</cp:revision>
  <dcterms:created xsi:type="dcterms:W3CDTF">2024-05-10T08:13:13Z</dcterms:created>
  <dcterms:modified xsi:type="dcterms:W3CDTF">2024-05-11T14:18:36Z</dcterms:modified>
</cp:coreProperties>
</file>