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3" r:id="rId8"/>
    <p:sldId id="272" r:id="rId9"/>
    <p:sldId id="273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F9756-292B-E646-986D-CF4FB7730F97}" v="11" dt="2025-08-15T06:12:30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1"/>
    <p:restoredTop sz="94717"/>
  </p:normalViewPr>
  <p:slideViewPr>
    <p:cSldViewPr snapToGrid="0">
      <p:cViewPr varScale="1">
        <p:scale>
          <a:sx n="78" d="100"/>
          <a:sy n="78" d="100"/>
        </p:scale>
        <p:origin x="168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FAB402FA-8849-5427-A557-E20128729EA5}"/>
    <pc:docChg chg="delSld modSld">
      <pc:chgData name="Heewoo Han" userId="c66310b4-e29b-4cca-902b-4b1852bcfbda" providerId="ADAL" clId="{FAB402FA-8849-5427-A557-E20128729EA5}" dt="2025-08-15T08:48:13.101" v="38" actId="2696"/>
      <pc:docMkLst>
        <pc:docMk/>
      </pc:docMkLst>
      <pc:sldChg chg="modSp mod">
        <pc:chgData name="Heewoo Han" userId="c66310b4-e29b-4cca-902b-4b1852bcfbda" providerId="ADAL" clId="{FAB402FA-8849-5427-A557-E20128729EA5}" dt="2025-08-15T08:40:31.982" v="37" actId="207"/>
        <pc:sldMkLst>
          <pc:docMk/>
          <pc:sldMk cId="3097979829" sldId="263"/>
        </pc:sldMkLst>
        <pc:spChg chg="mod">
          <ac:chgData name="Heewoo Han" userId="c66310b4-e29b-4cca-902b-4b1852bcfbda" providerId="ADAL" clId="{FAB402FA-8849-5427-A557-E20128729EA5}" dt="2025-08-15T08:40:31.982" v="37" actId="207"/>
          <ac:spMkLst>
            <pc:docMk/>
            <pc:sldMk cId="3097979829" sldId="263"/>
            <ac:spMk id="3" creationId="{037D2B84-6CE5-3E4D-028F-884086FEB4C5}"/>
          </ac:spMkLst>
        </pc:spChg>
      </pc:sldChg>
      <pc:sldChg chg="del">
        <pc:chgData name="Heewoo Han" userId="c66310b4-e29b-4cca-902b-4b1852bcfbda" providerId="ADAL" clId="{FAB402FA-8849-5427-A557-E20128729EA5}" dt="2025-08-15T08:48:13.101" v="38" actId="2696"/>
        <pc:sldMkLst>
          <pc:docMk/>
          <pc:sldMk cId="455713734" sldId="265"/>
        </pc:sldMkLst>
      </pc:sldChg>
      <pc:sldChg chg="modSp mod">
        <pc:chgData name="Heewoo Han" userId="c66310b4-e29b-4cca-902b-4b1852bcfbda" providerId="ADAL" clId="{FAB402FA-8849-5427-A557-E20128729EA5}" dt="2025-08-15T08:38:28.920" v="36" actId="20577"/>
        <pc:sldMkLst>
          <pc:docMk/>
          <pc:sldMk cId="182521769" sldId="271"/>
        </pc:sldMkLst>
        <pc:spChg chg="mod">
          <ac:chgData name="Heewoo Han" userId="c66310b4-e29b-4cca-902b-4b1852bcfbda" providerId="ADAL" clId="{FAB402FA-8849-5427-A557-E20128729EA5}" dt="2025-08-15T08:38:28.920" v="36" actId="20577"/>
          <ac:spMkLst>
            <pc:docMk/>
            <pc:sldMk cId="182521769" sldId="271"/>
            <ac:spMk id="3" creationId="{2721CDCD-C0E9-900C-FC6D-D5E2598FC3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3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B110488-C34E-2E45-8A36-924E8957D9B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EBCEA56-56C8-4040-B83D-20B519BF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98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Genesis%201&amp;version=NIV#fen-NIV-26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6CF0-ECE3-6F5A-A9DC-31FB2E39C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5B2B5-9B9E-DE14-B139-1012B9656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84720-4034-DBFE-C4FD-EEE1C18F3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4484-C9E2-679A-2BCE-7C634C98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3. We are servants, not Saviors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6A789-8942-ED6C-8C06-B3FACDFA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82613"/>
            <a:ext cx="4243589" cy="3320668"/>
          </a:xfrm>
        </p:spPr>
        <p:txBody>
          <a:bodyPr>
            <a:normAutofit/>
          </a:bodyPr>
          <a:lstStyle/>
          <a:p>
            <a:r>
              <a:rPr lang="en-HK" dirty="0"/>
              <a:t>This means we do not derive our self-worth, significance or purpose from our jobs, but from our relationship with Christ. </a:t>
            </a:r>
          </a:p>
          <a:p>
            <a:endParaRPr lang="en-US" dirty="0"/>
          </a:p>
        </p:txBody>
      </p:sp>
      <p:pic>
        <p:nvPicPr>
          <p:cNvPr id="5" name="Picture 4" descr="A painting of a tower of babel&#10;&#10;AI-generated content may be incorrect.">
            <a:extLst>
              <a:ext uri="{FF2B5EF4-FFF2-40B4-BE49-F238E27FC236}">
                <a16:creationId xmlns:a16="http://schemas.microsoft.com/office/drawing/2014/main" id="{30665FA8-403D-A5F2-0098-9F28F30B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41" r="1458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839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38F1F-F890-29F6-74DC-6C82FEA38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731D-07EF-5F18-4B6F-19EDAFB8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3. We are servants, not Saviors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310D8-8785-77F7-A739-AEE12E58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82613"/>
            <a:ext cx="4243589" cy="3320668"/>
          </a:xfrm>
        </p:spPr>
        <p:txBody>
          <a:bodyPr>
            <a:normAutofit/>
          </a:bodyPr>
          <a:lstStyle/>
          <a:p>
            <a:r>
              <a:rPr lang="en-HK" dirty="0"/>
              <a:t>This means we do not derive our self-worth, significance or purpose from our jobs, but from our relationship with Christ. </a:t>
            </a:r>
          </a:p>
          <a:p>
            <a:r>
              <a:rPr lang="en-HK" dirty="0"/>
              <a:t>It’s okay if our jobs are less than ideal. </a:t>
            </a:r>
            <a:endParaRPr lang="en-US" dirty="0"/>
          </a:p>
        </p:txBody>
      </p:sp>
      <p:pic>
        <p:nvPicPr>
          <p:cNvPr id="5" name="Picture 4" descr="A painting of a tower of babel&#10;&#10;AI-generated content may be incorrect.">
            <a:extLst>
              <a:ext uri="{FF2B5EF4-FFF2-40B4-BE49-F238E27FC236}">
                <a16:creationId xmlns:a16="http://schemas.microsoft.com/office/drawing/2014/main" id="{2BFF3EB6-CD3E-E76B-AD25-B1F718514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41" r="1458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962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79F0-E1AA-67DD-7194-9C37BB8B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in a line&#10;&#10;AI-generated content may be incorrect.">
            <a:extLst>
              <a:ext uri="{FF2B5EF4-FFF2-40B4-BE49-F238E27FC236}">
                <a16:creationId xmlns:a16="http://schemas.microsoft.com/office/drawing/2014/main" id="{6CEDE714-AF54-9E13-DBE8-0148307CF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995" y="-27178"/>
            <a:ext cx="11062010" cy="6885178"/>
          </a:xfrm>
        </p:spPr>
      </p:pic>
    </p:spTree>
    <p:extLst>
      <p:ext uri="{BB962C8B-B14F-4D97-AF65-F5344CB8AC3E}">
        <p14:creationId xmlns:p14="http://schemas.microsoft.com/office/powerpoint/2010/main" val="385306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367D-3F68-73ED-6840-3655D3D6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Beginnings: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B4FC-6A94-C700-5F32-BC8F153EF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We Are Creative Workers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We Work God’s Way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We Are Servants, not Saviors </a:t>
            </a:r>
          </a:p>
          <a:p>
            <a:pPr marL="514350" indent="-514350">
              <a:buFont typeface="+mj-lt"/>
              <a:buAutoNum type="arabicPeriod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8214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5059-BFB1-CFB3-E14E-4D411668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We Are Creative Workers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FB43-2D1F-06EE-1A5C-A3186B74F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We’re created in God’s image to work </a:t>
            </a:r>
          </a:p>
          <a:p>
            <a:pPr lvl="1"/>
            <a:r>
              <a:rPr lang="en-HK" sz="3200" b="1" baseline="30000" dirty="0"/>
              <a:t>1:26 </a:t>
            </a:r>
            <a:r>
              <a:rPr lang="en-HK" sz="3200" dirty="0"/>
              <a:t>Then God said, “Let us make mankind </a:t>
            </a:r>
            <a:r>
              <a:rPr lang="en-HK" sz="3200" dirty="0">
                <a:solidFill>
                  <a:srgbClr val="FFC000"/>
                </a:solidFill>
              </a:rPr>
              <a:t>in our image</a:t>
            </a:r>
            <a:r>
              <a:rPr lang="en-HK" sz="3200" dirty="0"/>
              <a:t>, in our likeness, </a:t>
            </a:r>
            <a:r>
              <a:rPr lang="en-HK" sz="3200" dirty="0">
                <a:solidFill>
                  <a:srgbClr val="FFC000"/>
                </a:solidFill>
              </a:rPr>
              <a:t>so that they may rule </a:t>
            </a:r>
            <a:r>
              <a:rPr lang="en-HK" sz="3200" dirty="0"/>
              <a:t>over the fish in the sea and the birds in the sky, over the livestock and all the wild animals,</a:t>
            </a:r>
            <a:r>
              <a:rPr lang="en-HK" sz="3200" baseline="30000" dirty="0"/>
              <a:t>[</a:t>
            </a:r>
            <a:r>
              <a:rPr lang="en-HK" sz="3200" baseline="30000" dirty="0">
                <a:hlinkClick r:id="rId2" tooltip="See footnote a"/>
              </a:rPr>
              <a:t>a</a:t>
            </a:r>
            <a:r>
              <a:rPr lang="en-HK" sz="3200" baseline="30000" dirty="0"/>
              <a:t>]</a:t>
            </a:r>
            <a:r>
              <a:rPr lang="en-HK" sz="3200" dirty="0"/>
              <a:t> and over all the creatures that move along the ground.”</a:t>
            </a:r>
          </a:p>
          <a:p>
            <a:pPr lvl="1"/>
            <a:r>
              <a:rPr lang="en-HK" sz="3200" b="1" baseline="30000" dirty="0"/>
              <a:t>2:15 </a:t>
            </a:r>
            <a:r>
              <a:rPr lang="en-HK" sz="3200" dirty="0"/>
              <a:t>The </a:t>
            </a:r>
            <a:r>
              <a:rPr lang="en-HK" sz="3200" cap="small" dirty="0"/>
              <a:t>Lord</a:t>
            </a:r>
            <a:r>
              <a:rPr lang="en-HK" sz="3200" dirty="0"/>
              <a:t> God took the man and put him in the Garden of Eden </a:t>
            </a:r>
            <a:r>
              <a:rPr lang="en-HK" sz="3200" dirty="0">
                <a:solidFill>
                  <a:srgbClr val="FFC000"/>
                </a:solidFill>
              </a:rPr>
              <a:t>to work it and take care of it</a:t>
            </a:r>
            <a:r>
              <a:rPr lang="en-HK" sz="3200" dirty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933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AD0C0D-92FE-5FAC-1FDA-2A20285F2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rden tools on the grass&#10;&#10;AI-generated content may be incorrect.">
            <a:extLst>
              <a:ext uri="{FF2B5EF4-FFF2-40B4-BE49-F238E27FC236}">
                <a16:creationId xmlns:a16="http://schemas.microsoft.com/office/drawing/2014/main" id="{034AD131-F287-6AF0-191F-B144DF70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68" b="1124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9D6C0-607C-2C93-830A-52682A48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1.  We Are Creative Workers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5AA7A-C937-79FF-C357-0D365685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154714" cy="3742762"/>
          </a:xfrm>
        </p:spPr>
        <p:txBody>
          <a:bodyPr>
            <a:normAutofit/>
          </a:bodyPr>
          <a:lstStyle/>
          <a:p>
            <a:r>
              <a:rPr lang="en-US" dirty="0"/>
              <a:t>We’re created in God’s image to work</a:t>
            </a:r>
          </a:p>
          <a:p>
            <a:r>
              <a:rPr lang="en-US" dirty="0"/>
              <a:t>We are to continue the work of gardening </a:t>
            </a:r>
          </a:p>
          <a:p>
            <a:pPr lvl="1"/>
            <a:r>
              <a:rPr lang="en-US" sz="2800" dirty="0"/>
              <a:t>Organizing, rearranging, pruning, and nurturing </a:t>
            </a:r>
          </a:p>
        </p:txBody>
      </p:sp>
    </p:spTree>
    <p:extLst>
      <p:ext uri="{BB962C8B-B14F-4D97-AF65-F5344CB8AC3E}">
        <p14:creationId xmlns:p14="http://schemas.microsoft.com/office/powerpoint/2010/main" val="86605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DFD8F-C2D9-936B-728D-B03A971E6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AD47C8-9DCF-AE2B-821F-0CDB7672A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garden tools on the grass&#10;&#10;AI-generated content may be incorrect.">
            <a:extLst>
              <a:ext uri="{FF2B5EF4-FFF2-40B4-BE49-F238E27FC236}">
                <a16:creationId xmlns:a16="http://schemas.microsoft.com/office/drawing/2014/main" id="{C6F61266-CF65-F9ED-7949-982269A65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68" b="1124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2E0D51-E632-59B2-225A-573F10F4D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8407A-82F2-722D-35BC-DBDF4619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1.  We Are Creative Workers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CDCD-C0E9-900C-FC6D-D5E2598F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154714" cy="3742762"/>
          </a:xfrm>
        </p:spPr>
        <p:txBody>
          <a:bodyPr>
            <a:normAutofit/>
          </a:bodyPr>
          <a:lstStyle/>
          <a:p>
            <a:r>
              <a:rPr lang="en-US" dirty="0"/>
              <a:t>We’re created in God’s image to work</a:t>
            </a:r>
          </a:p>
          <a:p>
            <a:r>
              <a:rPr lang="en-US" dirty="0"/>
              <a:t>We are to continue the work of gardening </a:t>
            </a:r>
          </a:p>
          <a:p>
            <a:r>
              <a:rPr lang="en-US" dirty="0"/>
              <a:t>We work as a form of worship and partnership with God. </a:t>
            </a:r>
          </a:p>
        </p:txBody>
      </p:sp>
    </p:spTree>
    <p:extLst>
      <p:ext uri="{BB962C8B-B14F-4D97-AF65-F5344CB8AC3E}">
        <p14:creationId xmlns:p14="http://schemas.microsoft.com/office/powerpoint/2010/main" val="18252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FF860-BB92-A6C7-D3B9-8FB600343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white line on a green field&#10;&#10;AI-generated content may be incorrect.">
            <a:extLst>
              <a:ext uri="{FF2B5EF4-FFF2-40B4-BE49-F238E27FC236}">
                <a16:creationId xmlns:a16="http://schemas.microsoft.com/office/drawing/2014/main" id="{EB3EA17A-BCDA-052A-9ECE-AEE76927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-1651846" y="10"/>
            <a:ext cx="780585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2DD08-0A14-C52F-8CD7-D2C9C58B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9" y="365125"/>
            <a:ext cx="4822371" cy="1899912"/>
          </a:xfrm>
        </p:spPr>
        <p:txBody>
          <a:bodyPr>
            <a:normAutofit/>
          </a:bodyPr>
          <a:lstStyle/>
          <a:p>
            <a:r>
              <a:rPr lang="en-US" sz="3600"/>
              <a:t>2.  We Work God’s Way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D2B84-6CE5-3E4D-028F-884086FE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129401"/>
            <a:ext cx="4822371" cy="3742762"/>
          </a:xfrm>
        </p:spPr>
        <p:txBody>
          <a:bodyPr>
            <a:normAutofit fontScale="92500" lnSpcReduction="10000"/>
          </a:bodyPr>
          <a:lstStyle/>
          <a:p>
            <a:r>
              <a:rPr lang="en-HK" dirty="0"/>
              <a:t>We work within the bounds of God’s ethics </a:t>
            </a:r>
          </a:p>
          <a:p>
            <a:pPr lvl="1"/>
            <a:r>
              <a:rPr lang="en-HK" sz="2800" b="1" baseline="30000" dirty="0"/>
              <a:t>2:16 </a:t>
            </a:r>
            <a:r>
              <a:rPr lang="en-HK" sz="2800" dirty="0"/>
              <a:t>And the </a:t>
            </a:r>
            <a:r>
              <a:rPr lang="en-HK" sz="2800" cap="small" dirty="0"/>
              <a:t>Lord</a:t>
            </a:r>
            <a:r>
              <a:rPr lang="en-HK" sz="2800" dirty="0"/>
              <a:t> God commanded the man, “You are free to eat from any tree in the garden; </a:t>
            </a:r>
            <a:r>
              <a:rPr lang="en-HK" sz="2800" b="1" baseline="30000" dirty="0"/>
              <a:t>17 </a:t>
            </a:r>
            <a:r>
              <a:rPr lang="en-HK" sz="2800" dirty="0"/>
              <a:t>but </a:t>
            </a:r>
            <a:r>
              <a:rPr lang="en-HK" sz="2800" dirty="0">
                <a:solidFill>
                  <a:srgbClr val="FFC000"/>
                </a:solidFill>
              </a:rPr>
              <a:t>you must not eat from the tree of the knowledge of good and evil</a:t>
            </a:r>
            <a:r>
              <a:rPr lang="en-HK" sz="2800" dirty="0"/>
              <a:t>, for when you eat from it you will certainly die.”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797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0BE93-DC8A-214D-F704-1A8DB0F0B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line on a green field&#10;&#10;AI-generated content may be incorrect.">
            <a:extLst>
              <a:ext uri="{FF2B5EF4-FFF2-40B4-BE49-F238E27FC236}">
                <a16:creationId xmlns:a16="http://schemas.microsoft.com/office/drawing/2014/main" id="{7365AE14-AE45-381B-7A27-93413550E9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-1651846" y="10"/>
            <a:ext cx="780585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93558-CE3D-07A0-F29D-5B66B987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9" y="365125"/>
            <a:ext cx="4822371" cy="1899912"/>
          </a:xfrm>
        </p:spPr>
        <p:txBody>
          <a:bodyPr>
            <a:normAutofit/>
          </a:bodyPr>
          <a:lstStyle/>
          <a:p>
            <a:r>
              <a:rPr lang="en-US" sz="3600" dirty="0"/>
              <a:t>2.  We Work God’s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3A8A-43BC-7CDF-C20C-75CBAB06F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129401"/>
            <a:ext cx="4822371" cy="3742762"/>
          </a:xfrm>
        </p:spPr>
        <p:txBody>
          <a:bodyPr>
            <a:normAutofit/>
          </a:bodyPr>
          <a:lstStyle/>
          <a:p>
            <a:r>
              <a:rPr lang="en-HK" dirty="0"/>
              <a:t>We work within the bounds of God’s ethics </a:t>
            </a:r>
          </a:p>
          <a:p>
            <a:r>
              <a:rPr lang="en-US" dirty="0"/>
              <a:t>Working his way brings flourishing; working our way brings death! 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2214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2D1FE-AAE4-FD0B-6026-5F0B3436C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line on a green field&#10;&#10;AI-generated content may be incorrect.">
            <a:extLst>
              <a:ext uri="{FF2B5EF4-FFF2-40B4-BE49-F238E27FC236}">
                <a16:creationId xmlns:a16="http://schemas.microsoft.com/office/drawing/2014/main" id="{7CE66C5A-6AC4-0E3D-0D05-8EEA5492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-1651846" y="10"/>
            <a:ext cx="780585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6EAC6D-67D8-F834-943A-232420AE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9" y="365125"/>
            <a:ext cx="4822371" cy="1899912"/>
          </a:xfrm>
        </p:spPr>
        <p:txBody>
          <a:bodyPr>
            <a:normAutofit/>
          </a:bodyPr>
          <a:lstStyle/>
          <a:p>
            <a:r>
              <a:rPr lang="en-US" sz="3600" dirty="0"/>
              <a:t>2.  We Work God’s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3C8F-A86E-4C8E-E1EC-973B44F4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129401"/>
            <a:ext cx="4822371" cy="3742762"/>
          </a:xfrm>
        </p:spPr>
        <p:txBody>
          <a:bodyPr>
            <a:normAutofit fontScale="92500" lnSpcReduction="10000"/>
          </a:bodyPr>
          <a:lstStyle/>
          <a:p>
            <a:r>
              <a:rPr lang="en-HK" sz="3200" dirty="0"/>
              <a:t>We work within the bounds of God’s ethics </a:t>
            </a:r>
          </a:p>
          <a:p>
            <a:r>
              <a:rPr lang="en-US" sz="3200" dirty="0"/>
              <a:t>Working his way brings flourishing; working our way brings death!  </a:t>
            </a:r>
          </a:p>
          <a:p>
            <a:r>
              <a:rPr lang="en-US" sz="3200" dirty="0"/>
              <a:t>When we can’t work God’s way… </a:t>
            </a:r>
          </a:p>
          <a:p>
            <a:pPr lvl="1"/>
            <a:r>
              <a:rPr lang="en-US" sz="2800" dirty="0"/>
              <a:t> we might need to consider resigning </a:t>
            </a:r>
            <a:endParaRPr lang="en-HK" sz="2800" dirty="0"/>
          </a:p>
        </p:txBody>
      </p:sp>
    </p:spTree>
    <p:extLst>
      <p:ext uri="{BB962C8B-B14F-4D97-AF65-F5344CB8AC3E}">
        <p14:creationId xmlns:p14="http://schemas.microsoft.com/office/powerpoint/2010/main" val="324410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377</Words>
  <Application>Microsoft Macintosh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 Beginnings: Work</vt:lpstr>
      <vt:lpstr>1.  We Are Creative Workers </vt:lpstr>
      <vt:lpstr>1.  We Are Creative Workers </vt:lpstr>
      <vt:lpstr>1.  We Are Creative Workers </vt:lpstr>
      <vt:lpstr>2.  We Work God’s Way</vt:lpstr>
      <vt:lpstr>2.  We Work God’s Way</vt:lpstr>
      <vt:lpstr>2.  We Work God’s Way</vt:lpstr>
      <vt:lpstr>3. We are servants, not Saviors </vt:lpstr>
      <vt:lpstr>3. We are servants, not Saviors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1</cp:revision>
  <dcterms:created xsi:type="dcterms:W3CDTF">2025-08-15T05:48:31Z</dcterms:created>
  <dcterms:modified xsi:type="dcterms:W3CDTF">2025-08-15T08:48:23Z</dcterms:modified>
</cp:coreProperties>
</file>