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94"/>
  </p:normalViewPr>
  <p:slideViewPr>
    <p:cSldViewPr snapToGrid="0">
      <p:cViewPr varScale="1">
        <p:scale>
          <a:sx n="73" d="100"/>
          <a:sy n="73" d="100"/>
        </p:scale>
        <p:origin x="22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2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44B854F-647B-BE4E-BA62-248CA07A5D72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A8E53ED-212E-A44F-9615-2657E162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3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Genesis%204-5&amp;version=NIV#fen-NIV-102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3BEF-8D47-3DC6-3E99-65D7339DF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69618-B781-5EDD-8CC1-FBFC7BFFE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DD82-68DA-7418-8DBD-0F0EB1F8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Need for Mastery of Sin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1BB8-3567-084F-AFCB-E251DE10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b="1" baseline="30000" dirty="0"/>
              <a:t>7 </a:t>
            </a:r>
            <a:r>
              <a:rPr lang="en-HK" sz="3200" dirty="0"/>
              <a:t>If you do what is right, will you not be accepted? But if you do not do what is right, sin is crouching at your door; it desires to have you, but you must rule over it.”</a:t>
            </a:r>
          </a:p>
          <a:p>
            <a:r>
              <a:rPr lang="en-HK" sz="3200" dirty="0"/>
              <a:t>We’re both good and evil, still responsible for our sins.  </a:t>
            </a:r>
          </a:p>
          <a:p>
            <a:pPr marL="0" indent="0">
              <a:buNone/>
            </a:pPr>
            <a:br>
              <a:rPr lang="en-HK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53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nake with its head up&#10;&#10;AI-generated content may be incorrect.">
            <a:extLst>
              <a:ext uri="{FF2B5EF4-FFF2-40B4-BE49-F238E27FC236}">
                <a16:creationId xmlns:a16="http://schemas.microsoft.com/office/drawing/2014/main" id="{EF778F2A-B44F-5BCE-D98A-8A49B1892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009B-159A-06B7-D715-9778B794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 Need for Mastery of Sin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7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F0AE8-A1C3-6AA3-B12E-7AC0CEB7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1DCC-323B-A2DB-BBB7-4A5671C8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b="1" baseline="30000" dirty="0"/>
              <a:t>17 </a:t>
            </a:r>
            <a:r>
              <a:rPr lang="en-HK" sz="3200" dirty="0"/>
              <a:t>Cain made love to his wife, and she became pregnant and gave birth to Enoch. Cain was then building a city, and he named it after his son Enoch….</a:t>
            </a:r>
          </a:p>
          <a:p>
            <a:pPr marL="0" indent="0">
              <a:buNone/>
            </a:pPr>
            <a:r>
              <a:rPr lang="en-HK" sz="3200" b="1" baseline="30000" dirty="0"/>
              <a:t>19 </a:t>
            </a:r>
            <a:r>
              <a:rPr lang="en-HK" sz="3200" dirty="0"/>
              <a:t>Lamech married two women, one named Adah and the other Zillah. </a:t>
            </a:r>
            <a:r>
              <a:rPr lang="en-HK" sz="3200" b="1" baseline="30000" dirty="0"/>
              <a:t>20 </a:t>
            </a:r>
            <a:r>
              <a:rPr lang="en-HK" sz="3200" dirty="0"/>
              <a:t>Adah gave birth to Jabal; he </a:t>
            </a:r>
            <a:r>
              <a:rPr lang="en-HK" sz="3200" dirty="0">
                <a:solidFill>
                  <a:srgbClr val="FFC000"/>
                </a:solidFill>
              </a:rPr>
              <a:t>was the father of those who live in tents and raise livestock. </a:t>
            </a:r>
            <a:r>
              <a:rPr lang="en-HK" sz="3200" b="1" baseline="30000" dirty="0"/>
              <a:t>21 </a:t>
            </a:r>
            <a:r>
              <a:rPr lang="en-HK" sz="3200" dirty="0"/>
              <a:t>His brother’s name was Jubal; he </a:t>
            </a:r>
            <a:r>
              <a:rPr lang="en-HK" sz="3200" dirty="0">
                <a:solidFill>
                  <a:srgbClr val="FFC000"/>
                </a:solidFill>
              </a:rPr>
              <a:t>was the father of all who play stringed instruments and pipes. </a:t>
            </a:r>
            <a:r>
              <a:rPr lang="en-HK" sz="3200" b="1" baseline="30000" dirty="0"/>
              <a:t>22 </a:t>
            </a:r>
            <a:r>
              <a:rPr lang="en-HK" sz="3200" dirty="0"/>
              <a:t>Zillah also had a son, Tubal-Cain, </a:t>
            </a:r>
            <a:r>
              <a:rPr lang="en-HK" sz="3200" dirty="0">
                <a:solidFill>
                  <a:srgbClr val="FFC000"/>
                </a:solidFill>
              </a:rPr>
              <a:t>who forged all kinds of tools out of</a:t>
            </a:r>
            <a:r>
              <a:rPr lang="en-HK" sz="3200" baseline="30000" dirty="0">
                <a:solidFill>
                  <a:srgbClr val="FFC000"/>
                </a:solidFill>
              </a:rPr>
              <a:t>[</a:t>
            </a:r>
            <a:r>
              <a:rPr lang="en-HK" sz="3200" baseline="30000" dirty="0">
                <a:solidFill>
                  <a:srgbClr val="FFC000"/>
                </a:solidFill>
                <a:hlinkClick r:id="rId2" tooltip="See footnote 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n-HK" sz="3200" baseline="30000" dirty="0">
                <a:solidFill>
                  <a:srgbClr val="FFC000"/>
                </a:solidFill>
              </a:rPr>
              <a:t>]</a:t>
            </a:r>
            <a:r>
              <a:rPr lang="en-HK" sz="3200" dirty="0">
                <a:solidFill>
                  <a:srgbClr val="FFC000"/>
                </a:solidFill>
              </a:rPr>
              <a:t> bronze and iron. </a:t>
            </a:r>
            <a:r>
              <a:rPr lang="en-HK" sz="3200" dirty="0"/>
              <a:t>Tubal-Cain’s sister was Naamah.</a:t>
            </a:r>
          </a:p>
        </p:txBody>
      </p:sp>
    </p:spTree>
    <p:extLst>
      <p:ext uri="{BB962C8B-B14F-4D97-AF65-F5344CB8AC3E}">
        <p14:creationId xmlns:p14="http://schemas.microsoft.com/office/powerpoint/2010/main" val="8362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2B375-8EA8-5801-FAC4-965C1907E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CB2B-CDB4-5CD2-0E76-EE2BE5B9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Need for Mastery of Sin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358F-768D-CB8A-D3E4-33B5E8A4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b="1" baseline="30000" dirty="0"/>
              <a:t>7 </a:t>
            </a:r>
            <a:r>
              <a:rPr lang="en-HK" sz="3200" dirty="0"/>
              <a:t>If you do what is right, will you not be accepted? But if you do not do what is right, sin is crouching at your door; it desires to have you, but you must rule over it.”</a:t>
            </a:r>
          </a:p>
          <a:p>
            <a:r>
              <a:rPr lang="en-HK" sz="3200" dirty="0"/>
              <a:t>We’re both good and evil, still responsible for our sins.  </a:t>
            </a:r>
          </a:p>
          <a:p>
            <a:r>
              <a:rPr lang="en-HK" sz="3200" dirty="0"/>
              <a:t>We can do great good and/or evil</a:t>
            </a:r>
          </a:p>
          <a:p>
            <a:pPr lvl="1"/>
            <a:r>
              <a:rPr lang="en-HK" sz="2800" dirty="0"/>
              <a:t>Art, technological advances, medicine, music, literature, money, power….etc. </a:t>
            </a:r>
          </a:p>
        </p:txBody>
      </p:sp>
    </p:spTree>
    <p:extLst>
      <p:ext uri="{BB962C8B-B14F-4D97-AF65-F5344CB8AC3E}">
        <p14:creationId xmlns:p14="http://schemas.microsoft.com/office/powerpoint/2010/main" val="19818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BFE5C-2BEA-13A8-4B15-34B8CC74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nake with its head up&#10;&#10;AI-generated content may be incorrect.">
            <a:extLst>
              <a:ext uri="{FF2B5EF4-FFF2-40B4-BE49-F238E27FC236}">
                <a16:creationId xmlns:a16="http://schemas.microsoft.com/office/drawing/2014/main" id="{DA72D063-245A-BBFD-B6F1-3EE102B06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5184-9A08-5BE8-74E3-165C631DD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21173-AAE5-57E8-8565-157E4A91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 Need for Mastery of Sin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7EFC30-BCD4-A808-EDEA-800860694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75C353-3B29-79F0-32A5-DA810D87D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8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E8A8B-1FDA-D1B9-6ED7-38369B6FD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aby crying&#10;&#10;AI-generated content may be incorrect.">
            <a:extLst>
              <a:ext uri="{FF2B5EF4-FFF2-40B4-BE49-F238E27FC236}">
                <a16:creationId xmlns:a16="http://schemas.microsoft.com/office/drawing/2014/main" id="{F21D8FBF-A363-5CEF-9B45-D30E4C8A8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727B-E4AF-4F66-BDB2-B45F6805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3.  God’s Unwavering Grace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7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4525D-BB5B-E2E7-5601-54E6C5EC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God’s Unwavering Grace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8C81-D636-C351-E05D-65875FB3E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God is present with his fallen people (v.1)</a:t>
            </a:r>
          </a:p>
          <a:p>
            <a:r>
              <a:rPr lang="en-US" dirty="0"/>
              <a:t>God does not abandon Cain, but warns him (v.7)</a:t>
            </a:r>
          </a:p>
          <a:p>
            <a:r>
              <a:rPr lang="en-US" dirty="0"/>
              <a:t>God is God of justice </a:t>
            </a:r>
          </a:p>
          <a:p>
            <a:r>
              <a:rPr lang="en-US" dirty="0"/>
              <a:t>Mark of Cain (v.15)</a:t>
            </a:r>
          </a:p>
        </p:txBody>
      </p:sp>
      <p:pic>
        <p:nvPicPr>
          <p:cNvPr id="5122" name="Picture 2" descr="A graphic of a family and a world map&#10;&#10;AI-generated content may be incorrect.">
            <a:extLst>
              <a:ext uri="{FF2B5EF4-FFF2-40B4-BE49-F238E27FC236}">
                <a16:creationId xmlns:a16="http://schemas.microsoft.com/office/drawing/2014/main" id="{401E2A3D-7E81-1008-AE45-5DDE16D4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648" y="640080"/>
            <a:ext cx="676101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7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4B581-90B0-9620-1096-6AB944E04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aby crying&#10;&#10;AI-generated content may be incorrect.">
            <a:extLst>
              <a:ext uri="{FF2B5EF4-FFF2-40B4-BE49-F238E27FC236}">
                <a16:creationId xmlns:a16="http://schemas.microsoft.com/office/drawing/2014/main" id="{09BC21DB-A3FF-AE8F-591D-884669C4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EFDF26-993C-14AA-E0EA-7B2E79388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D5A50-3D4C-49F9-FF34-FBFECF70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3.  God’s Unwavering Grace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363CCE-F55D-A2F2-62B2-6025B1BE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E53B53-CEF5-3B4C-DF78-33C2CBB36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4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C91B-58DB-6210-D74E-D3BFB9E9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walking in a parking lot&#10;&#10;AI-generated content may be incorrect.">
            <a:extLst>
              <a:ext uri="{FF2B5EF4-FFF2-40B4-BE49-F238E27FC236}">
                <a16:creationId xmlns:a16="http://schemas.microsoft.com/office/drawing/2014/main" id="{A6CEE497-F7C0-5ABB-DF50-2BCFE00DF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911" y="0"/>
            <a:ext cx="8592177" cy="6860647"/>
          </a:xfrm>
        </p:spPr>
      </p:pic>
    </p:spTree>
    <p:extLst>
      <p:ext uri="{BB962C8B-B14F-4D97-AF65-F5344CB8AC3E}">
        <p14:creationId xmlns:p14="http://schemas.microsoft.com/office/powerpoint/2010/main" val="233218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05B5-A669-4DFC-DAE1-11D255C7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4-5: Beginnings – Sin 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9FDC-79AF-2BCF-E9FA-99993E30E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Sin’s Deepening Grip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Need to Master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God’s Unwavering Grace</a:t>
            </a:r>
          </a:p>
        </p:txBody>
      </p:sp>
    </p:spTree>
    <p:extLst>
      <p:ext uri="{BB962C8B-B14F-4D97-AF65-F5344CB8AC3E}">
        <p14:creationId xmlns:p14="http://schemas.microsoft.com/office/powerpoint/2010/main" val="8821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+ Hundred Cain Abel Royalty-Free Images, Stock Photos &amp; Pictures |  Shutterstock">
            <a:extLst>
              <a:ext uri="{FF2B5EF4-FFF2-40B4-BE49-F238E27FC236}">
                <a16:creationId xmlns:a16="http://schemas.microsoft.com/office/drawing/2014/main" id="{4D27448B-86BF-7F33-2EB3-5EF3BB07C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1114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7FF15-8DC9-DCF4-F88C-C0DAF242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1.  Sin’s Deepening Grip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8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2AC0-C5AA-5BCF-D578-85CB9D0A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HK" sz="3600" dirty="0"/>
              <a:t> </a:t>
            </a:r>
            <a:r>
              <a:rPr lang="en-HK" sz="3600" b="1" baseline="30000" dirty="0"/>
              <a:t>2 </a:t>
            </a:r>
            <a:r>
              <a:rPr lang="en-HK" sz="3600" dirty="0"/>
              <a:t>Later she gave birth to his brother Abel. Now Abel kept flocks, and Cain worked the soil. </a:t>
            </a:r>
            <a:r>
              <a:rPr lang="en-HK" sz="3600" b="1" baseline="30000" dirty="0"/>
              <a:t>3 </a:t>
            </a:r>
            <a:r>
              <a:rPr lang="en-HK" sz="3600" dirty="0"/>
              <a:t>In the course of time </a:t>
            </a:r>
            <a:r>
              <a:rPr lang="en-HK" sz="3600" dirty="0">
                <a:solidFill>
                  <a:srgbClr val="FFC000"/>
                </a:solidFill>
              </a:rPr>
              <a:t>Cain brought some of the fruits </a:t>
            </a:r>
            <a:r>
              <a:rPr lang="en-HK" sz="3600" dirty="0"/>
              <a:t>of the soil as an offering to the </a:t>
            </a:r>
            <a:r>
              <a:rPr lang="en-HK" sz="3600" cap="small" dirty="0"/>
              <a:t>Lord</a:t>
            </a:r>
            <a:r>
              <a:rPr lang="en-HK" sz="3600" dirty="0"/>
              <a:t>. </a:t>
            </a:r>
            <a:r>
              <a:rPr lang="en-HK" sz="3600" b="1" baseline="30000" dirty="0"/>
              <a:t>4 </a:t>
            </a:r>
            <a:r>
              <a:rPr lang="en-HK" sz="3600" dirty="0"/>
              <a:t>And </a:t>
            </a:r>
            <a:r>
              <a:rPr lang="en-HK" sz="3600" dirty="0">
                <a:solidFill>
                  <a:srgbClr val="FFC000"/>
                </a:solidFill>
              </a:rPr>
              <a:t>Abel also brought an offering—fat portions from some of the firstborn </a:t>
            </a:r>
            <a:r>
              <a:rPr lang="en-HK" sz="3600" dirty="0"/>
              <a:t>of his flock. The </a:t>
            </a:r>
            <a:r>
              <a:rPr lang="en-HK" sz="3600" cap="small" dirty="0"/>
              <a:t>Lord</a:t>
            </a:r>
            <a:r>
              <a:rPr lang="en-HK" sz="3600" dirty="0"/>
              <a:t> looked with </a:t>
            </a:r>
            <a:r>
              <a:rPr lang="en-HK" sz="3600" dirty="0" err="1"/>
              <a:t>favor</a:t>
            </a:r>
            <a:r>
              <a:rPr lang="en-HK" sz="3600" dirty="0"/>
              <a:t> on Abel and his offering, </a:t>
            </a:r>
            <a:r>
              <a:rPr lang="en-HK" sz="3600" b="1" baseline="30000" dirty="0"/>
              <a:t>5 </a:t>
            </a:r>
            <a:r>
              <a:rPr lang="en-HK" sz="3600" dirty="0"/>
              <a:t>but on Cain and his offering he did not look with </a:t>
            </a:r>
            <a:r>
              <a:rPr lang="en-HK" sz="3600" dirty="0" err="1"/>
              <a:t>favor</a:t>
            </a:r>
            <a:r>
              <a:rPr lang="en-HK" sz="3600" dirty="0"/>
              <a:t>. So Cain was very angry, and his face was downcast.  </a:t>
            </a:r>
            <a:r>
              <a:rPr lang="en-HK" sz="3600" b="1" baseline="30000" dirty="0"/>
              <a:t>6 </a:t>
            </a:r>
            <a:r>
              <a:rPr lang="en-HK" sz="3600" dirty="0"/>
              <a:t>Then the </a:t>
            </a:r>
            <a:r>
              <a:rPr lang="en-HK" sz="3600" cap="small" dirty="0"/>
              <a:t>Lord</a:t>
            </a:r>
            <a:r>
              <a:rPr lang="en-HK" sz="3600" dirty="0"/>
              <a:t> said to Cain, “Why are you angry? Why is your face downcast? 7</a:t>
            </a:r>
            <a:r>
              <a:rPr lang="en-HK" sz="3600" dirty="0">
                <a:solidFill>
                  <a:srgbClr val="FFC000"/>
                </a:solidFill>
              </a:rPr>
              <a:t> If you do what is right, will you not be accepted? </a:t>
            </a:r>
            <a:r>
              <a:rPr lang="en-HK" sz="3600" dirty="0"/>
              <a:t>But if you do not do what is right, sin is crouching at your door; it desires to have you, but you must rule over it.”</a:t>
            </a:r>
          </a:p>
        </p:txBody>
      </p:sp>
    </p:spTree>
    <p:extLst>
      <p:ext uri="{BB962C8B-B14F-4D97-AF65-F5344CB8AC3E}">
        <p14:creationId xmlns:p14="http://schemas.microsoft.com/office/powerpoint/2010/main" val="361319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1D0B-3E0B-251F-1B76-6867712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Sin’s Deepening Grip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FF798-AD8D-8E18-7839-E035C035B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Comparison between ch3 and 4</a:t>
            </a:r>
          </a:p>
          <a:p>
            <a:r>
              <a:rPr lang="en-US" sz="3200" dirty="0"/>
              <a:t>External evil vs. internalized evil</a:t>
            </a:r>
          </a:p>
          <a:p>
            <a:r>
              <a:rPr lang="en-US" sz="3200" dirty="0"/>
              <a:t>Satan intervenes vs. God intervenes to no avail</a:t>
            </a:r>
          </a:p>
          <a:p>
            <a:r>
              <a:rPr lang="en-US" sz="3200" dirty="0"/>
              <a:t>Shame vs. no shame</a:t>
            </a:r>
          </a:p>
          <a:p>
            <a:r>
              <a:rPr lang="en-US" sz="3200" dirty="0"/>
              <a:t>Shamefully tell the truth vs. outright lie</a:t>
            </a:r>
          </a:p>
          <a:p>
            <a:r>
              <a:rPr lang="en-US" sz="3200" dirty="0"/>
              <a:t>Receives the due punishment vs. protests the punishment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36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milestones in the spread of the coronavirus pandemic – a timeline |  World Economic Forum">
            <a:extLst>
              <a:ext uri="{FF2B5EF4-FFF2-40B4-BE49-F238E27FC236}">
                <a16:creationId xmlns:a16="http://schemas.microsoft.com/office/drawing/2014/main" id="{6CD9D8B7-EB5B-0D65-CDBC-A385472613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0"/>
            <a:ext cx="11186160" cy="68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5D62-88B3-08CB-9838-E363467F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BE9D-101F-4021-BFBB-C9FC3BCD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600" b="1" baseline="30000" dirty="0"/>
              <a:t>19 </a:t>
            </a:r>
            <a:r>
              <a:rPr lang="en-HK" sz="3600" dirty="0"/>
              <a:t>Lamech </a:t>
            </a:r>
            <a:r>
              <a:rPr lang="en-HK" sz="3600" dirty="0">
                <a:solidFill>
                  <a:srgbClr val="FFC000"/>
                </a:solidFill>
              </a:rPr>
              <a:t>married two women</a:t>
            </a:r>
            <a:r>
              <a:rPr lang="en-HK" sz="3600" dirty="0"/>
              <a:t>, one named Adah and the other Zillah…</a:t>
            </a:r>
          </a:p>
          <a:p>
            <a:pPr marL="0" indent="0">
              <a:buNone/>
            </a:pPr>
            <a:r>
              <a:rPr lang="en-HK" sz="3600" b="1" baseline="30000" dirty="0"/>
              <a:t>23 </a:t>
            </a:r>
            <a:r>
              <a:rPr lang="en-HK" sz="3600" dirty="0"/>
              <a:t>Lamech said to his wives,</a:t>
            </a:r>
          </a:p>
          <a:p>
            <a:pPr marL="0" indent="0">
              <a:buNone/>
            </a:pPr>
            <a:r>
              <a:rPr lang="en-HK" sz="3600" dirty="0"/>
              <a:t>“Adah and Zillah, listen to me;</a:t>
            </a:r>
            <a:br>
              <a:rPr lang="en-HK" sz="3600" dirty="0"/>
            </a:br>
            <a:r>
              <a:rPr lang="en-HK" sz="3600" dirty="0"/>
              <a:t>    wives of Lamech, hear my words.</a:t>
            </a:r>
            <a:br>
              <a:rPr lang="en-HK" sz="3600" dirty="0"/>
            </a:br>
            <a:r>
              <a:rPr lang="en-HK" sz="3600" dirty="0">
                <a:solidFill>
                  <a:srgbClr val="FFC000"/>
                </a:solidFill>
              </a:rPr>
              <a:t>I have killed a man for wounding me,</a:t>
            </a:r>
            <a:br>
              <a:rPr lang="en-HK" sz="3600" dirty="0">
                <a:solidFill>
                  <a:srgbClr val="FFC000"/>
                </a:solidFill>
              </a:rPr>
            </a:br>
            <a:r>
              <a:rPr lang="en-HK" sz="3600" dirty="0">
                <a:solidFill>
                  <a:srgbClr val="FFC000"/>
                </a:solidFill>
              </a:rPr>
              <a:t>    a young man for injuring me.</a:t>
            </a:r>
            <a:br>
              <a:rPr lang="en-HK" sz="3600" dirty="0">
                <a:solidFill>
                  <a:srgbClr val="FFC000"/>
                </a:solidFill>
              </a:rPr>
            </a:br>
            <a:r>
              <a:rPr lang="en-HK" sz="3600" b="1" baseline="30000" dirty="0">
                <a:solidFill>
                  <a:srgbClr val="FFC000"/>
                </a:solidFill>
              </a:rPr>
              <a:t>24 </a:t>
            </a:r>
            <a:r>
              <a:rPr lang="en-HK" sz="3600" dirty="0">
                <a:solidFill>
                  <a:srgbClr val="FFC000"/>
                </a:solidFill>
              </a:rPr>
              <a:t>If Cain is avenged seven times,</a:t>
            </a:r>
            <a:br>
              <a:rPr lang="en-HK" sz="3600" dirty="0">
                <a:solidFill>
                  <a:srgbClr val="FFC000"/>
                </a:solidFill>
              </a:rPr>
            </a:br>
            <a:r>
              <a:rPr lang="en-HK" sz="3600" dirty="0">
                <a:solidFill>
                  <a:srgbClr val="FFC000"/>
                </a:solidFill>
              </a:rPr>
              <a:t>    then Lamech seventy-seven times.”</a:t>
            </a:r>
          </a:p>
        </p:txBody>
      </p:sp>
    </p:spTree>
    <p:extLst>
      <p:ext uri="{BB962C8B-B14F-4D97-AF65-F5344CB8AC3E}">
        <p14:creationId xmlns:p14="http://schemas.microsoft.com/office/powerpoint/2010/main" val="175434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75A33-F311-C570-F438-AC2C8C26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+ Hundred Cain Abel Royalty-Free Images, Stock Photos &amp; Pictures |  Shutterstock">
            <a:extLst>
              <a:ext uri="{FF2B5EF4-FFF2-40B4-BE49-F238E27FC236}">
                <a16:creationId xmlns:a16="http://schemas.microsoft.com/office/drawing/2014/main" id="{3ABEF0E9-9F2F-112B-EA80-FBC6F74BE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1114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CC6FE-5F28-3999-4221-D9C25D4F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1.  Sin’s Deepening Grip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650</Words>
  <Application>Microsoft Macintosh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Genesis 4-5: Beginnings – Sin Spreads</vt:lpstr>
      <vt:lpstr>1.  Sin’s Deepening Grip </vt:lpstr>
      <vt:lpstr>PowerPoint Presentation</vt:lpstr>
      <vt:lpstr>1.  Sin’s Deepening Grip</vt:lpstr>
      <vt:lpstr>PowerPoint Presentation</vt:lpstr>
      <vt:lpstr>PowerPoint Presentation</vt:lpstr>
      <vt:lpstr>1.  Sin’s Deepening Grip </vt:lpstr>
      <vt:lpstr>2.  Need for Mastery of Sin </vt:lpstr>
      <vt:lpstr>2.  Need for Mastery of Sin </vt:lpstr>
      <vt:lpstr>PowerPoint Presentation</vt:lpstr>
      <vt:lpstr>2.  Need for Mastery of Sin </vt:lpstr>
      <vt:lpstr>2.  Need for Mastery of Sin </vt:lpstr>
      <vt:lpstr>3.  God’s Unwavering Grace </vt:lpstr>
      <vt:lpstr>God’s Unwavering Grace</vt:lpstr>
      <vt:lpstr>3.  God’s Unwavering Grace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2025-09-13T02:45:51Z</dcterms:created>
  <dcterms:modified xsi:type="dcterms:W3CDTF">2025-09-13T03:37:51Z</dcterms:modified>
</cp:coreProperties>
</file>