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21"/>
    <p:restoredTop sz="94701"/>
  </p:normalViewPr>
  <p:slideViewPr>
    <p:cSldViewPr snapToGrid="0">
      <p:cViewPr varScale="1">
        <p:scale>
          <a:sx n="63" d="100"/>
          <a:sy n="63" d="100"/>
        </p:scale>
        <p:origin x="184" y="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ewoo Han" userId="c66310b4-e29b-4cca-902b-4b1852bcfbda" providerId="ADAL" clId="{FAB402FA-8849-5427-A557-E20128729EA5}"/>
    <pc:docChg chg="modSld">
      <pc:chgData name="Heewoo Han" userId="c66310b4-e29b-4cca-902b-4b1852bcfbda" providerId="ADAL" clId="{FAB402FA-8849-5427-A557-E20128729EA5}" dt="2026-05-09T05:18:33.756" v="1" actId="14100"/>
      <pc:docMkLst>
        <pc:docMk/>
      </pc:docMkLst>
      <pc:sldChg chg="modSp mod">
        <pc:chgData name="Heewoo Han" userId="c66310b4-e29b-4cca-902b-4b1852bcfbda" providerId="ADAL" clId="{FAB402FA-8849-5427-A557-E20128729EA5}" dt="2026-05-09T05:16:52.352" v="0" actId="207"/>
        <pc:sldMkLst>
          <pc:docMk/>
          <pc:sldMk cId="875720392" sldId="261"/>
        </pc:sldMkLst>
        <pc:spChg chg="mod">
          <ac:chgData name="Heewoo Han" userId="c66310b4-e29b-4cca-902b-4b1852bcfbda" providerId="ADAL" clId="{FAB402FA-8849-5427-A557-E20128729EA5}" dt="2026-05-09T05:16:52.352" v="0" actId="207"/>
          <ac:spMkLst>
            <pc:docMk/>
            <pc:sldMk cId="875720392" sldId="261"/>
            <ac:spMk id="3" creationId="{9BDB37F2-0E1E-4BA5-C55B-BADBBA7411FA}"/>
          </ac:spMkLst>
        </pc:spChg>
      </pc:sldChg>
      <pc:sldChg chg="modSp mod">
        <pc:chgData name="Heewoo Han" userId="c66310b4-e29b-4cca-902b-4b1852bcfbda" providerId="ADAL" clId="{FAB402FA-8849-5427-A557-E20128729EA5}" dt="2026-05-09T05:18:33.756" v="1" actId="14100"/>
        <pc:sldMkLst>
          <pc:docMk/>
          <pc:sldMk cId="1111235316" sldId="263"/>
        </pc:sldMkLst>
        <pc:spChg chg="mod">
          <ac:chgData name="Heewoo Han" userId="c66310b4-e29b-4cca-902b-4b1852bcfbda" providerId="ADAL" clId="{FAB402FA-8849-5427-A557-E20128729EA5}" dt="2026-05-09T05:18:33.756" v="1" actId="14100"/>
          <ac:spMkLst>
            <pc:docMk/>
            <pc:sldMk cId="1111235316" sldId="263"/>
            <ac:spMk id="3" creationId="{11961748-A294-7566-91C8-8515BE189D1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5054-055B-7E45-8B8F-D02A47BEBC8D}" type="datetimeFigureOut">
              <a:rPr lang="en-US" smtClean="0"/>
              <a:t>5/9/26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43B-169C-5442-A695-90832083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5054-055B-7E45-8B8F-D02A47BEBC8D}" type="datetimeFigureOut">
              <a:rPr lang="en-US" smtClean="0"/>
              <a:t>5/9/26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43B-169C-5442-A695-90832083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0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5054-055B-7E45-8B8F-D02A47BEBC8D}" type="datetimeFigureOut">
              <a:rPr lang="en-US" smtClean="0"/>
              <a:t>5/9/26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43B-169C-5442-A695-90832083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5054-055B-7E45-8B8F-D02A47BEBC8D}" type="datetimeFigureOut">
              <a:rPr lang="en-US" smtClean="0"/>
              <a:t>5/9/26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43B-169C-5442-A695-90832083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0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5054-055B-7E45-8B8F-D02A47BEBC8D}" type="datetimeFigureOut">
              <a:rPr lang="en-US" smtClean="0"/>
              <a:t>5/9/26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43B-169C-5442-A695-90832083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7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5054-055B-7E45-8B8F-D02A47BEBC8D}" type="datetimeFigureOut">
              <a:rPr lang="en-US" smtClean="0"/>
              <a:t>5/9/26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43B-169C-5442-A695-90832083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4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5054-055B-7E45-8B8F-D02A47BEBC8D}" type="datetimeFigureOut">
              <a:rPr lang="en-US" smtClean="0"/>
              <a:t>5/9/26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43B-169C-5442-A695-90832083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6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5054-055B-7E45-8B8F-D02A47BEBC8D}" type="datetimeFigureOut">
              <a:rPr lang="en-US" smtClean="0"/>
              <a:t>5/9/26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43B-169C-5442-A695-90832083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8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5054-055B-7E45-8B8F-D02A47BEBC8D}" type="datetimeFigureOut">
              <a:rPr lang="en-US" smtClean="0"/>
              <a:t>5/9/26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43B-169C-5442-A695-90832083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4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5054-055B-7E45-8B8F-D02A47BEBC8D}" type="datetimeFigureOut">
              <a:rPr lang="en-US" smtClean="0"/>
              <a:t>5/9/26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43B-169C-5442-A695-90832083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5054-055B-7E45-8B8F-D02A47BEBC8D}" type="datetimeFigureOut">
              <a:rPr lang="en-US" smtClean="0"/>
              <a:t>5/9/26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43B-169C-5442-A695-90832083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7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13BC5054-055B-7E45-8B8F-D02A47BEBC8D}" type="datetimeFigureOut">
              <a:rPr lang="en-US" smtClean="0"/>
              <a:t>5/9/26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B848B43B-169C-5442-A695-90832083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4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E6EC2-7E07-5A75-FBBE-F78284D56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5B22C-F7D1-8F4D-68F0-6F5B30CA10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59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7BD19E-EC23-C81D-433C-E68EA9601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497F56-C38B-55F4-896F-8D147856D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861" b="887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8104E-891A-33CB-83F9-2B2D32E45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Valuing the Lost (v.10-14)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543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A7F8-9FD4-AECF-2755-2D52534BB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Valuing the Lost (v.10-14)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9EA04-BB0D-ACD7-1909-90E46C73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3200" b="1" baseline="30000" dirty="0"/>
              <a:t>13 </a:t>
            </a:r>
            <a:r>
              <a:rPr lang="en-HK" sz="3200" dirty="0"/>
              <a:t>And if he finds it, truly I tell you, he is happier about that one sheep than about the ninety-nine that did not wander off. </a:t>
            </a:r>
            <a:r>
              <a:rPr lang="en-HK" sz="3200" b="1" baseline="30000" dirty="0"/>
              <a:t>14 </a:t>
            </a:r>
            <a:r>
              <a:rPr lang="en-HK" sz="3200" dirty="0"/>
              <a:t>In the same way your Father in heaven is not willing that any of these little ones should perish.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816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5396A-9C0B-20B6-456B-CC0CF53E5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A345-348F-2890-7170-97639496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Valuing the Lost (v.10-14)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92AD-29E0-AE53-F305-A46645C89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3200" b="1" baseline="30000" dirty="0"/>
              <a:t>13 </a:t>
            </a:r>
            <a:r>
              <a:rPr lang="en-HK" sz="3200" dirty="0"/>
              <a:t>And if he finds it, truly I tell you, he is happier about that one sheep than about the ninety-nine that did not wander off. </a:t>
            </a:r>
            <a:r>
              <a:rPr lang="en-HK" sz="3200" b="1" baseline="30000" dirty="0"/>
              <a:t>14 </a:t>
            </a:r>
            <a:r>
              <a:rPr lang="en-HK" sz="3200" dirty="0"/>
              <a:t>In the same way your Father in heaven is not willing that any of these little ones should perish.</a:t>
            </a:r>
          </a:p>
          <a:p>
            <a:r>
              <a:rPr lang="en-HK" sz="3200" dirty="0"/>
              <a:t>Do you know others in the church? </a:t>
            </a:r>
          </a:p>
          <a:p>
            <a:r>
              <a:rPr lang="en-HK" sz="3200" dirty="0"/>
              <a:t>Text those whom you haven’t seen</a:t>
            </a:r>
          </a:p>
          <a:p>
            <a:r>
              <a:rPr lang="en-HK" sz="3200" dirty="0"/>
              <a:t>Belong to a small group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1730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46A7F9-6B75-0051-126B-579356F1D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7E8FC-5B23-9197-4190-AD5327A0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/>
              <a:t>Upside Down Kingdom: Pursuing Greatness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3D649-E6F7-F876-3519-31DBD8ECB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Pursuing Humility (v.1-4)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Protecting the Weak(v.5-9)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Valuing the Lost (v.10-14)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DB3AB2-4FE9-2E81-66B4-05A257EB5B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7" r="1967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7303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2882-DD80-C54E-ADE4-5355EB11D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5AC6B1-A70D-4250-4724-16FC2EEA9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412" y="6537"/>
            <a:ext cx="8011176" cy="68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7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FE94-2483-88F3-7E88-D7C5BBAC5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Upside Down Kingdom: Pursuing Greatness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955C5-5FA1-4A9C-DBA7-E1FF07A46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Pursuing Humility (v.1-4)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Protecting the Weak(v.5-9)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Valuing the Lost (v.10-14)</a:t>
            </a:r>
          </a:p>
        </p:txBody>
      </p:sp>
    </p:spTree>
    <p:extLst>
      <p:ext uri="{BB962C8B-B14F-4D97-AF65-F5344CB8AC3E}">
        <p14:creationId xmlns:p14="http://schemas.microsoft.com/office/powerpoint/2010/main" val="399292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D9449-C7DB-0261-613B-FCCA120B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43688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3600" dirty="0"/>
              <a:t>1. Pursuing Humility (v.1-5)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F2A2B-A97C-66D9-5512-67DE3B3F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14512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US" dirty="0"/>
              <a:t>Context</a:t>
            </a:r>
          </a:p>
          <a:p>
            <a:pPr lvl="1"/>
            <a:r>
              <a:rPr lang="en-US" sz="2800" dirty="0"/>
              <a:t>Matthew 16:16,  “you are the Christ, son of the living God"</a:t>
            </a:r>
          </a:p>
          <a:p>
            <a:pPr lvl="1"/>
            <a:r>
              <a:rPr lang="en-US" sz="2800" dirty="0"/>
              <a:t>Matthew 17:2, “…His face shone like the sun and his clothes became as white as the light.” </a:t>
            </a:r>
          </a:p>
          <a:p>
            <a:pPr lvl="1"/>
            <a:r>
              <a:rPr lang="en-US" sz="2800" dirty="0"/>
              <a:t>18:1, “Who is the greatest in the kingdom of heaven?”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AD863-9768-4909-4591-73A7B84440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17" r="209"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5DBD72-BA34-50C0-C792-BE296F0E319A}"/>
              </a:ext>
            </a:extLst>
          </p:cNvPr>
          <p:cNvSpPr txBox="1"/>
          <p:nvPr/>
        </p:nvSpPr>
        <p:spPr>
          <a:xfrm>
            <a:off x="7680959" y="6193188"/>
            <a:ext cx="4155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HK" dirty="0">
                <a:effectLst/>
                <a:latin typeface="Helvetica Neue" panose="02000503000000020004" pitchFamily="2" charset="0"/>
              </a:rPr>
              <a:t>“The Transfiguration” by </a:t>
            </a:r>
            <a:r>
              <a:rPr lang="en-HK" dirty="0" err="1">
                <a:effectLst/>
                <a:latin typeface="Helvetica Neue" panose="02000503000000020004" pitchFamily="2" charset="0"/>
              </a:rPr>
              <a:t>Ludovicio</a:t>
            </a:r>
            <a:r>
              <a:rPr lang="en-HK" dirty="0">
                <a:effectLst/>
                <a:latin typeface="Helvetica Neue" panose="02000503000000020004" pitchFamily="2" charset="0"/>
              </a:rPr>
              <a:t> @National Galleries of Scotland </a:t>
            </a:r>
          </a:p>
        </p:txBody>
      </p:sp>
    </p:spTree>
    <p:extLst>
      <p:ext uri="{BB962C8B-B14F-4D97-AF65-F5344CB8AC3E}">
        <p14:creationId xmlns:p14="http://schemas.microsoft.com/office/powerpoint/2010/main" val="613817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40D38-D8A8-B25C-392D-A718F838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Pursuing Humility (v.1-5)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B37F2-0E1E-4BA5-C55B-BADBBA741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HK" sz="3200" b="1" dirty="0"/>
              <a:t>18 </a:t>
            </a:r>
            <a:r>
              <a:rPr lang="en-HK" sz="3200" dirty="0"/>
              <a:t>At that time the disciples came to Jesus and asked, “Who, then, is the greatest in the kingdom of heaven?”</a:t>
            </a:r>
          </a:p>
          <a:p>
            <a:pPr marL="0" indent="0">
              <a:buNone/>
            </a:pPr>
            <a:r>
              <a:rPr lang="en-HK" sz="3200" b="1" baseline="30000" dirty="0"/>
              <a:t>2 </a:t>
            </a:r>
            <a:r>
              <a:rPr lang="en-HK" sz="3200" dirty="0"/>
              <a:t>He called a little child to him, and placed the child among them. </a:t>
            </a:r>
            <a:r>
              <a:rPr lang="en-HK" sz="3200" b="1" baseline="30000" dirty="0"/>
              <a:t>3 </a:t>
            </a:r>
            <a:r>
              <a:rPr lang="en-HK" sz="3200" dirty="0"/>
              <a:t>And he said: “Truly I tell you, unless you change and </a:t>
            </a:r>
            <a:r>
              <a:rPr lang="en-HK" sz="3200" dirty="0">
                <a:solidFill>
                  <a:srgbClr val="FFC000"/>
                </a:solidFill>
              </a:rPr>
              <a:t>become like little children</a:t>
            </a:r>
            <a:r>
              <a:rPr lang="en-HK" sz="3200" dirty="0"/>
              <a:t>, you will never enter the kingdom of heaven. </a:t>
            </a:r>
            <a:r>
              <a:rPr lang="en-HK" sz="3200" b="1" baseline="30000" dirty="0"/>
              <a:t>4 </a:t>
            </a:r>
            <a:r>
              <a:rPr lang="en-HK" sz="3200" dirty="0"/>
              <a:t>Therefore, whoever takes the lowly position of this child is the greatest in the kingdom of heaven. </a:t>
            </a:r>
            <a:r>
              <a:rPr lang="en-HK" sz="3200" b="1" baseline="30000" dirty="0"/>
              <a:t>5 </a:t>
            </a:r>
            <a:r>
              <a:rPr lang="en-HK" sz="3200" dirty="0"/>
              <a:t>And whoever welcomes one such child in my name welcomes me.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5720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DB5D0-C4CE-7AF3-5460-6707C03AC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35F47-19A9-02C0-23B6-2F57865D5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Pursuing Humility (v.1-5)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BF02B-B3FA-8930-2317-BC70E1947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 are to pursue humble position of a child</a:t>
            </a:r>
          </a:p>
          <a:p>
            <a:pPr lvl="1"/>
            <a:r>
              <a:rPr lang="en-US" sz="3200" dirty="0"/>
              <a:t>Children are unconcerned about status! </a:t>
            </a:r>
          </a:p>
          <a:p>
            <a:pPr lvl="1"/>
            <a:r>
              <a:rPr lang="en-US" sz="3600" dirty="0"/>
              <a:t>In what ways are we pursuing status and recognition? </a:t>
            </a:r>
          </a:p>
          <a:p>
            <a:r>
              <a:rPr lang="en-US" sz="3600" dirty="0"/>
              <a:t>Mark of true humility is the company we keep (v.5)</a:t>
            </a:r>
          </a:p>
          <a:p>
            <a:pPr lvl="1"/>
            <a:r>
              <a:rPr lang="en-US" sz="3200" dirty="0"/>
              <a:t>Are we a church that welcomes those the world rejects? </a:t>
            </a:r>
          </a:p>
        </p:txBody>
      </p:sp>
    </p:spTree>
    <p:extLst>
      <p:ext uri="{BB962C8B-B14F-4D97-AF65-F5344CB8AC3E}">
        <p14:creationId xmlns:p14="http://schemas.microsoft.com/office/powerpoint/2010/main" val="309170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C96E41-D3FA-FD48-790E-18266DB0E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F1FF4F-D9BE-E4C3-8BF1-F04ACA8DFC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" b="15319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3A3D6-6E15-943D-629E-B22C05B39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2. Protecting the Weak (v.6-9)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61748-A294-7566-91C8-8515BE189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285999"/>
            <a:ext cx="5247340" cy="3954079"/>
          </a:xfrm>
        </p:spPr>
        <p:txBody>
          <a:bodyPr anchor="ctr">
            <a:normAutofit/>
          </a:bodyPr>
          <a:lstStyle/>
          <a:p>
            <a:r>
              <a:rPr lang="en-HK" b="1" baseline="30000" dirty="0"/>
              <a:t>6 </a:t>
            </a:r>
            <a:r>
              <a:rPr lang="en-HK" dirty="0"/>
              <a:t>“If anyone causes one of these little ones—those who believe in me—to stumble, it would be better for them to have a large millstone hung around their neck and to be drowned in the depths of the sea.”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235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2DB93-A629-F66E-C9D4-2D14E07C0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F86CA-FD16-38C3-758E-A4AF72E3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Protecting the Weak (v.6-9)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0FD97-F330-83C6-BE52-80D4198D7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might we cause others to sin?</a:t>
            </a:r>
          </a:p>
          <a:p>
            <a:pPr lvl="1"/>
            <a:r>
              <a:rPr lang="en-US" sz="2800" dirty="0"/>
              <a:t>Hypocrisy?</a:t>
            </a:r>
          </a:p>
          <a:p>
            <a:pPr lvl="1"/>
            <a:r>
              <a:rPr lang="en-US" sz="2800" dirty="0"/>
              <a:t>Legalism?</a:t>
            </a:r>
          </a:p>
          <a:p>
            <a:pPr lvl="1"/>
            <a:r>
              <a:rPr lang="en-US" sz="2800" dirty="0"/>
              <a:t>Abuse of power and influence? 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2165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50854-B631-2697-18C1-DD413F43C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2099-9362-21EF-F072-BB0627FF8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Protecting the Weak (v.6-9)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0146C-5FA0-53BB-05DB-73346ADB1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might we cause others to sin?</a:t>
            </a:r>
          </a:p>
          <a:p>
            <a:pPr lvl="1"/>
            <a:r>
              <a:rPr lang="en-US" sz="2800" dirty="0"/>
              <a:t>Hypocrisy?</a:t>
            </a:r>
          </a:p>
          <a:p>
            <a:pPr lvl="1"/>
            <a:r>
              <a:rPr lang="en-US" sz="2800" dirty="0"/>
              <a:t>Legalism?</a:t>
            </a:r>
          </a:p>
          <a:p>
            <a:pPr lvl="1"/>
            <a:r>
              <a:rPr lang="en-US" sz="2800" dirty="0"/>
              <a:t>Abuse of power and influence? </a:t>
            </a:r>
          </a:p>
          <a:p>
            <a:r>
              <a:rPr lang="en-US" sz="3200" dirty="0"/>
              <a:t>We are to take sanctification seriously (v.8-9)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6855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571</Words>
  <Application>Microsoft Macintosh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Helvetica Neue</vt:lpstr>
      <vt:lpstr>Office Theme</vt:lpstr>
      <vt:lpstr>PowerPoint Presentation</vt:lpstr>
      <vt:lpstr>PowerPoint Presentation</vt:lpstr>
      <vt:lpstr>Upside Down Kingdom: Pursuing Greatness</vt:lpstr>
      <vt:lpstr>1. Pursuing Humility (v.1-5) </vt:lpstr>
      <vt:lpstr>1. Pursuing Humility (v.1-5) </vt:lpstr>
      <vt:lpstr>1. Pursuing Humility (v.1-5) </vt:lpstr>
      <vt:lpstr>2. Protecting the Weak (v.6-9)</vt:lpstr>
      <vt:lpstr>2. Protecting the Weak (v.6-9)</vt:lpstr>
      <vt:lpstr>2. Protecting the Weak (v.6-9)</vt:lpstr>
      <vt:lpstr>3. Valuing the Lost (v.10-14)</vt:lpstr>
      <vt:lpstr>3. Valuing the Lost (v.10-14)</vt:lpstr>
      <vt:lpstr>3. Valuing the Lost (v.10-14)</vt:lpstr>
      <vt:lpstr>Upside Down Kingdom: Pursuing Greatness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Heewoo Han</dc:creator>
  <cp:lastModifiedBy>Heewoo Han</cp:lastModifiedBy>
  <cp:revision>1</cp:revision>
  <dcterms:created xsi:type="dcterms:W3CDTF">2026-05-09T04:42:09Z</dcterms:created>
  <dcterms:modified xsi:type="dcterms:W3CDTF">2026-05-09T05:18:43Z</dcterms:modified>
</cp:coreProperties>
</file>